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710" r:id="rId5"/>
    <p:sldMasterId id="2147483722" r:id="rId6"/>
    <p:sldMasterId id="2147483736" r:id="rId7"/>
    <p:sldMasterId id="2147483856" r:id="rId8"/>
  </p:sldMasterIdLst>
  <p:notesMasterIdLst>
    <p:notesMasterId r:id="rId127"/>
  </p:notesMasterIdLst>
  <p:sldIdLst>
    <p:sldId id="417" r:id="rId9"/>
    <p:sldId id="359" r:id="rId10"/>
    <p:sldId id="360" r:id="rId11"/>
    <p:sldId id="362" r:id="rId12"/>
    <p:sldId id="363" r:id="rId13"/>
    <p:sldId id="407" r:id="rId14"/>
    <p:sldId id="409" r:id="rId15"/>
    <p:sldId id="408" r:id="rId16"/>
    <p:sldId id="410" r:id="rId17"/>
    <p:sldId id="411" r:id="rId18"/>
    <p:sldId id="412" r:id="rId19"/>
    <p:sldId id="260" r:id="rId20"/>
    <p:sldId id="261" r:id="rId21"/>
    <p:sldId id="413" r:id="rId22"/>
    <p:sldId id="318" r:id="rId23"/>
    <p:sldId id="320" r:id="rId24"/>
    <p:sldId id="414" r:id="rId25"/>
    <p:sldId id="415" r:id="rId26"/>
    <p:sldId id="449" r:id="rId27"/>
    <p:sldId id="419" r:id="rId28"/>
    <p:sldId id="420" r:id="rId29"/>
    <p:sldId id="421" r:id="rId30"/>
    <p:sldId id="422" r:id="rId31"/>
    <p:sldId id="423" r:id="rId32"/>
    <p:sldId id="424" r:id="rId33"/>
    <p:sldId id="425" r:id="rId34"/>
    <p:sldId id="426" r:id="rId35"/>
    <p:sldId id="427" r:id="rId36"/>
    <p:sldId id="428" r:id="rId37"/>
    <p:sldId id="429" r:id="rId38"/>
    <p:sldId id="430" r:id="rId39"/>
    <p:sldId id="431" r:id="rId40"/>
    <p:sldId id="432" r:id="rId41"/>
    <p:sldId id="433" r:id="rId42"/>
    <p:sldId id="434" r:id="rId43"/>
    <p:sldId id="435" r:id="rId44"/>
    <p:sldId id="436" r:id="rId45"/>
    <p:sldId id="437" r:id="rId46"/>
    <p:sldId id="438" r:id="rId47"/>
    <p:sldId id="439" r:id="rId48"/>
    <p:sldId id="440" r:id="rId49"/>
    <p:sldId id="441" r:id="rId50"/>
    <p:sldId id="442" r:id="rId51"/>
    <p:sldId id="443" r:id="rId52"/>
    <p:sldId id="444" r:id="rId53"/>
    <p:sldId id="445" r:id="rId54"/>
    <p:sldId id="446" r:id="rId55"/>
    <p:sldId id="447" r:id="rId56"/>
    <p:sldId id="448" r:id="rId57"/>
    <p:sldId id="475" r:id="rId58"/>
    <p:sldId id="451" r:id="rId59"/>
    <p:sldId id="452" r:id="rId60"/>
    <p:sldId id="453" r:id="rId61"/>
    <p:sldId id="454" r:id="rId62"/>
    <p:sldId id="455" r:id="rId63"/>
    <p:sldId id="456" r:id="rId64"/>
    <p:sldId id="457" r:id="rId65"/>
    <p:sldId id="458" r:id="rId66"/>
    <p:sldId id="459" r:id="rId67"/>
    <p:sldId id="460" r:id="rId68"/>
    <p:sldId id="461" r:id="rId69"/>
    <p:sldId id="462" r:id="rId70"/>
    <p:sldId id="463" r:id="rId71"/>
    <p:sldId id="464" r:id="rId72"/>
    <p:sldId id="465" r:id="rId73"/>
    <p:sldId id="466" r:id="rId74"/>
    <p:sldId id="467" r:id="rId75"/>
    <p:sldId id="468" r:id="rId76"/>
    <p:sldId id="470" r:id="rId77"/>
    <p:sldId id="471" r:id="rId78"/>
    <p:sldId id="472" r:id="rId79"/>
    <p:sldId id="473" r:id="rId80"/>
    <p:sldId id="505" r:id="rId81"/>
    <p:sldId id="477" r:id="rId82"/>
    <p:sldId id="478" r:id="rId83"/>
    <p:sldId id="479" r:id="rId84"/>
    <p:sldId id="480" r:id="rId85"/>
    <p:sldId id="481" r:id="rId86"/>
    <p:sldId id="482" r:id="rId87"/>
    <p:sldId id="483" r:id="rId88"/>
    <p:sldId id="484" r:id="rId89"/>
    <p:sldId id="485" r:id="rId90"/>
    <p:sldId id="486" r:id="rId91"/>
    <p:sldId id="487" r:id="rId92"/>
    <p:sldId id="488" r:id="rId93"/>
    <p:sldId id="490" r:id="rId94"/>
    <p:sldId id="491" r:id="rId95"/>
    <p:sldId id="492" r:id="rId96"/>
    <p:sldId id="493" r:id="rId97"/>
    <p:sldId id="494" r:id="rId98"/>
    <p:sldId id="495" r:id="rId99"/>
    <p:sldId id="496" r:id="rId100"/>
    <p:sldId id="497" r:id="rId101"/>
    <p:sldId id="498" r:id="rId102"/>
    <p:sldId id="499" r:id="rId103"/>
    <p:sldId id="500" r:id="rId104"/>
    <p:sldId id="501" r:id="rId105"/>
    <p:sldId id="502" r:id="rId106"/>
    <p:sldId id="503" r:id="rId107"/>
    <p:sldId id="504" r:id="rId108"/>
    <p:sldId id="523" r:id="rId109"/>
    <p:sldId id="507" r:id="rId110"/>
    <p:sldId id="508" r:id="rId111"/>
    <p:sldId id="509" r:id="rId112"/>
    <p:sldId id="510" r:id="rId113"/>
    <p:sldId id="511" r:id="rId114"/>
    <p:sldId id="512" r:id="rId115"/>
    <p:sldId id="513" r:id="rId116"/>
    <p:sldId id="514" r:id="rId117"/>
    <p:sldId id="515" r:id="rId118"/>
    <p:sldId id="516" r:id="rId119"/>
    <p:sldId id="517" r:id="rId120"/>
    <p:sldId id="518" r:id="rId121"/>
    <p:sldId id="519" r:id="rId122"/>
    <p:sldId id="520" r:id="rId123"/>
    <p:sldId id="521" r:id="rId124"/>
    <p:sldId id="522" r:id="rId125"/>
    <p:sldId id="524" r:id="rId1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Hardin" initials="KH" lastIdx="1" clrIdx="0"/>
  <p:cmAuthor id="2" name="Kristin Hardin" initials="KH [2]" lastIdx="1" clrIdx="1"/>
  <p:cmAuthor id="3" name="Lars Antonsen" initials="LA" lastIdx="1" clrIdx="2">
    <p:extLst>
      <p:ext uri="{19B8F6BF-5375-455C-9EA6-DF929625EA0E}">
        <p15:presenceInfo xmlns:p15="http://schemas.microsoft.com/office/powerpoint/2012/main" userId="Lars Anton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2D9"/>
    <a:srgbClr val="DEF6E4"/>
    <a:srgbClr val="31B6FD"/>
    <a:srgbClr val="338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B8FC4-F02B-4864-A259-381972BA981C}" v="5" dt="2018-06-05T03:41:53.619"/>
    <p1510:client id="{AC6A104C-020D-8E52-DDCE-9ED9F4EC466F}" v="3" dt="2019-07-24T19:12:37.357"/>
    <p1510:client id="{C2A8F318-DCD2-49BB-9610-D313341026ED}" v="5" dt="2018-06-05T03:40:55.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874" autoAdjust="0"/>
  </p:normalViewPr>
  <p:slideViewPr>
    <p:cSldViewPr snapToGrid="0">
      <p:cViewPr>
        <p:scale>
          <a:sx n="51" d="100"/>
          <a:sy n="51" d="100"/>
        </p:scale>
        <p:origin x="1648" y="48"/>
      </p:cViewPr>
      <p:guideLst>
        <p:guide pos="288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slide" Target="slides/slide110.xml"/><Relationship Id="rId126" Type="http://schemas.openxmlformats.org/officeDocument/2006/relationships/slide" Target="slides/slide118.xml"/><Relationship Id="rId13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viewProps" Target="viewProps.xml"/><Relationship Id="rId13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theme" Target="theme/theme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Antonsen" userId="S::lars.antonsen@skagit.edu::01d429b4-af0d-464f-bb12-446358c3d154" providerId="AD" clId="Web-{F25700E5-2024-3B68-CBA8-55BF53869BA2}"/>
    <pc:docChg chg="modSld">
      <pc:chgData name="Lars Antonsen" userId="S::lars.antonsen@skagit.edu::01d429b4-af0d-464f-bb12-446358c3d154" providerId="AD" clId="Web-{F25700E5-2024-3B68-CBA8-55BF53869BA2}" dt="2019-08-01T22:14:39.590" v="2"/>
      <pc:docMkLst>
        <pc:docMk/>
      </pc:docMkLst>
      <pc:sldChg chg="addSp delSp">
        <pc:chgData name="Lars Antonsen" userId="S::lars.antonsen@skagit.edu::01d429b4-af0d-464f-bb12-446358c3d154" providerId="AD" clId="Web-{F25700E5-2024-3B68-CBA8-55BF53869BA2}" dt="2019-08-01T22:14:37.262" v="1"/>
        <pc:sldMkLst>
          <pc:docMk/>
          <pc:sldMk cId="3219333506" sldId="318"/>
        </pc:sldMkLst>
        <pc:spChg chg="add">
          <ac:chgData name="Lars Antonsen" userId="S::lars.antonsen@skagit.edu::01d429b4-af0d-464f-bb12-446358c3d154" providerId="AD" clId="Web-{F25700E5-2024-3B68-CBA8-55BF53869BA2}" dt="2019-08-01T22:14:37.262" v="1"/>
          <ac:spMkLst>
            <pc:docMk/>
            <pc:sldMk cId="3219333506" sldId="318"/>
            <ac:spMk id="4" creationId="{F452349E-96AF-459D-AF55-DD36891E3A41}"/>
          </ac:spMkLst>
        </pc:spChg>
        <pc:spChg chg="del">
          <ac:chgData name="Lars Antonsen" userId="S::lars.antonsen@skagit.edu::01d429b4-af0d-464f-bb12-446358c3d154" providerId="AD" clId="Web-{F25700E5-2024-3B68-CBA8-55BF53869BA2}" dt="2019-08-01T22:14:33.528" v="0"/>
          <ac:spMkLst>
            <pc:docMk/>
            <pc:sldMk cId="3219333506" sldId="318"/>
            <ac:spMk id="5" creationId="{F79225ED-CF4F-4F6F-B2AA-A1837230F841}"/>
          </ac:spMkLst>
        </pc:spChg>
      </pc:sldChg>
      <pc:sldChg chg="addSp">
        <pc:chgData name="Lars Antonsen" userId="S::lars.antonsen@skagit.edu::01d429b4-af0d-464f-bb12-446358c3d154" providerId="AD" clId="Web-{F25700E5-2024-3B68-CBA8-55BF53869BA2}" dt="2019-08-01T22:14:39.590" v="2"/>
        <pc:sldMkLst>
          <pc:docMk/>
          <pc:sldMk cId="2989852839" sldId="320"/>
        </pc:sldMkLst>
        <pc:spChg chg="add">
          <ac:chgData name="Lars Antonsen" userId="S::lars.antonsen@skagit.edu::01d429b4-af0d-464f-bb12-446358c3d154" providerId="AD" clId="Web-{F25700E5-2024-3B68-CBA8-55BF53869BA2}" dt="2019-08-01T22:14:39.590" v="2"/>
          <ac:spMkLst>
            <pc:docMk/>
            <pc:sldMk cId="2989852839" sldId="320"/>
            <ac:spMk id="5" creationId="{BF850EFF-35AB-4210-802A-45C6DDACD5FA}"/>
          </ac:spMkLst>
        </pc:spChg>
      </pc:sldChg>
    </pc:docChg>
  </pc:docChgLst>
  <pc:docChgLst>
    <pc:chgData name="Lars Antonsen" userId="S::lars.antonsen@skagit.edu::01d429b4-af0d-464f-bb12-446358c3d154" providerId="AD" clId="Web-{F316B3F3-25F1-C44A-56CD-7E096EC02D6B}"/>
    <pc:docChg chg="modSld">
      <pc:chgData name="Lars Antonsen" userId="S::lars.antonsen@skagit.edu::01d429b4-af0d-464f-bb12-446358c3d154" providerId="AD" clId="Web-{F316B3F3-25F1-C44A-56CD-7E096EC02D6B}" dt="2019-07-24T22:14:24.511" v="1" actId="20577"/>
      <pc:docMkLst>
        <pc:docMk/>
      </pc:docMkLst>
      <pc:sldChg chg="modSp">
        <pc:chgData name="Lars Antonsen" userId="S::lars.antonsen@skagit.edu::01d429b4-af0d-464f-bb12-446358c3d154" providerId="AD" clId="Web-{F316B3F3-25F1-C44A-56CD-7E096EC02D6B}" dt="2019-07-24T22:14:24.511" v="1" actId="20577"/>
        <pc:sldMkLst>
          <pc:docMk/>
          <pc:sldMk cId="991270489" sldId="256"/>
        </pc:sldMkLst>
        <pc:spChg chg="mod">
          <ac:chgData name="Lars Antonsen" userId="S::lars.antonsen@skagit.edu::01d429b4-af0d-464f-bb12-446358c3d154" providerId="AD" clId="Web-{F316B3F3-25F1-C44A-56CD-7E096EC02D6B}" dt="2019-07-24T22:14:24.511" v="1" actId="20577"/>
          <ac:spMkLst>
            <pc:docMk/>
            <pc:sldMk cId="991270489" sldId="256"/>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BA894-6B5A-4B4C-80A3-EDCDBB648D5D}" type="datetimeFigureOut">
              <a:rPr lang="en-US" smtClean="0"/>
              <a:t>10/7/2019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A983E-271A-334C-84E4-FDF5D20F5824}" type="slidenum">
              <a:rPr lang="en-US" smtClean="0"/>
              <a:t>‹#›</a:t>
            </a:fld>
            <a:endParaRPr lang="en-US" dirty="0"/>
          </a:p>
        </p:txBody>
      </p:sp>
    </p:spTree>
    <p:extLst>
      <p:ext uri="{BB962C8B-B14F-4D97-AF65-F5344CB8AC3E}">
        <p14:creationId xmlns:p14="http://schemas.microsoft.com/office/powerpoint/2010/main" val="1544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substech.com/dokuwiki/doku.php?id=polymer_structure" TargetMode="External"/><Relationship Id="rId3" Type="http://schemas.openxmlformats.org/officeDocument/2006/relationships/hyperlink" Target="http://www.substech.com/dokuwiki/doku.php?id=polymers" TargetMode="External"/><Relationship Id="rId7" Type="http://schemas.openxmlformats.org/officeDocument/2006/relationships/hyperlink" Target="http://www.substech.com/dokuwiki/doku.php?id=thermosets" TargetMode="External"/><Relationship Id="rId12" Type="http://schemas.openxmlformats.org/officeDocument/2006/relationships/hyperlink" Target="http://www.substech.com/dokuwiki/doku.php?id=thermoplastic_polyamide_nylon_6"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substech.com/dokuwiki/doku.php?id=elastomers" TargetMode="External"/><Relationship Id="rId11" Type="http://schemas.openxmlformats.org/officeDocument/2006/relationships/hyperlink" Target="http://www.substech.com/dokuwiki/doku.php?id=thermoplastic_acrylonitrile-butadiene-styrene_abs" TargetMode="External"/><Relationship Id="rId5" Type="http://schemas.openxmlformats.org/officeDocument/2006/relationships/hyperlink" Target="http://www.substech.com/dokuwiki/doku.php?id=thermoplastics" TargetMode="External"/><Relationship Id="rId10" Type="http://schemas.openxmlformats.org/officeDocument/2006/relationships/hyperlink" Target="http://www.substech.com/dokuwiki/doku.php?id=thermoplastic_polycarbonate_pc" TargetMode="External"/><Relationship Id="rId4" Type="http://schemas.openxmlformats.org/officeDocument/2006/relationships/hyperlink" Target="http://www.substech.com/dokuwiki/doku.php?id=extrusion_of_polymers" TargetMode="External"/><Relationship Id="rId9" Type="http://schemas.openxmlformats.org/officeDocument/2006/relationships/hyperlink" Target="http://www.substech.com/dokuwiki/doku.php?id=thermoplastic_polypropylene_pp"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1</a:t>
            </a:fld>
            <a:endParaRPr lang="en-US" dirty="0"/>
          </a:p>
        </p:txBody>
      </p:sp>
    </p:spTree>
    <p:extLst>
      <p:ext uri="{BB962C8B-B14F-4D97-AF65-F5344CB8AC3E}">
        <p14:creationId xmlns:p14="http://schemas.microsoft.com/office/powerpoint/2010/main" val="1265930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11</a:t>
            </a:fld>
            <a:endParaRPr lang="en-US" dirty="0"/>
          </a:p>
        </p:txBody>
      </p:sp>
    </p:spTree>
    <p:extLst>
      <p:ext uri="{BB962C8B-B14F-4D97-AF65-F5344CB8AC3E}">
        <p14:creationId xmlns:p14="http://schemas.microsoft.com/office/powerpoint/2010/main" val="304235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13</a:t>
            </a:fld>
            <a:endParaRPr lang="en-US" dirty="0"/>
          </a:p>
        </p:txBody>
      </p:sp>
    </p:spTree>
    <p:extLst>
      <p:ext uri="{BB962C8B-B14F-4D97-AF65-F5344CB8AC3E}">
        <p14:creationId xmlns:p14="http://schemas.microsoft.com/office/powerpoint/2010/main" val="49060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15</a:t>
            </a:fld>
            <a:endParaRPr lang="en-US" dirty="0"/>
          </a:p>
        </p:txBody>
      </p:sp>
    </p:spTree>
    <p:extLst>
      <p:ext uri="{BB962C8B-B14F-4D97-AF65-F5344CB8AC3E}">
        <p14:creationId xmlns:p14="http://schemas.microsoft.com/office/powerpoint/2010/main" val="245120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16</a:t>
            </a:fld>
            <a:endParaRPr lang="en-US" dirty="0"/>
          </a:p>
        </p:txBody>
      </p:sp>
    </p:spTree>
    <p:extLst>
      <p:ext uri="{BB962C8B-B14F-4D97-AF65-F5344CB8AC3E}">
        <p14:creationId xmlns:p14="http://schemas.microsoft.com/office/powerpoint/2010/main" val="2451209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17</a:t>
            </a:fld>
            <a:endParaRPr lang="en-US" dirty="0"/>
          </a:p>
        </p:txBody>
      </p:sp>
    </p:spTree>
    <p:extLst>
      <p:ext uri="{BB962C8B-B14F-4D97-AF65-F5344CB8AC3E}">
        <p14:creationId xmlns:p14="http://schemas.microsoft.com/office/powerpoint/2010/main" val="1437398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18</a:t>
            </a:fld>
            <a:endParaRPr lang="en-US" dirty="0"/>
          </a:p>
        </p:txBody>
      </p:sp>
    </p:spTree>
    <p:extLst>
      <p:ext uri="{BB962C8B-B14F-4D97-AF65-F5344CB8AC3E}">
        <p14:creationId xmlns:p14="http://schemas.microsoft.com/office/powerpoint/2010/main" val="331862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19</a:t>
            </a:fld>
            <a:endParaRPr lang="en-US" dirty="0"/>
          </a:p>
        </p:txBody>
      </p:sp>
    </p:spTree>
    <p:extLst>
      <p:ext uri="{BB962C8B-B14F-4D97-AF65-F5344CB8AC3E}">
        <p14:creationId xmlns:p14="http://schemas.microsoft.com/office/powerpoint/2010/main" val="2131278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Injection molding can be performed with either thermosets or thermoplastics.</a:t>
            </a:r>
          </a:p>
          <a:p>
            <a:r>
              <a:rPr lang="en-US" b="1" dirty="0">
                <a:cs typeface="Calibri"/>
              </a:rPr>
              <a:t>It is a rapid and high volume process</a:t>
            </a:r>
          </a:p>
          <a:p>
            <a:r>
              <a:rPr lang="en-US" b="1" dirty="0">
                <a:cs typeface="Calibri"/>
              </a:rPr>
              <a:t>Very complex shapes can be achieved resulting in a wide product range</a:t>
            </a:r>
          </a:p>
          <a:p>
            <a:r>
              <a:rPr lang="en-US" b="1" dirty="0">
                <a:cs typeface="Calibri"/>
              </a:rPr>
              <a:t>But, it come with a downside. The tooling costs are high and the equipment is expensive.</a:t>
            </a:r>
          </a:p>
          <a:p>
            <a:endParaRPr lang="en-US" b="1" dirty="0">
              <a:cs typeface="Calibri"/>
            </a:endParaRPr>
          </a:p>
          <a:p>
            <a:r>
              <a:rPr lang="en-US" b="1" dirty="0">
                <a:cs typeface="Calibri"/>
              </a:rPr>
              <a:t>Injection molding process</a:t>
            </a:r>
          </a:p>
          <a:p>
            <a:pPr marL="628650" lvl="1" indent="-171450">
              <a:spcBef>
                <a:spcPct val="20000"/>
              </a:spcBef>
              <a:buFont typeface="Arial"/>
              <a:buChar char="•"/>
            </a:pPr>
            <a:r>
              <a:rPr lang="en-US" b="1" dirty="0"/>
              <a:t>Granular plastics fed by gravity from hopper to heated barrel</a:t>
            </a:r>
            <a:endParaRPr lang="en-US" dirty="0"/>
          </a:p>
          <a:p>
            <a:pPr marL="628650" lvl="1" indent="-171450">
              <a:spcBef>
                <a:spcPct val="20000"/>
              </a:spcBef>
              <a:buFont typeface="Arial"/>
              <a:buChar char="•"/>
            </a:pPr>
            <a:r>
              <a:rPr lang="en-US" b="1" dirty="0"/>
              <a:t>Screw moves granules to heating chamber for melting</a:t>
            </a:r>
            <a:endParaRPr lang="en-US" dirty="0"/>
          </a:p>
          <a:p>
            <a:pPr marL="628650" lvl="1" indent="-171450">
              <a:spcBef>
                <a:spcPct val="20000"/>
              </a:spcBef>
              <a:buFont typeface="Arial"/>
              <a:buChar char="•"/>
            </a:pPr>
            <a:r>
              <a:rPr lang="en-US" b="1" dirty="0"/>
              <a:t>Melted Plastic forced through a nozzle into cold mold cavity through a gate-runner system</a:t>
            </a:r>
            <a:endParaRPr lang="en-US" dirty="0"/>
          </a:p>
          <a:p>
            <a:pPr marL="628650" lvl="1" indent="-171450">
              <a:spcBef>
                <a:spcPct val="20000"/>
              </a:spcBef>
              <a:buFont typeface="Arial"/>
              <a:buChar char="•"/>
            </a:pPr>
            <a:endParaRPr lang="en-US" b="1" dirty="0">
              <a:cs typeface="Calibri"/>
            </a:endParaRPr>
          </a:p>
          <a:p>
            <a:pPr marL="457200">
              <a:buFont typeface="Arial"/>
              <a:buChar char="•"/>
            </a:pPr>
            <a:r>
              <a:rPr lang="en-US" b="1" dirty="0"/>
              <a:t>Injection Molding</a:t>
            </a:r>
            <a:r>
              <a:rPr lang="en-US" dirty="0"/>
              <a:t> is a process in which molten </a:t>
            </a:r>
            <a:r>
              <a:rPr lang="en-US" dirty="0">
                <a:hlinkClick r:id="rId3"/>
              </a:rPr>
              <a:t>polymer</a:t>
            </a:r>
            <a:r>
              <a:rPr lang="en-US" dirty="0"/>
              <a:t> is forced under high pressure into a mold cavity through an opening (sprue). </a:t>
            </a:r>
            <a:endParaRPr lang="en-US" b="1" dirty="0"/>
          </a:p>
          <a:p>
            <a:pPr marL="457200">
              <a:buFont typeface="Arial"/>
              <a:buChar char="•"/>
            </a:pPr>
            <a:r>
              <a:rPr lang="en-US" dirty="0"/>
              <a:t>Polymer material in form of pellets is fed into an Injection Molding machine through a hopper. The material is then conveyed forward by a feeding screw and forced into a split mold, filling its cavity through a feeding system with sprue gate and runners. </a:t>
            </a:r>
            <a:endParaRPr lang="en-US" dirty="0">
              <a:cs typeface="Calibri"/>
            </a:endParaRPr>
          </a:p>
          <a:p>
            <a:pPr lvl="1">
              <a:buFont typeface="Arial"/>
              <a:buChar char="•"/>
            </a:pPr>
            <a:r>
              <a:rPr lang="en-US" dirty="0"/>
              <a:t>Injection Molding machine is similar to </a:t>
            </a:r>
            <a:r>
              <a:rPr lang="en-US" dirty="0">
                <a:hlinkClick r:id="rId4"/>
              </a:rPr>
              <a:t>Extruder</a:t>
            </a:r>
            <a:r>
              <a:rPr lang="en-US" dirty="0"/>
              <a:t>. The main difference between the two machines is in screw operation. In extruder screw rotates continuously providing output of continuous long product (pipe, rod, sheet). Screw of injection molding machine is called reciprocating screw since it not only rotates but also moves forward and backward according to the steps of the molding cycle. </a:t>
            </a:r>
            <a:endParaRPr lang="en-US" dirty="0">
              <a:cs typeface="Calibri"/>
            </a:endParaRPr>
          </a:p>
          <a:p>
            <a:pPr lvl="1">
              <a:buFont typeface="Arial"/>
              <a:buChar char="•"/>
            </a:pPr>
            <a:r>
              <a:rPr lang="en-US" dirty="0"/>
              <a:t>It acts as a ram in the filling step when the molten polymer is injected into the mold and then it retracts backward in the molding step. </a:t>
            </a:r>
            <a:endParaRPr lang="en-US" dirty="0">
              <a:cs typeface="Calibri"/>
            </a:endParaRPr>
          </a:p>
          <a:p>
            <a:pPr lvl="1">
              <a:buFont typeface="Arial"/>
              <a:buChar char="•"/>
            </a:pPr>
            <a:r>
              <a:rPr lang="en-US" dirty="0"/>
              <a:t>Heating elements, placed over the barrel, soften and melt the polymer. </a:t>
            </a:r>
            <a:endParaRPr lang="en-US" dirty="0">
              <a:cs typeface="Calibri"/>
            </a:endParaRPr>
          </a:p>
          <a:p>
            <a:pPr lvl="1">
              <a:buFont typeface="Arial"/>
              <a:buChar char="•"/>
            </a:pPr>
            <a:r>
              <a:rPr lang="en-US" dirty="0"/>
              <a:t>The mold is equipped with a cooling system providing controlled cooling and solidification of the material. </a:t>
            </a:r>
            <a:endParaRPr lang="en-US" dirty="0">
              <a:cs typeface="Calibri"/>
            </a:endParaRPr>
          </a:p>
          <a:p>
            <a:pPr lvl="1">
              <a:buFont typeface="Arial"/>
              <a:buChar char="•"/>
            </a:pPr>
            <a:r>
              <a:rPr lang="en-US" dirty="0"/>
              <a:t>The polymer is held in the mold until solidification and then the mold opens and the part is removed from the mold by ejector pins. </a:t>
            </a:r>
            <a:endParaRPr lang="en-US" dirty="0">
              <a:cs typeface="Calibri"/>
            </a:endParaRPr>
          </a:p>
          <a:p>
            <a:pPr lvl="1">
              <a:buFont typeface="Arial"/>
              <a:buChar char="•"/>
            </a:pPr>
            <a:r>
              <a:rPr lang="en-US" dirty="0"/>
              <a:t>Injection Molding is used mainly for </a:t>
            </a:r>
            <a:r>
              <a:rPr lang="en-US" dirty="0">
                <a:hlinkClick r:id="rId5"/>
              </a:rPr>
              <a:t>Thermoplastics</a:t>
            </a:r>
            <a:r>
              <a:rPr lang="en-US" dirty="0"/>
              <a:t>, but </a:t>
            </a:r>
            <a:r>
              <a:rPr lang="en-US" dirty="0">
                <a:hlinkClick r:id="rId6"/>
              </a:rPr>
              <a:t>Elastomers</a:t>
            </a:r>
            <a:r>
              <a:rPr lang="en-US" dirty="0"/>
              <a:t> and </a:t>
            </a:r>
            <a:r>
              <a:rPr lang="en-US" dirty="0">
                <a:hlinkClick r:id="rId7"/>
              </a:rPr>
              <a:t>Thermosets</a:t>
            </a:r>
            <a:r>
              <a:rPr lang="en-US" dirty="0"/>
              <a:t> are also may be extruded. In this case </a:t>
            </a:r>
            <a:r>
              <a:rPr lang="en-US" dirty="0">
                <a:hlinkClick r:id="rId8"/>
              </a:rPr>
              <a:t>cross-linking</a:t>
            </a:r>
            <a:r>
              <a:rPr lang="en-US" dirty="0"/>
              <a:t> occurs during heating and melting of the material in the heated barrel. </a:t>
            </a:r>
            <a:endParaRPr lang="en-US" dirty="0">
              <a:cs typeface="Calibri"/>
            </a:endParaRPr>
          </a:p>
          <a:p>
            <a:pPr lvl="1">
              <a:buFont typeface="Arial"/>
              <a:buChar char="•"/>
            </a:pPr>
            <a:r>
              <a:rPr lang="en-US" dirty="0"/>
              <a:t>A principal scheme of an Injection Molding Machine is shown in the picture. </a:t>
            </a:r>
            <a:endParaRPr lang="en-US" dirty="0">
              <a:cs typeface="Calibri"/>
            </a:endParaRPr>
          </a:p>
          <a:p>
            <a:pPr lvl="1">
              <a:buFont typeface="Arial"/>
              <a:buChar char="•"/>
            </a:pPr>
            <a:endParaRPr lang="en-US" dirty="0"/>
          </a:p>
          <a:p>
            <a:pPr lvl="1">
              <a:buFont typeface="Arial"/>
              <a:buChar char="•"/>
            </a:pPr>
            <a:endParaRPr lang="en-US" dirty="0"/>
          </a:p>
          <a:p>
            <a:pPr lvl="1">
              <a:buFont typeface="Arial"/>
              <a:buChar char="•"/>
            </a:pPr>
            <a:r>
              <a:rPr lang="en-US" dirty="0"/>
              <a:t>Injection Molding is highly productive method providing high accuracy and control of shape of the manufactured parts. The method is profitable in mass production of large number of identical parts. </a:t>
            </a:r>
            <a:endParaRPr lang="en-US" dirty="0">
              <a:cs typeface="Calibri"/>
            </a:endParaRPr>
          </a:p>
          <a:p>
            <a:pPr lvl="1">
              <a:buFont typeface="Arial"/>
              <a:buChar char="•"/>
            </a:pPr>
            <a:r>
              <a:rPr lang="en-US" i="1" dirty="0"/>
              <a:t>Thermoplastics commonly used in Injection Molding are as follows:</a:t>
            </a:r>
            <a:r>
              <a:rPr lang="en-US" dirty="0"/>
              <a:t> </a:t>
            </a:r>
            <a:endParaRPr lang="en-US" dirty="0">
              <a:cs typeface="Calibri"/>
            </a:endParaRPr>
          </a:p>
          <a:p>
            <a:pPr>
              <a:buFont typeface="Arial"/>
              <a:buChar char="•"/>
            </a:pPr>
            <a:r>
              <a:rPr lang="en-US" dirty="0">
                <a:hlinkClick r:id="rId9"/>
              </a:rPr>
              <a:t>Polypropylene (PP)</a:t>
            </a:r>
            <a:r>
              <a:rPr lang="en-US" dirty="0"/>
              <a:t> </a:t>
            </a:r>
            <a:endParaRPr lang="en-US" dirty="0">
              <a:cs typeface="Calibri"/>
            </a:endParaRPr>
          </a:p>
          <a:p>
            <a:pPr>
              <a:buFont typeface="Arial"/>
              <a:buChar char="•"/>
            </a:pPr>
            <a:r>
              <a:rPr lang="en-US" dirty="0">
                <a:hlinkClick r:id="rId10"/>
              </a:rPr>
              <a:t>Polycarbonate (PC)</a:t>
            </a:r>
            <a:r>
              <a:rPr lang="en-US" dirty="0"/>
              <a:t> </a:t>
            </a:r>
            <a:endParaRPr lang="en-US" dirty="0">
              <a:cs typeface="Calibri"/>
            </a:endParaRPr>
          </a:p>
          <a:p>
            <a:pPr>
              <a:buFont typeface="Arial"/>
              <a:buChar char="•"/>
            </a:pPr>
            <a:r>
              <a:rPr lang="en-US" dirty="0">
                <a:hlinkClick r:id="rId11"/>
              </a:rPr>
              <a:t>Acrylonitrile-Butadiene-Styrene (ABS)</a:t>
            </a:r>
            <a:r>
              <a:rPr lang="en-US" dirty="0"/>
              <a:t> </a:t>
            </a:r>
            <a:endParaRPr lang="en-US" dirty="0">
              <a:cs typeface="Calibri"/>
            </a:endParaRPr>
          </a:p>
          <a:p>
            <a:pPr>
              <a:buFont typeface="Arial"/>
              <a:buChar char="•"/>
            </a:pPr>
            <a:r>
              <a:rPr lang="en-US" dirty="0">
                <a:hlinkClick r:id="rId12"/>
              </a:rPr>
              <a:t>Nylon 6 (N6)</a:t>
            </a:r>
            <a:endParaRPr lang="en-US" dirty="0"/>
          </a:p>
          <a:p>
            <a:pPr marL="628650" lvl="1" indent="-171450">
              <a:spcBef>
                <a:spcPct val="20000"/>
              </a:spcBef>
              <a:buFont typeface="Arial"/>
              <a:buChar char="•"/>
            </a:pPr>
            <a:r>
              <a:rPr lang="en-US" dirty="0"/>
              <a:t>Injection Molding is used for manufacturing DVDs, pipe fittings, battery casings, toothbrush bases, bottle lids, disposable razors, automobile bumpers and dash boards, power-tool housing, television cabinets, electrical switches, telephone handsets, automotive power brake, automotive fascias, transmission, and electrical parts, mirror housings, steam irons, washer pumps, spoilers, butter tubs, moisture vaporizers, yogurt containers, toilet seats, cell-phone housings, cradles or bases for personal digital assistants, case of a notebook-computer, computer mouse, electrical connector housings, lawn chairs, automotive ashtrays, and cookware appliance handles and knobs, aerosol caps, household items, bottle caps, toys.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23</a:t>
            </a:fld>
            <a:endParaRPr lang="en-US" dirty="0"/>
          </a:p>
        </p:txBody>
      </p:sp>
    </p:spTree>
    <p:extLst>
      <p:ext uri="{BB962C8B-B14F-4D97-AF65-F5344CB8AC3E}">
        <p14:creationId xmlns:p14="http://schemas.microsoft.com/office/powerpoint/2010/main" val="3659989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ea typeface="+mn-lt"/>
                <a:cs typeface="+mn-lt"/>
              </a:rPr>
              <a:t>Thermoplastics commonly used in Injection Molding are as follows:</a:t>
            </a:r>
            <a:r>
              <a:rPr lang="en-US" sz="1800" b="1" dirty="0">
                <a:ea typeface="+mn-lt"/>
                <a:cs typeface="+mn-lt"/>
              </a:rPr>
              <a:t> </a:t>
            </a:r>
            <a:endParaRPr lang="en-US" sz="1800" dirty="0">
              <a:ea typeface="+mn-lt"/>
              <a:cs typeface="+mn-lt"/>
            </a:endParaRPr>
          </a:p>
          <a:p>
            <a:pPr lvl="1"/>
            <a:r>
              <a:rPr lang="en-US" sz="1800" b="1" dirty="0">
                <a:ea typeface="+mn-lt"/>
                <a:cs typeface="+mn-lt"/>
              </a:rPr>
              <a:t>Polypropylene (PP) </a:t>
            </a:r>
            <a:endParaRPr lang="en-US" sz="1800" dirty="0">
              <a:ea typeface="+mn-lt"/>
              <a:cs typeface="+mn-lt"/>
            </a:endParaRPr>
          </a:p>
          <a:p>
            <a:pPr lvl="1"/>
            <a:r>
              <a:rPr lang="en-US" sz="1800" b="1" dirty="0">
                <a:ea typeface="+mn-lt"/>
                <a:cs typeface="+mn-lt"/>
              </a:rPr>
              <a:t>Polycarbonate (PC) </a:t>
            </a:r>
            <a:endParaRPr lang="en-US" sz="1800" dirty="0">
              <a:ea typeface="+mn-lt"/>
              <a:cs typeface="+mn-lt"/>
            </a:endParaRPr>
          </a:p>
          <a:p>
            <a:pPr lvl="1"/>
            <a:r>
              <a:rPr lang="en-US" sz="1800" b="1" dirty="0">
                <a:ea typeface="+mn-lt"/>
                <a:cs typeface="+mn-lt"/>
              </a:rPr>
              <a:t>Acrylonitrile-Butadiene-Styrene (ABS) </a:t>
            </a:r>
            <a:endParaRPr lang="en-US" sz="1800" dirty="0">
              <a:ea typeface="+mn-lt"/>
              <a:cs typeface="+mn-lt"/>
            </a:endParaRPr>
          </a:p>
          <a:p>
            <a:pPr lvl="1"/>
            <a:r>
              <a:rPr lang="en-US" sz="1800" b="1" dirty="0">
                <a:ea typeface="+mn-lt"/>
                <a:cs typeface="+mn-lt"/>
              </a:rPr>
              <a:t>Nylon 6 (N6)</a:t>
            </a:r>
            <a:r>
              <a:rPr lang="en-US" sz="1800" b="1" dirty="0"/>
              <a:t> </a:t>
            </a:r>
          </a:p>
          <a:p>
            <a:r>
              <a:rPr lang="en-US" sz="1800" b="1" i="1" dirty="0">
                <a:ea typeface="+mn-lt"/>
                <a:cs typeface="+mn-lt"/>
              </a:rPr>
              <a:t>Thermosets commonly used in Injection Molding are as follows:</a:t>
            </a:r>
            <a:r>
              <a:rPr lang="en-US" sz="1800" b="1" dirty="0">
                <a:ea typeface="+mn-lt"/>
                <a:cs typeface="+mn-lt"/>
              </a:rPr>
              <a:t> </a:t>
            </a:r>
          </a:p>
          <a:p>
            <a:pPr lvl="1"/>
            <a:r>
              <a:rPr lang="en-US" sz="1650" b="1" dirty="0"/>
              <a:t>Bulk Molding Compound (BMC)</a:t>
            </a:r>
            <a:r>
              <a:rPr lang="en-US" sz="1650" dirty="0"/>
              <a:t> or Dough Molding Compound (DMC), which are saturated and unsaturated polyesters and vinyl esters</a:t>
            </a:r>
          </a:p>
          <a:p>
            <a:pPr lvl="1"/>
            <a:r>
              <a:rPr lang="en-US" sz="1650" b="1" dirty="0"/>
              <a:t>Phenolic Molding Compound</a:t>
            </a:r>
            <a:r>
              <a:rPr lang="en-US" sz="1650" dirty="0"/>
              <a:t>, Epoxy, and Diallyl Phthalate (DAP)</a:t>
            </a:r>
            <a:endParaRPr lang="en-US" sz="1650" dirty="0">
              <a:ea typeface="+mn-lt"/>
              <a:cs typeface="+mn-lt"/>
            </a:endParaRPr>
          </a:p>
          <a:p>
            <a:endParaRPr lang="en-US"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24</a:t>
            </a:fld>
            <a:endParaRPr lang="en-US" dirty="0"/>
          </a:p>
        </p:txBody>
      </p:sp>
    </p:spTree>
    <p:extLst>
      <p:ext uri="{BB962C8B-B14F-4D97-AF65-F5344CB8AC3E}">
        <p14:creationId xmlns:p14="http://schemas.microsoft.com/office/powerpoint/2010/main" val="1178149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DVDs, pipe fittings, battery casings, toothbrush bases, bottle lids, disposable razors, automobile bumpers and dash boards. Power-tool housing, television cabinets, electrical switches, telephone handsets, automotive power brake parts, automotive  transmission parts, and electrical parts. Mirror housings, steam irons, washer pumps, spoilers, butter tubs, moisture vaporizers, yogurt containers, toilet seats, cell-phone housings, case of a notebook-computer, computer mouse, electrical connector housings, lawn chairs, automotive ashtrays, and cookware appliance handles and knobs, aerosol caps, household items, bottle caps, toys.</a:t>
            </a:r>
          </a:p>
        </p:txBody>
      </p:sp>
      <p:sp>
        <p:nvSpPr>
          <p:cNvPr id="4" name="Slide Number Placeholder 3"/>
          <p:cNvSpPr>
            <a:spLocks noGrp="1"/>
          </p:cNvSpPr>
          <p:nvPr>
            <p:ph type="sldNum" sz="quarter" idx="5"/>
          </p:nvPr>
        </p:nvSpPr>
        <p:spPr/>
        <p:txBody>
          <a:bodyPr/>
          <a:lstStyle/>
          <a:p>
            <a:fld id="{3D6A983E-271A-334C-84E4-FDF5D20F5824}" type="slidenum">
              <a:rPr lang="en-US" smtClean="0"/>
              <a:t>25</a:t>
            </a:fld>
            <a:endParaRPr lang="en-US" dirty="0"/>
          </a:p>
        </p:txBody>
      </p:sp>
    </p:spTree>
    <p:extLst>
      <p:ext uri="{BB962C8B-B14F-4D97-AF65-F5344CB8AC3E}">
        <p14:creationId xmlns:p14="http://schemas.microsoft.com/office/powerpoint/2010/main" val="302390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2</a:t>
            </a:fld>
            <a:endParaRPr lang="en-US" dirty="0"/>
          </a:p>
        </p:txBody>
      </p:sp>
    </p:spTree>
    <p:extLst>
      <p:ext uri="{BB962C8B-B14F-4D97-AF65-F5344CB8AC3E}">
        <p14:creationId xmlns:p14="http://schemas.microsoft.com/office/powerpoint/2010/main" val="3596697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a typeface="+mn-lt"/>
                <a:cs typeface="+mn-lt"/>
              </a:rPr>
              <a:t>Injection Molding is a process in which a molten polymer is forced under high pressure into a mold cavity through an opening (the sprue). </a:t>
            </a:r>
          </a:p>
          <a:p>
            <a:r>
              <a:rPr lang="en-US" sz="1200" b="1" dirty="0">
                <a:ea typeface="+mn-lt"/>
                <a:cs typeface="+mn-lt"/>
              </a:rPr>
              <a:t>Polymer material in form of pellets or granular plastics is fed by gravity into a heated barrel within a Injection Molding machine, through a hopper. </a:t>
            </a:r>
            <a:endParaRPr lang="en-US" b="1" dirty="0">
              <a:ea typeface="+mn-lt"/>
              <a:cs typeface="+mn-lt"/>
            </a:endParaRPr>
          </a:p>
          <a:p>
            <a:r>
              <a:rPr lang="en-US" sz="1200" b="1" dirty="0">
                <a:ea typeface="+mn-lt"/>
                <a:cs typeface="+mn-lt"/>
              </a:rPr>
              <a:t>The material is then conveyed forward by a feeding screw, melted, and forced into a split mold, filling its cavity through a feeding system with sprue gate and runners. </a:t>
            </a:r>
            <a:endParaRPr lang="en-US" b="1" dirty="0">
              <a:cs typeface="Calibri"/>
            </a:endParaRPr>
          </a:p>
          <a:p>
            <a:r>
              <a:rPr lang="en-US" sz="1200" b="1" dirty="0">
                <a:ea typeface="+mn-lt"/>
                <a:cs typeface="+mn-lt"/>
              </a:rPr>
              <a:t>The screw of an injection molding machine is called reciprocating screw since it not only rotates but also moves forward and backward according to the steps of the molding cycle. </a:t>
            </a:r>
            <a:endParaRPr lang="en-US" sz="1200" b="1" dirty="0">
              <a:cs typeface="Calibri"/>
            </a:endParaRPr>
          </a:p>
          <a:p>
            <a:r>
              <a:rPr lang="en-US" sz="1200" b="1" dirty="0">
                <a:ea typeface="+mn-lt"/>
                <a:cs typeface="+mn-lt"/>
              </a:rPr>
              <a:t>Molding machine is like an Extruder. The main difference between the two machines is in screw operation. In extruder screw rotates continuously providing output of continuous long product (pipe, rod, sheet). Screw of injection molding machine is called reciprocating screw since it not only rotates but also moves forward and backward according to the steps of the molding cycle. </a:t>
            </a:r>
            <a:endParaRPr lang="en-US" b="1" dirty="0">
              <a:cs typeface="Calibri"/>
            </a:endParaRPr>
          </a:p>
          <a:p>
            <a:r>
              <a:rPr lang="en-US" sz="1200" b="1" dirty="0">
                <a:ea typeface="+mn-lt"/>
                <a:cs typeface="+mn-lt"/>
              </a:rPr>
              <a:t>It acts as a ram in the filling step when the molten polymer is injected into the mold and then it retracts backward in the molding step. </a:t>
            </a:r>
          </a:p>
          <a:p>
            <a:endParaRPr lang="en-US" sz="1200" b="1" dirty="0">
              <a:ea typeface="+mn-lt"/>
              <a:cs typeface="+mn-lt"/>
            </a:endParaRPr>
          </a:p>
          <a:p>
            <a:r>
              <a:rPr lang="en-US" sz="1200" b="1" dirty="0">
                <a:ea typeface="+mn-lt"/>
                <a:cs typeface="+mn-lt"/>
              </a:rPr>
              <a:t>Heating elements, placed over the barrel, soften and melt the polymer. </a:t>
            </a:r>
            <a:endParaRPr lang="en-US" b="1" dirty="0">
              <a:cs typeface="Calibri"/>
            </a:endParaRPr>
          </a:p>
          <a:p>
            <a:r>
              <a:rPr lang="en-US" sz="1200" b="1" dirty="0">
                <a:ea typeface="+mn-lt"/>
                <a:cs typeface="+mn-lt"/>
              </a:rPr>
              <a:t>The mold is equipped with a cooling system providing controlled cooling and solidification of the material. </a:t>
            </a:r>
            <a:endParaRPr lang="en-US" b="1" dirty="0">
              <a:cs typeface="Calibri"/>
            </a:endParaRPr>
          </a:p>
          <a:p>
            <a:r>
              <a:rPr lang="en-US" sz="1200" b="1" dirty="0">
                <a:ea typeface="+mn-lt"/>
                <a:cs typeface="+mn-lt"/>
              </a:rPr>
              <a:t>The polymer is held in the mold until solidification and then the mold opens, and the part is removed from the mold by ejector pins. </a:t>
            </a:r>
            <a:endParaRPr lang="en-US" b="1" dirty="0">
              <a:cs typeface="Calibri"/>
            </a:endParaRPr>
          </a:p>
          <a:p>
            <a:endParaRPr lang="en-US" b="1" dirty="0">
              <a:cs typeface="Calibri"/>
            </a:endParaRPr>
          </a:p>
          <a:p>
            <a:endParaRPr lang="en-US" sz="1200" b="1"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26</a:t>
            </a:fld>
            <a:endParaRPr lang="en-US" dirty="0"/>
          </a:p>
        </p:txBody>
      </p:sp>
    </p:spTree>
    <p:extLst>
      <p:ext uri="{BB962C8B-B14F-4D97-AF65-F5344CB8AC3E}">
        <p14:creationId xmlns:p14="http://schemas.microsoft.com/office/powerpoint/2010/main" val="99241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properties of thermosets and thermoplastics are quite different—but the similarities and differences are often asked about. </a:t>
            </a:r>
            <a:r>
              <a:rPr lang="en-US" sz="1200" b="1" dirty="0"/>
              <a:t>The primary difference in these two plastics comes down to heat and chemical resistance. </a:t>
            </a:r>
            <a:r>
              <a:rPr lang="en-US" sz="1200" dirty="0"/>
              <a:t>Heat resistance is the primary function of a thermoset material, while thermoplastics—which are much more common—can only withstand heat to a certain degree. It’s worth noting that plastic injection molding companies typically do either thermoset or thermoplastic injection molding, but rarely do they handle both.</a:t>
            </a:r>
          </a:p>
          <a:p>
            <a:r>
              <a:rPr lang="en-US" sz="1200" dirty="0"/>
              <a:t>Below, we’ve broken down how thermosets and thermoplastics differ in the injection molding process, material availability, uses, cost, and recyclability. Take a look:</a:t>
            </a:r>
          </a:p>
          <a:p>
            <a:r>
              <a:rPr lang="en-US" sz="1200" b="1" dirty="0"/>
              <a:t>Thermoset Vs. Thermoplastic Injection Molding: A Comparison</a:t>
            </a:r>
          </a:p>
          <a:p>
            <a:r>
              <a:rPr lang="en-US" sz="1200" b="1" dirty="0"/>
              <a:t>Injection Molding Process</a:t>
            </a:r>
          </a:p>
          <a:p>
            <a:r>
              <a:rPr lang="en-US" sz="1200" b="1" dirty="0"/>
              <a:t>In </a:t>
            </a:r>
            <a:r>
              <a:rPr lang="en-US" sz="1200" b="1" i="1" dirty="0"/>
              <a:t>thermoset</a:t>
            </a:r>
            <a:r>
              <a:rPr lang="en-US" sz="1200" b="1" dirty="0"/>
              <a:t> injection molding,</a:t>
            </a:r>
            <a:r>
              <a:rPr lang="en-US" sz="1200" dirty="0"/>
              <a:t> cold material is injected into an extremely hot mold to create a part. This process cures the part so it can never be melted again.</a:t>
            </a:r>
          </a:p>
          <a:p>
            <a:r>
              <a:rPr lang="en-US" sz="1200" b="1" dirty="0"/>
              <a:t>In </a:t>
            </a:r>
            <a:r>
              <a:rPr lang="en-US" sz="1200" b="1" i="1" dirty="0"/>
              <a:t>thermoplastic</a:t>
            </a:r>
            <a:r>
              <a:rPr lang="en-US" sz="1200" b="1" dirty="0"/>
              <a:t> injection molding,</a:t>
            </a:r>
            <a:r>
              <a:rPr lang="en-US" sz="1200" dirty="0"/>
              <a:t> plastic material is melted and injected into a mold to create a part. Once this part cools, the mold opens and the part drops out.</a:t>
            </a:r>
          </a:p>
          <a:p>
            <a:r>
              <a:rPr lang="en-US" sz="1200" b="1" dirty="0"/>
              <a:t>Availability</a:t>
            </a:r>
          </a:p>
          <a:p>
            <a:r>
              <a:rPr lang="en-US" sz="1200" dirty="0"/>
              <a:t>The very first plastic materials created were thermosets, but today, thermoset injection molding is not as common </a:t>
            </a:r>
            <a:r>
              <a:rPr lang="en-US" sz="1200" i="1" dirty="0"/>
              <a:t>except</a:t>
            </a:r>
            <a:r>
              <a:rPr lang="en-US" sz="1200" dirty="0"/>
              <a:t> with electrical contact applications and liquid silicone. </a:t>
            </a:r>
            <a:r>
              <a:rPr lang="en-US" sz="1200" b="1" dirty="0"/>
              <a:t>Thus, thermoset injection molders are typically more difficult to find than thermoplastic injection molders.</a:t>
            </a:r>
            <a:endParaRPr lang="en-US" sz="1200" dirty="0"/>
          </a:p>
        </p:txBody>
      </p:sp>
      <p:sp>
        <p:nvSpPr>
          <p:cNvPr id="4" name="Slide Number Placeholder 3"/>
          <p:cNvSpPr>
            <a:spLocks noGrp="1"/>
          </p:cNvSpPr>
          <p:nvPr>
            <p:ph type="sldNum" sz="quarter" idx="5"/>
          </p:nvPr>
        </p:nvSpPr>
        <p:spPr/>
        <p:txBody>
          <a:bodyPr/>
          <a:lstStyle/>
          <a:p>
            <a:fld id="{3D6A983E-271A-334C-84E4-FDF5D20F5824}" type="slidenum">
              <a:rPr lang="en-US" smtClean="0"/>
              <a:t>27</a:t>
            </a:fld>
            <a:endParaRPr lang="en-US" dirty="0"/>
          </a:p>
        </p:txBody>
      </p:sp>
    </p:spTree>
    <p:extLst>
      <p:ext uri="{BB962C8B-B14F-4D97-AF65-F5344CB8AC3E}">
        <p14:creationId xmlns:p14="http://schemas.microsoft.com/office/powerpoint/2010/main" val="598350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Thermosets are most frequently used in situations where the part must be able to withstand high temperatures.</a:t>
            </a:r>
            <a:r>
              <a:rPr lang="en-US" sz="1200" dirty="0"/>
              <a:t> Medical parts are a good example; dental tools with silicone handles and metal parts must be able to withstand the autoclaving process in order to be sanitized and reused over and over again, so the silicone must be thermoset. Higher voltage electrical applications also use thermosets.</a:t>
            </a:r>
          </a:p>
          <a:p>
            <a:r>
              <a:rPr lang="en-US" sz="1200" b="1" dirty="0"/>
              <a:t>Thermoplastic parts are more likely to be used for consumer plastics that either won’t come in contact with high temperatures, </a:t>
            </a:r>
            <a:r>
              <a:rPr lang="en-US" sz="1200" dirty="0"/>
              <a:t>like the plastic used in milk jugs, or will need to withstand moderately high temperatures. Certain polycarbonates, for example, are resistant to hot liquids and often used to make plastic to-go mugs—but they can still deform or melt at high-enough temperatures.</a:t>
            </a:r>
          </a:p>
          <a:p>
            <a:r>
              <a:rPr lang="en-US" sz="1200" b="1" dirty="0"/>
              <a:t>When considering thermoset vs. thermoplastic parts, you’ll also want to consider whether the part will regularly be contact with certain chemistries.</a:t>
            </a:r>
            <a:r>
              <a:rPr lang="en-US" sz="1200" dirty="0"/>
              <a:t> If you’re manufacturing plastic casing for an EKG, for example, the material used will need to be able to withstand any hospital-grade chemical disinfectants.</a:t>
            </a:r>
          </a:p>
          <a:p>
            <a:r>
              <a:rPr lang="en-US" sz="1200" b="1" dirty="0"/>
              <a:t>Cost</a:t>
            </a:r>
          </a:p>
          <a:p>
            <a:r>
              <a:rPr lang="en-US" sz="1200" b="1" dirty="0"/>
              <a:t>The cost difference between thermoset and thermoplastic injection molding is not black and white. </a:t>
            </a:r>
            <a:r>
              <a:rPr lang="en-US" sz="1200" dirty="0"/>
              <a:t>While the thermoset process is typically slower—which equates to a higher cost—the material difference in thermoplastic could range from 90 cents to $10 per pound, depending on the properties. That said, cost considerations should not be enough to sway an engineer toward one type or another—a decision should be based far more on material properties and the functionality of the part needed.</a:t>
            </a:r>
          </a:p>
          <a:p>
            <a:r>
              <a:rPr lang="en-US" sz="1200" b="1" dirty="0"/>
              <a:t>Recyclability</a:t>
            </a:r>
          </a:p>
          <a:p>
            <a:r>
              <a:rPr lang="en-US" sz="1200" dirty="0"/>
              <a:t>Thermoplastics are created by melting pellets and then cooling them, which ensures the finished part can also be remelted. </a:t>
            </a:r>
            <a:r>
              <a:rPr lang="en-US" sz="1200" b="1" dirty="0"/>
              <a:t>This allows thermoplastics to be recycled.</a:t>
            </a:r>
            <a:r>
              <a:rPr lang="en-US" sz="1200" dirty="0"/>
              <a:t> Of course, certain properties are no longer the same once you’ve melted a part down, so recycling a thermoplastic doesn’t ensure you’ll get the same quality plastic part—but it is worth noting.</a:t>
            </a:r>
          </a:p>
          <a:p>
            <a:r>
              <a:rPr lang="en-US" sz="1200" b="1" dirty="0"/>
              <a:t>Thermosets, on the other hand, cannot be remelted</a:t>
            </a:r>
            <a:r>
              <a:rPr lang="en-US" sz="1200" dirty="0"/>
              <a:t>—so while thermoplastic parts could, hypothetically, be ground up and used in a sandbag, their recyclability factor is limited.</a:t>
            </a:r>
          </a:p>
        </p:txBody>
      </p:sp>
      <p:sp>
        <p:nvSpPr>
          <p:cNvPr id="4" name="Slide Number Placeholder 3"/>
          <p:cNvSpPr>
            <a:spLocks noGrp="1"/>
          </p:cNvSpPr>
          <p:nvPr>
            <p:ph type="sldNum" sz="quarter" idx="5"/>
          </p:nvPr>
        </p:nvSpPr>
        <p:spPr/>
        <p:txBody>
          <a:bodyPr/>
          <a:lstStyle/>
          <a:p>
            <a:fld id="{3D6A983E-271A-334C-84E4-FDF5D20F5824}" type="slidenum">
              <a:rPr lang="en-US" smtClean="0"/>
              <a:t>28</a:t>
            </a:fld>
            <a:endParaRPr lang="en-US" dirty="0"/>
          </a:p>
        </p:txBody>
      </p:sp>
    </p:spTree>
    <p:extLst>
      <p:ext uri="{BB962C8B-B14F-4D97-AF65-F5344CB8AC3E}">
        <p14:creationId xmlns:p14="http://schemas.microsoft.com/office/powerpoint/2010/main" val="1598122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Regarding Quality:</a:t>
            </a:r>
          </a:p>
          <a:p>
            <a:pPr lvl="1"/>
            <a:r>
              <a:rPr lang="en-US" sz="1800" b="1" dirty="0"/>
              <a:t>Uniform wall thickness</a:t>
            </a:r>
          </a:p>
          <a:p>
            <a:pPr lvl="1"/>
            <a:r>
              <a:rPr lang="en-US" sz="1800" b="1" dirty="0"/>
              <a:t>Thin walls require less material and curing time</a:t>
            </a:r>
          </a:p>
          <a:p>
            <a:pPr lvl="1"/>
            <a:r>
              <a:rPr lang="en-US" sz="1800" b="1" dirty="0"/>
              <a:t>Streamlining – helps prevent gas pockets</a:t>
            </a:r>
          </a:p>
          <a:p>
            <a:pPr lvl="1"/>
            <a:r>
              <a:rPr lang="en-US" sz="1800" b="1" dirty="0"/>
              <a:t>Gates and runners should be round, and sharp corners at runners should be avoided to prevent plastic solidify at the runner</a:t>
            </a:r>
          </a:p>
          <a:p>
            <a:pPr lvl="1"/>
            <a:r>
              <a:rPr lang="en-US" sz="1800" b="1" dirty="0"/>
              <a:t>Contoured parts warp less than flat parts</a:t>
            </a:r>
          </a:p>
          <a:p>
            <a:pPr lvl="1"/>
            <a:r>
              <a:rPr lang="en-US" sz="1800" b="1" dirty="0"/>
              <a:t>Venting of molds removes trapped air</a:t>
            </a:r>
          </a:p>
          <a:p>
            <a:pPr lvl="1"/>
            <a:r>
              <a:rPr lang="en-US" sz="1800" b="1" dirty="0"/>
              <a:t>Filets should be used at the base of ribs or bosses</a:t>
            </a:r>
          </a:p>
          <a:p>
            <a:endParaRPr lang="en-US" dirty="0"/>
          </a:p>
        </p:txBody>
      </p:sp>
      <p:sp>
        <p:nvSpPr>
          <p:cNvPr id="4" name="Slide Number Placeholder 3"/>
          <p:cNvSpPr>
            <a:spLocks noGrp="1"/>
          </p:cNvSpPr>
          <p:nvPr>
            <p:ph type="sldNum" sz="quarter" idx="5"/>
          </p:nvPr>
        </p:nvSpPr>
        <p:spPr/>
        <p:txBody>
          <a:bodyPr/>
          <a:lstStyle/>
          <a:p>
            <a:fld id="{3D6A983E-271A-334C-84E4-FDF5D20F5824}" type="slidenum">
              <a:rPr lang="en-US" smtClean="0"/>
              <a:t>29</a:t>
            </a:fld>
            <a:endParaRPr lang="en-US" dirty="0"/>
          </a:p>
        </p:txBody>
      </p:sp>
    </p:spTree>
    <p:extLst>
      <p:ext uri="{BB962C8B-B14F-4D97-AF65-F5344CB8AC3E}">
        <p14:creationId xmlns:p14="http://schemas.microsoft.com/office/powerpoint/2010/main" val="397773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b="1" dirty="0"/>
              <a:t>Compression Molding is a process in which a molding polymer is squeezed into a preheated mold taking a shape of the mold cavity and performing curing due to heat and pressure applied to the material. </a:t>
            </a:r>
            <a:endParaRPr lang="en-US" dirty="0">
              <a:cs typeface="Calibri" panose="020F0502020204030204"/>
            </a:endParaRPr>
          </a:p>
          <a:p>
            <a:pPr indent="-171450">
              <a:spcBef>
                <a:spcPct val="20000"/>
              </a:spcBef>
              <a:buFont typeface="Wingdings"/>
              <a:buChar char="Ø"/>
            </a:pPr>
            <a:r>
              <a:rPr lang="en-US" b="1" dirty="0"/>
              <a:t>The method is used mostly for molding thermosetting resins (thermosets), but some thermoplastic parts may also be produced by Compression Molding. </a:t>
            </a:r>
          </a:p>
          <a:p>
            <a:pPr marL="171450" indent="-171450">
              <a:spcBef>
                <a:spcPct val="20000"/>
              </a:spcBef>
              <a:buFont typeface="Arial"/>
              <a:buChar char="•"/>
            </a:pPr>
            <a:r>
              <a:rPr lang="en-US" b="1" dirty="0"/>
              <a:t>The method uses a split mold mounted in a hydraulic press </a:t>
            </a:r>
            <a:endParaRPr lang="en-US" b="1" dirty="0">
              <a:cs typeface="Calibri"/>
            </a:endParaRPr>
          </a:p>
          <a:p>
            <a:pPr marL="171450" indent="-171450">
              <a:spcBef>
                <a:spcPct val="20000"/>
              </a:spcBef>
              <a:buFont typeface="Arial"/>
              <a:buChar char="•"/>
            </a:pPr>
            <a:r>
              <a:rPr lang="en-US" b="1" i="1" dirty="0"/>
              <a:t>Compression Molding process involves the following steps:</a:t>
            </a:r>
            <a:r>
              <a:rPr lang="en-US" b="1" dirty="0"/>
              <a:t> </a:t>
            </a:r>
            <a:endParaRPr lang="en-US" b="1" dirty="0">
              <a:cs typeface="Calibri"/>
            </a:endParaRPr>
          </a:p>
          <a:p>
            <a:pPr marL="685800" lvl="1" indent="-228600">
              <a:spcBef>
                <a:spcPct val="20000"/>
              </a:spcBef>
              <a:buAutoNum type="arabicPeriod"/>
            </a:pPr>
            <a:r>
              <a:rPr lang="en-US" b="1" dirty="0"/>
              <a:t>A pre-weighed amount of a polymer mixed with additives and fillers (charge) is placed into the lower half of the mold.</a:t>
            </a:r>
            <a:endParaRPr lang="en-US" b="1" dirty="0">
              <a:cs typeface="Calibri"/>
            </a:endParaRPr>
          </a:p>
          <a:p>
            <a:pPr marL="685800" lvl="1" indent="-228600">
              <a:spcBef>
                <a:spcPct val="20000"/>
              </a:spcBef>
              <a:buAutoNum type="arabicPeriod"/>
            </a:pPr>
            <a:r>
              <a:rPr lang="en-US" b="1" dirty="0"/>
              <a:t>The charge may be in form of powders, pellets, putty-like masses or pre-formed blanks. </a:t>
            </a:r>
            <a:endParaRPr lang="en-US" b="1" dirty="0">
              <a:cs typeface="Calibri"/>
            </a:endParaRPr>
          </a:p>
          <a:p>
            <a:pPr marL="685800" lvl="1" indent="-228600">
              <a:spcBef>
                <a:spcPct val="20000"/>
              </a:spcBef>
              <a:buAutoNum type="arabicPeriod"/>
            </a:pPr>
            <a:r>
              <a:rPr lang="en-US" b="1" dirty="0"/>
              <a:t>The charge is usually preheated prior to placement into the mold. </a:t>
            </a:r>
          </a:p>
          <a:p>
            <a:pPr marL="971550" lvl="2" indent="-228600">
              <a:spcBef>
                <a:spcPct val="20000"/>
              </a:spcBef>
              <a:buFont typeface="Arial"/>
              <a:buChar char="•"/>
            </a:pPr>
            <a:r>
              <a:rPr lang="en-US" b="1" dirty="0"/>
              <a:t>Preheated polymer becomes softer resulting in shortening the molding cycle time. </a:t>
            </a:r>
            <a:endParaRPr lang="en-US" b="1" dirty="0">
              <a:cs typeface="Calibri"/>
            </a:endParaRPr>
          </a:p>
          <a:p>
            <a:pPr marL="685800" lvl="1" indent="-228600">
              <a:spcBef>
                <a:spcPct val="20000"/>
              </a:spcBef>
              <a:buAutoNum type="arabicPeriod"/>
            </a:pPr>
            <a:r>
              <a:rPr lang="en-US" b="1" dirty="0"/>
              <a:t>The upper half of the mold moves downwards, pressing on the polymer charge and forcing it to fill the mold cavity.</a:t>
            </a:r>
            <a:endParaRPr lang="en-US" b="1" dirty="0">
              <a:cs typeface="Calibri"/>
            </a:endParaRPr>
          </a:p>
          <a:p>
            <a:pPr marL="685800" lvl="1" indent="-228600">
              <a:spcBef>
                <a:spcPct val="20000"/>
              </a:spcBef>
              <a:buAutoNum type="arabicPeriod"/>
            </a:pPr>
            <a:r>
              <a:rPr lang="en-US" b="1" dirty="0"/>
              <a:t>The mold, equipped with a heating system, provides curing (cross-linking) of the polymer (if thermoset is processed). </a:t>
            </a:r>
            <a:endParaRPr lang="en-US" b="1" dirty="0">
              <a:cs typeface="Calibri"/>
            </a:endParaRPr>
          </a:p>
          <a:p>
            <a:pPr marL="685800" lvl="1" indent="-228600">
              <a:spcBef>
                <a:spcPct val="20000"/>
              </a:spcBef>
              <a:buAutoNum type="arabicPeriod"/>
            </a:pPr>
            <a:r>
              <a:rPr lang="en-US" b="1" dirty="0"/>
              <a:t>The mold is opened and the part is removed from it by means of the ejector pin.</a:t>
            </a:r>
            <a:endParaRPr lang="en-US" b="1" dirty="0">
              <a:cs typeface="Calibri"/>
            </a:endParaRPr>
          </a:p>
          <a:p>
            <a:pPr marL="685800" lvl="1" indent="-228600">
              <a:spcBef>
                <a:spcPct val="20000"/>
              </a:spcBef>
              <a:buAutoNum type="arabicPeriod"/>
            </a:pPr>
            <a:r>
              <a:rPr lang="en-US" b="1" dirty="0"/>
              <a:t>If thermosetting resin is molded, the mold may be open in hot state – cured thermosets maintain their shape and dimensions even in hot state. </a:t>
            </a:r>
            <a:endParaRPr lang="en-US" b="1" dirty="0">
              <a:cs typeface="Calibri"/>
            </a:endParaRPr>
          </a:p>
          <a:p>
            <a:pPr marL="685800" lvl="1" indent="-228600">
              <a:spcBef>
                <a:spcPct val="20000"/>
              </a:spcBef>
              <a:buAutoNum type="arabicPeriod"/>
            </a:pPr>
            <a:r>
              <a:rPr lang="en-US" b="1" dirty="0"/>
              <a:t>If thermoplastic is molded, the mold and the molded part are cooled down before opening. </a:t>
            </a:r>
            <a:r>
              <a:rPr lang="en-US" b="1" dirty="0">
                <a:cs typeface="+mn-lt"/>
              </a:rPr>
              <a:t/>
            </a:r>
            <a:br>
              <a:rPr lang="en-US" b="1" dirty="0">
                <a:cs typeface="+mn-lt"/>
              </a:rPr>
            </a:br>
            <a:r>
              <a:rPr lang="en-US" b="1" dirty="0">
                <a:cs typeface="+mn-lt"/>
              </a:rPr>
              <a:t/>
            </a:r>
            <a:br>
              <a:rPr lang="en-US" b="1" dirty="0">
                <a:cs typeface="+mn-lt"/>
              </a:rPr>
            </a:br>
            <a:endParaRPr lang="en-US" b="1"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31</a:t>
            </a:fld>
            <a:endParaRPr lang="en-US" dirty="0"/>
          </a:p>
        </p:txBody>
      </p:sp>
    </p:spTree>
    <p:extLst>
      <p:ext uri="{BB962C8B-B14F-4D97-AF65-F5344CB8AC3E}">
        <p14:creationId xmlns:p14="http://schemas.microsoft.com/office/powerpoint/2010/main" val="1290004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Wingdings,Sans-Serif"/>
              <a:buChar char="Ø"/>
            </a:pPr>
            <a:r>
              <a:rPr lang="en-US" b="1" dirty="0"/>
              <a:t>Compression Molding cycle time is about 1-6 min, which is longer than Injection Molding cycle. </a:t>
            </a:r>
            <a:endParaRPr lang="en-US" dirty="0"/>
          </a:p>
          <a:p>
            <a:pPr marL="171450" indent="-171450">
              <a:spcBef>
                <a:spcPct val="20000"/>
              </a:spcBef>
              <a:buFont typeface="Wingdings,Sans-Serif"/>
              <a:buChar char="Ø"/>
            </a:pPr>
            <a:r>
              <a:rPr lang="en-US" b="1" dirty="0"/>
              <a:t>The method is suitable for molding large flat or moderately curved parts. </a:t>
            </a:r>
            <a:endParaRPr lang="en-US" dirty="0"/>
          </a:p>
          <a:p>
            <a:pPr marL="171450" indent="-171450">
              <a:spcBef>
                <a:spcPct val="20000"/>
              </a:spcBef>
              <a:buFont typeface="Wingdings,Sans-Serif"/>
              <a:buChar char="Ø"/>
            </a:pPr>
            <a:r>
              <a:rPr lang="en-US" b="1" i="1" dirty="0"/>
              <a:t>Materials commonly processed by Compression Molding are:</a:t>
            </a:r>
            <a:r>
              <a:rPr lang="en-US" b="1" dirty="0"/>
              <a:t> </a:t>
            </a:r>
            <a:endParaRPr lang="en-US" dirty="0"/>
          </a:p>
          <a:p>
            <a:pPr marL="628650" lvl="1" indent="-171450">
              <a:spcBef>
                <a:spcPct val="20000"/>
              </a:spcBef>
              <a:buFont typeface="Wingdings,Sans-Serif"/>
              <a:buChar char="Ø"/>
            </a:pPr>
            <a:r>
              <a:rPr lang="en-US" b="1" dirty="0"/>
              <a:t>Epoxies (EP)</a:t>
            </a:r>
            <a:endParaRPr lang="en-US" dirty="0"/>
          </a:p>
          <a:p>
            <a:pPr marL="628650" lvl="1" indent="-171450">
              <a:spcBef>
                <a:spcPct val="20000"/>
              </a:spcBef>
              <a:buFont typeface="Wingdings,Sans-Serif"/>
              <a:buChar char="Ø"/>
            </a:pPr>
            <a:r>
              <a:rPr lang="en-US" b="1" dirty="0"/>
              <a:t>Urea Formaldehyde (UF) </a:t>
            </a:r>
            <a:endParaRPr lang="en-US" dirty="0"/>
          </a:p>
          <a:p>
            <a:pPr marL="628650" lvl="1" indent="-171450">
              <a:spcBef>
                <a:spcPct val="20000"/>
              </a:spcBef>
              <a:buFont typeface="Wingdings,Sans-Serif"/>
              <a:buChar char="Ø"/>
            </a:pPr>
            <a:r>
              <a:rPr lang="en-US" b="1" dirty="0"/>
              <a:t>Melamine Formaldehyde (MF) </a:t>
            </a:r>
            <a:endParaRPr lang="en-US" dirty="0"/>
          </a:p>
          <a:p>
            <a:pPr marL="628650" lvl="1" indent="-171450">
              <a:spcBef>
                <a:spcPct val="20000"/>
              </a:spcBef>
              <a:buFont typeface="Wingdings,Sans-Serif"/>
              <a:buChar char="Ø"/>
            </a:pPr>
            <a:r>
              <a:rPr lang="en-US" b="1" dirty="0"/>
              <a:t>Phenolics (PF)</a:t>
            </a:r>
            <a:endParaRPr lang="en-US" dirty="0"/>
          </a:p>
          <a:p>
            <a:pPr marL="171450" indent="-171450">
              <a:spcBef>
                <a:spcPct val="20000"/>
              </a:spcBef>
              <a:buFont typeface="Wingdings,Sans-Serif"/>
              <a:buChar char="Ø"/>
            </a:pPr>
            <a:r>
              <a:rPr lang="en-US" b="1" dirty="0"/>
              <a:t>Compression Molding is used for manufacturing a wide variety of products. Electrical wall receptacles, brush and mirror handles, meter cases, trays, circuit breakers, cookware knobs, clothes dryer blower fan blade, electronic and cooking utensils, milling machine adjustment wheel, automotive parts, water testing equipment buttons, television cabinets, dinnerware, appliance housings, radio cases, aircraft main power terminal housing, hoods, pot handles, spoilers, electric plugs and sockets, fenders, dinnerware plates, scoops. </a:t>
            </a:r>
            <a:endParaRPr lang="en-US" dirty="0"/>
          </a:p>
          <a:p>
            <a:pPr marL="171450" indent="-171450">
              <a:spcBef>
                <a:spcPct val="20000"/>
              </a:spcBef>
              <a:buFont typeface="Wingdings,Sans-Serif"/>
              <a:buChar char="Ø"/>
            </a:pPr>
            <a:endParaRPr lang="en-US" dirty="0"/>
          </a:p>
          <a:p>
            <a:pPr marL="171450" indent="-171450">
              <a:buFont typeface="Wingdings"/>
              <a:buChar char="Ø"/>
            </a:pPr>
            <a:endParaRPr lang="en-US" b="1"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32</a:t>
            </a:fld>
            <a:endParaRPr lang="en-US" dirty="0"/>
          </a:p>
        </p:txBody>
      </p:sp>
    </p:spTree>
    <p:extLst>
      <p:ext uri="{BB962C8B-B14F-4D97-AF65-F5344CB8AC3E}">
        <p14:creationId xmlns:p14="http://schemas.microsoft.com/office/powerpoint/2010/main" val="3017156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Wingdings,Sans-Serif"/>
              <a:buChar char="Ø"/>
            </a:pPr>
            <a:r>
              <a:rPr lang="en-US" b="1" dirty="0"/>
              <a:t>Compression molding is a high-volume, high-pressure method that is suitable for molding complex, high-strength fiber reinforced parts.</a:t>
            </a:r>
            <a:endParaRPr lang="en-US" dirty="0"/>
          </a:p>
          <a:p>
            <a:pPr marL="171450" indent="-171450">
              <a:spcBef>
                <a:spcPct val="20000"/>
              </a:spcBef>
              <a:buFont typeface="Wingdings,Sans-Serif"/>
              <a:buChar char="Ø"/>
            </a:pPr>
            <a:r>
              <a:rPr lang="en-US" b="1" dirty="0"/>
              <a:t> Advanced composite thermoplastics can also be compression molded with unidirectional tapes, woven fabrics, randomly oriented fiber mat or chopped strand. </a:t>
            </a:r>
            <a:endParaRPr lang="en-US" dirty="0"/>
          </a:p>
          <a:p>
            <a:pPr marL="171450" indent="-171450">
              <a:spcBef>
                <a:spcPct val="20000"/>
              </a:spcBef>
              <a:buFont typeface="Wingdings,Sans-Serif"/>
              <a:buChar char="Ø"/>
            </a:pPr>
            <a:r>
              <a:rPr lang="en-US" b="1" dirty="0"/>
              <a:t>The advantage of compression molding is its ability to mold large, slightly intricate parts. </a:t>
            </a:r>
            <a:endParaRPr lang="en-US" dirty="0"/>
          </a:p>
          <a:p>
            <a:pPr marL="171450" indent="-171450">
              <a:spcBef>
                <a:spcPct val="20000"/>
              </a:spcBef>
              <a:buFont typeface="Wingdings,Sans-Serif"/>
              <a:buChar char="Ø"/>
            </a:pPr>
            <a:r>
              <a:rPr lang="en-US" b="1" dirty="0"/>
              <a:t>It is one of the lowest cost molding methods compared with other methods such as transfer molding and injection molding.</a:t>
            </a:r>
            <a:endParaRPr lang="en-US" dirty="0"/>
          </a:p>
          <a:p>
            <a:pPr marL="171450" indent="-171450">
              <a:spcBef>
                <a:spcPct val="20000"/>
              </a:spcBef>
              <a:buFont typeface="Wingdings,Sans-Serif"/>
              <a:buChar char="Ø"/>
            </a:pPr>
            <a:r>
              <a:rPr lang="en-US" b="1" dirty="0"/>
              <a:t>It wastes relatively little material, giving it an advantage when working with expensive compounds. </a:t>
            </a:r>
            <a:r>
              <a:rPr lang="en-US" b="1" dirty="0">
                <a:cs typeface="+mn-lt"/>
              </a:rPr>
              <a:t/>
            </a:r>
            <a:br>
              <a:rPr lang="en-US" b="1" dirty="0">
                <a:cs typeface="+mn-lt"/>
              </a:rPr>
            </a:br>
            <a:endParaRPr lang="en-US" b="1" dirty="0"/>
          </a:p>
        </p:txBody>
      </p:sp>
      <p:sp>
        <p:nvSpPr>
          <p:cNvPr id="4" name="Slide Number Placeholder 3"/>
          <p:cNvSpPr>
            <a:spLocks noGrp="1"/>
          </p:cNvSpPr>
          <p:nvPr>
            <p:ph type="sldNum" sz="quarter" idx="5"/>
          </p:nvPr>
        </p:nvSpPr>
        <p:spPr/>
        <p:txBody>
          <a:bodyPr/>
          <a:lstStyle/>
          <a:p>
            <a:fld id="{3D6A983E-271A-334C-84E4-FDF5D20F5824}" type="slidenum">
              <a:rPr lang="en-US" smtClean="0"/>
              <a:t>33</a:t>
            </a:fld>
            <a:endParaRPr lang="en-US" dirty="0"/>
          </a:p>
        </p:txBody>
      </p:sp>
    </p:spTree>
    <p:extLst>
      <p:ext uri="{BB962C8B-B14F-4D97-AF65-F5344CB8AC3E}">
        <p14:creationId xmlns:p14="http://schemas.microsoft.com/office/powerpoint/2010/main" val="3143973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Wingdings"/>
              <a:buChar char="Ø"/>
            </a:pPr>
            <a:r>
              <a:rPr lang="en-US" b="1" dirty="0"/>
              <a:t>Tooling costs are low because of the simplicity of the usual molds.</a:t>
            </a:r>
            <a:endParaRPr lang="en-US" dirty="0">
              <a:cs typeface="Calibri" panose="020F0502020204030204"/>
            </a:endParaRPr>
          </a:p>
          <a:p>
            <a:pPr marL="171450" indent="-171450">
              <a:spcBef>
                <a:spcPct val="20000"/>
              </a:spcBef>
              <a:buFont typeface="Wingdings"/>
              <a:buChar char="Ø"/>
            </a:pPr>
            <a:r>
              <a:rPr lang="en-US" b="1" dirty="0"/>
              <a:t>Little material is wasted since there are usually no sprues or runners </a:t>
            </a:r>
            <a:endParaRPr lang="en-US" dirty="0">
              <a:cs typeface="Calibri" panose="020F0502020204030204"/>
            </a:endParaRPr>
          </a:p>
          <a:p>
            <a:pPr marL="628650" lvl="1" indent="-171450">
              <a:spcBef>
                <a:spcPct val="20000"/>
              </a:spcBef>
              <a:buFont typeface="Arial"/>
              <a:buChar char="•"/>
            </a:pPr>
            <a:r>
              <a:rPr lang="en-US" b="1" dirty="0"/>
              <a:t>Unless compared to runnerless injection molding </a:t>
            </a:r>
            <a:endParaRPr lang="en-US" dirty="0">
              <a:cs typeface="Calibri"/>
            </a:endParaRPr>
          </a:p>
          <a:p>
            <a:pPr marL="171450" indent="-171450">
              <a:spcBef>
                <a:spcPct val="20000"/>
              </a:spcBef>
              <a:buFont typeface="Wingdings"/>
              <a:buChar char="Ø"/>
            </a:pPr>
            <a:r>
              <a:rPr lang="en-US" b="1" dirty="0"/>
              <a:t>Thermosets, when compared to thermoplastics are not subject to retaining internal stresses after being cured.</a:t>
            </a:r>
            <a:endParaRPr lang="en-US" dirty="0">
              <a:cs typeface="Calibri" panose="020F0502020204030204"/>
            </a:endParaRPr>
          </a:p>
          <a:p>
            <a:pPr marL="171450" indent="-171450">
              <a:spcBef>
                <a:spcPct val="20000"/>
              </a:spcBef>
              <a:buFont typeface="Wingdings"/>
              <a:buChar char="Ø"/>
            </a:pPr>
            <a:r>
              <a:rPr lang="en-US" b="1" dirty="0"/>
              <a:t>Mechanical properties remain high since material receives little mastication in the process and when using reinforcements, they are literally not damaged or broken.</a:t>
            </a:r>
            <a:endParaRPr lang="en-US" dirty="0">
              <a:cs typeface="Calibri" panose="020F0502020204030204"/>
            </a:endParaRPr>
          </a:p>
          <a:p>
            <a:pPr marL="171450" indent="-171450">
              <a:spcBef>
                <a:spcPct val="20000"/>
              </a:spcBef>
              <a:buFont typeface="Wingdings"/>
              <a:buChar char="Ø"/>
            </a:pPr>
            <a:r>
              <a:rPr lang="en-US" b="1" dirty="0"/>
              <a:t>Less clamping pressure required than in most other processes.</a:t>
            </a:r>
            <a:endParaRPr lang="en-US" dirty="0">
              <a:cs typeface="Calibri" panose="020F0502020204030204"/>
            </a:endParaRPr>
          </a:p>
          <a:p>
            <a:pPr marL="171450" indent="-171450">
              <a:spcBef>
                <a:spcPct val="20000"/>
              </a:spcBef>
              <a:buFont typeface="Wingdings"/>
              <a:buChar char="Ø"/>
            </a:pPr>
            <a:r>
              <a:rPr lang="en-US" b="1" dirty="0"/>
              <a:t>Capital equipment is less costly.</a:t>
            </a:r>
            <a:endParaRPr lang="en-US" dirty="0">
              <a:cs typeface="Calibri" panose="020F0502020204030204"/>
            </a:endParaRPr>
          </a:p>
          <a:p>
            <a:pPr marL="171450" indent="-171450">
              <a:spcBef>
                <a:spcPct val="20000"/>
              </a:spcBef>
              <a:buFont typeface="Wingdings"/>
              <a:buChar char="Ø"/>
            </a:pPr>
            <a:r>
              <a:rPr lang="en-US" b="1" dirty="0"/>
              <a:t>Wash-action erosion of cavities is minimal and mold maintenance is low since melt flow length is short.</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34</a:t>
            </a:fld>
            <a:endParaRPr lang="en-US" dirty="0"/>
          </a:p>
        </p:txBody>
      </p:sp>
    </p:spTree>
    <p:extLst>
      <p:ext uri="{BB962C8B-B14F-4D97-AF65-F5344CB8AC3E}">
        <p14:creationId xmlns:p14="http://schemas.microsoft.com/office/powerpoint/2010/main" val="1505697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Arial"/>
              <a:buChar char="•"/>
            </a:pPr>
            <a:r>
              <a:rPr lang="en-US" b="1" dirty="0"/>
              <a:t>Limitations of the method include:</a:t>
            </a:r>
            <a:endParaRPr lang="en-US" dirty="0"/>
          </a:p>
          <a:p>
            <a:pPr marL="628650" lvl="1" indent="-171450">
              <a:spcBef>
                <a:spcPct val="20000"/>
              </a:spcBef>
              <a:buFont typeface="Arial"/>
              <a:buChar char="•"/>
            </a:pPr>
            <a:r>
              <a:rPr lang="en-US" b="1" dirty="0"/>
              <a:t>Fine pins, blades, and inserts in the cavity can become damaged as the press closes when cold material is used in the cavities.</a:t>
            </a:r>
            <a:endParaRPr lang="en-US" dirty="0"/>
          </a:p>
          <a:p>
            <a:pPr marL="628650" lvl="1" indent="-171450">
              <a:spcBef>
                <a:spcPct val="20000"/>
              </a:spcBef>
              <a:buFont typeface="Arial"/>
              <a:buChar char="•"/>
            </a:pPr>
            <a:r>
              <a:rPr lang="en-US" b="1" dirty="0"/>
              <a:t>Complex shapes may not fill out as easily as by the transfer or injection molding processes.</a:t>
            </a:r>
            <a:endParaRPr lang="en-US" dirty="0"/>
          </a:p>
          <a:p>
            <a:pPr marL="628650" lvl="1" indent="-171450">
              <a:spcBef>
                <a:spcPct val="20000"/>
              </a:spcBef>
              <a:buFont typeface="Arial"/>
              <a:buChar char="•"/>
            </a:pPr>
            <a:r>
              <a:rPr lang="en-US" b="1" dirty="0"/>
              <a:t>Extremely thick and heavy parts will cure more slowly than in transfer or injection molding, but preheating preforms or powder can shorten these cures.</a:t>
            </a:r>
            <a:endParaRPr lang="en-US" dirty="0"/>
          </a:p>
          <a:p>
            <a:pPr marL="628650" lvl="1" indent="-171450">
              <a:spcBef>
                <a:spcPct val="20000"/>
              </a:spcBef>
              <a:buFont typeface="Arial"/>
              <a:buChar char="•"/>
            </a:pPr>
            <a:r>
              <a:rPr lang="en-US" b="1" dirty="0"/>
              <a:t>Thermosets with their low viscosity will produce flash during their cure that has to be removed.</a:t>
            </a:r>
            <a:endParaRPr lang="en-US" dirty="0"/>
          </a:p>
        </p:txBody>
      </p:sp>
      <p:sp>
        <p:nvSpPr>
          <p:cNvPr id="4" name="Slide Number Placeholder 3"/>
          <p:cNvSpPr>
            <a:spLocks noGrp="1"/>
          </p:cNvSpPr>
          <p:nvPr>
            <p:ph type="sldNum" sz="quarter" idx="5"/>
          </p:nvPr>
        </p:nvSpPr>
        <p:spPr/>
        <p:txBody>
          <a:bodyPr/>
          <a:lstStyle/>
          <a:p>
            <a:fld id="{3D6A983E-271A-334C-84E4-FDF5D20F5824}" type="slidenum">
              <a:rPr lang="en-US" smtClean="0"/>
              <a:t>35</a:t>
            </a:fld>
            <a:endParaRPr lang="en-US" dirty="0"/>
          </a:p>
        </p:txBody>
      </p:sp>
    </p:spTree>
    <p:extLst>
      <p:ext uri="{BB962C8B-B14F-4D97-AF65-F5344CB8AC3E}">
        <p14:creationId xmlns:p14="http://schemas.microsoft.com/office/powerpoint/2010/main" val="3509128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b="1" dirty="0"/>
              <a:t>SMC – Sheet Molding Compound</a:t>
            </a:r>
            <a:endParaRPr lang="en-US" b="1" dirty="0">
              <a:cs typeface="Calibri"/>
            </a:endParaRPr>
          </a:p>
          <a:p>
            <a:pPr marL="628650" lvl="1" indent="-171450">
              <a:buFont typeface="Arial"/>
              <a:buChar char="•"/>
            </a:pPr>
            <a:r>
              <a:rPr lang="en-US" b="1" dirty="0"/>
              <a:t>Sheet Molding Compounds (SMC) are primarily used in compression molding. </a:t>
            </a:r>
            <a:endParaRPr lang="en-US" b="1" dirty="0">
              <a:cs typeface="Calibri"/>
            </a:endParaRPr>
          </a:p>
          <a:p>
            <a:pPr marL="628650" lvl="1" indent="-171450">
              <a:buFont typeface="Arial"/>
              <a:buChar char="•"/>
            </a:pPr>
            <a:r>
              <a:rPr lang="en-US" b="1" dirty="0"/>
              <a:t>They are suitable for molding a wide range of parts from very small to very large, from flat panel to very complex shapes. </a:t>
            </a:r>
            <a:endParaRPr lang="en-US" b="1" dirty="0">
              <a:cs typeface="Calibri"/>
            </a:endParaRPr>
          </a:p>
          <a:p>
            <a:pPr marL="628650" lvl="1" indent="-171450">
              <a:buFont typeface="Arial"/>
              <a:buChar char="•"/>
            </a:pPr>
            <a:r>
              <a:rPr lang="en-US" b="1" dirty="0"/>
              <a:t>The pliable sheet allows enough body for handling and cutting but enough rigidity for manual charge building or automation.</a:t>
            </a:r>
            <a:endParaRPr lang="en-US" b="1" dirty="0">
              <a:cs typeface="Calibri" panose="020F0502020204030204"/>
            </a:endParaRPr>
          </a:p>
          <a:p>
            <a:pPr marL="628650" lvl="1" indent="-171450">
              <a:buFont typeface="Arial"/>
              <a:buChar char="•"/>
            </a:pP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36</a:t>
            </a:fld>
            <a:endParaRPr lang="en-US" dirty="0"/>
          </a:p>
        </p:txBody>
      </p:sp>
    </p:spTree>
    <p:extLst>
      <p:ext uri="{BB962C8B-B14F-4D97-AF65-F5344CB8AC3E}">
        <p14:creationId xmlns:p14="http://schemas.microsoft.com/office/powerpoint/2010/main" val="29280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understand the application of composite materials to a structure, an understanding is required of the component materials themselves and of the ways in which they can be processed.  In its most basic form, a composite material is one which is composed of at least two elements working together to produce material properties that are better than the properties of those elements on their own. In practice, most composites consist of a bulk material (the matrix) and a reinforcement of some kind, added primarily to increase the strength and stiffness of the matrix. This reinforcement is usually in fiber form. </a:t>
            </a:r>
          </a:p>
          <a:p>
            <a:endParaRPr lang="en-US" b="1" dirty="0"/>
          </a:p>
          <a:p>
            <a:r>
              <a:rPr lang="en-US" b="1" dirty="0"/>
              <a:t>The continuous phase of a composite is the matrix, and composites can be identified or classified according to their matrix. Polymer, metal and ceramic are the three main matrix classifications for composites. </a:t>
            </a:r>
          </a:p>
          <a:p>
            <a:pPr marL="228600" indent="-228600">
              <a:buFont typeface="+mj-lt"/>
              <a:buAutoNum type="arabicPeriod"/>
            </a:pPr>
            <a:r>
              <a:rPr lang="en-US" b="1" dirty="0"/>
              <a:t>Polymer Matrix Composites (PMC's) ­ These are the most common composites. They are also known as FRP - Fiber Reinforced Polymers (or Plastics) or Glass Reinforced Plastics - these materials use a polymer-based resin as the matrix, and a variety of fibers such as glass, carbon and aramid as the reinforcement.</a:t>
            </a:r>
          </a:p>
          <a:p>
            <a:pPr marL="228600" indent="-228600">
              <a:buFont typeface="+mj-lt"/>
              <a:buAutoNum type="arabicPeriod"/>
            </a:pPr>
            <a:r>
              <a:rPr lang="en-US" b="1" dirty="0"/>
              <a:t>Metal Matrix Composites (MMC's) - Increasingly found in the automotive industry, these materials use a metal such as aluminum as the matrix and reinforce it with fibers such as silicon carbide.</a:t>
            </a:r>
          </a:p>
          <a:p>
            <a:pPr marL="228600" indent="-228600">
              <a:buFont typeface="+mj-lt"/>
              <a:buAutoNum type="arabicPeriod"/>
            </a:pPr>
            <a:r>
              <a:rPr lang="en-US" b="1" dirty="0"/>
              <a:t>Ceramic Matrix Composites (CMC's) - Used in very high temperature environments, these materials use a ceramic as the matrix and reinforce it with short fibers, or whiskers such as those made from silicon carbide and boron nitride.</a:t>
            </a:r>
          </a:p>
          <a:p>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4</a:t>
            </a:fld>
            <a:endParaRPr lang="en-US" dirty="0"/>
          </a:p>
        </p:txBody>
      </p:sp>
    </p:spTree>
    <p:extLst>
      <p:ext uri="{BB962C8B-B14F-4D97-AF65-F5344CB8AC3E}">
        <p14:creationId xmlns:p14="http://schemas.microsoft.com/office/powerpoint/2010/main" val="4059241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b="1" dirty="0"/>
              <a:t>SMC – Sheet Molding Compound</a:t>
            </a:r>
            <a:endParaRPr lang="en-US" b="1" dirty="0">
              <a:cs typeface="Calibri"/>
            </a:endParaRPr>
          </a:p>
          <a:p>
            <a:pPr lvl="1">
              <a:buFont typeface="Arial"/>
              <a:buChar char="•"/>
            </a:pPr>
            <a:r>
              <a:rPr lang="en-US" b="1" dirty="0"/>
              <a:t>The glass length can also be increased up to 2" vs. a BMC (Bulk Molding Compound) that may range between 1/8" and 1/2". </a:t>
            </a:r>
            <a:endParaRPr lang="en-US" b="1" dirty="0">
              <a:cs typeface="Calibri"/>
            </a:endParaRPr>
          </a:p>
          <a:p>
            <a:pPr lvl="1">
              <a:buFont typeface="Arial"/>
              <a:buChar char="•"/>
            </a:pPr>
            <a:r>
              <a:rPr lang="en-US" b="1" dirty="0"/>
              <a:t>SMC also offers the possibility of continuous strand or matte. </a:t>
            </a:r>
            <a:endParaRPr lang="en-US" b="1" dirty="0">
              <a:cs typeface="Calibri"/>
            </a:endParaRPr>
          </a:p>
          <a:p>
            <a:pPr lvl="1">
              <a:buFont typeface="Arial"/>
              <a:buChar char="•"/>
            </a:pPr>
            <a:r>
              <a:rPr lang="en-US" b="1" dirty="0"/>
              <a:t>SMC's come in a wide range of colors and can often be color matched. </a:t>
            </a:r>
            <a:endParaRPr lang="en-US" b="1" dirty="0">
              <a:cs typeface="Calibri"/>
            </a:endParaRPr>
          </a:p>
          <a:p>
            <a:pPr lvl="1">
              <a:buFont typeface="Arial"/>
              <a:buChar char="•"/>
            </a:pPr>
            <a:r>
              <a:rPr lang="en-US" b="1" dirty="0"/>
              <a:t>As with other thermosets, a thermoset SMC is a mixture of polymer resin, inert fillers, fiber reinforcement, catalysts, pigments, stabilizers, release agents, and thickeners. </a:t>
            </a:r>
            <a:endParaRPr lang="en-US" b="1" dirty="0">
              <a:cs typeface="Calibri"/>
            </a:endParaRPr>
          </a:p>
          <a:p>
            <a:pPr lvl="1">
              <a:buFont typeface="Arial"/>
              <a:buChar char="•"/>
            </a:pPr>
            <a:endParaRPr lang="en-US" b="1"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37</a:t>
            </a:fld>
            <a:endParaRPr lang="en-US" dirty="0"/>
          </a:p>
        </p:txBody>
      </p:sp>
    </p:spTree>
    <p:extLst>
      <p:ext uri="{BB962C8B-B14F-4D97-AF65-F5344CB8AC3E}">
        <p14:creationId xmlns:p14="http://schemas.microsoft.com/office/powerpoint/2010/main" val="3699034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b="1" dirty="0"/>
              <a:t>SMC – Sheet Molding Compound</a:t>
            </a:r>
            <a:endParaRPr lang="en-US" b="1" dirty="0">
              <a:cs typeface="Calibri"/>
            </a:endParaRPr>
          </a:p>
          <a:p>
            <a:pPr lvl="1">
              <a:buFont typeface="Arial"/>
              <a:buChar char="•"/>
            </a:pPr>
            <a:r>
              <a:rPr lang="en-US" b="1" dirty="0"/>
              <a:t>Manufacturing of SMC is a continuous in-line process. </a:t>
            </a:r>
            <a:endParaRPr lang="en-US" b="1" dirty="0">
              <a:cs typeface="Calibri"/>
            </a:endParaRPr>
          </a:p>
          <a:p>
            <a:pPr marL="742950" lvl="2">
              <a:buFont typeface="Arial"/>
              <a:buChar char="•"/>
            </a:pPr>
            <a:r>
              <a:rPr lang="en-US" b="1" dirty="0"/>
              <a:t>The base components of liquids and solids (paste) are bulk mixed and continuously metered onto to the surface of a carrier/barrier film, coating the film surface. </a:t>
            </a:r>
            <a:endParaRPr lang="en-US" b="1" dirty="0">
              <a:cs typeface="Calibri"/>
            </a:endParaRPr>
          </a:p>
          <a:p>
            <a:pPr marL="742950" lvl="2">
              <a:buFont typeface="Arial"/>
              <a:buChar char="•"/>
            </a:pPr>
            <a:r>
              <a:rPr lang="en-US" b="1" dirty="0"/>
              <a:t>Two mirror imaged metering stations operate simultaneously. </a:t>
            </a:r>
            <a:endParaRPr lang="en-US" b="1" dirty="0">
              <a:cs typeface="Calibri"/>
            </a:endParaRPr>
          </a:p>
          <a:p>
            <a:pPr marL="742950" lvl="2">
              <a:buFont typeface="Arial"/>
              <a:buChar char="•"/>
            </a:pPr>
            <a:r>
              <a:rPr lang="en-US" b="1" dirty="0"/>
              <a:t>One of the paste-coated carrier films are then layered with chopped fibers. </a:t>
            </a:r>
            <a:endParaRPr lang="en-US" b="1" dirty="0">
              <a:cs typeface="Calibri"/>
            </a:endParaRPr>
          </a:p>
          <a:p>
            <a:pPr marL="742950" lvl="2">
              <a:buFont typeface="Arial"/>
              <a:buChar char="•"/>
            </a:pPr>
            <a:r>
              <a:rPr lang="en-US" b="1" dirty="0"/>
              <a:t>The second carrier is fed on top, while paste &amp; fiber are then brought together in the compaction section, where the sandwich-like layered components are kneaded into one homogenous compound sheet.</a:t>
            </a:r>
            <a:endParaRPr lang="en-US" b="1" dirty="0">
              <a:cs typeface="Calibri"/>
            </a:endParaRPr>
          </a:p>
          <a:p>
            <a:pPr marL="742950" lvl="2">
              <a:buFont typeface="Arial"/>
              <a:buChar char="•"/>
            </a:pPr>
            <a:r>
              <a:rPr lang="en-US" b="1" dirty="0"/>
              <a:t> The sheet is then fan folded into a container and stored in a controlled environment where maturation takes place, on its way to a specified viscosity. </a:t>
            </a:r>
            <a:endParaRPr lang="en-US" b="1" dirty="0">
              <a:cs typeface="Calibri" panose="020F0502020204030204"/>
            </a:endParaRPr>
          </a:p>
          <a:p>
            <a:pPr marL="171450" indent="-171450">
              <a:spcBef>
                <a:spcPct val="20000"/>
              </a:spcBef>
              <a:buFont typeface="Arial"/>
              <a:buChar char="•"/>
            </a:pP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38</a:t>
            </a:fld>
            <a:endParaRPr lang="en-US" dirty="0"/>
          </a:p>
        </p:txBody>
      </p:sp>
    </p:spTree>
    <p:extLst>
      <p:ext uri="{BB962C8B-B14F-4D97-AF65-F5344CB8AC3E}">
        <p14:creationId xmlns:p14="http://schemas.microsoft.com/office/powerpoint/2010/main" val="3700732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Sans-Serif"/>
              <a:buChar char="Ø"/>
            </a:pPr>
            <a:r>
              <a:rPr lang="en-US" b="1" dirty="0"/>
              <a:t>BMC – Bulk Molding Compound</a:t>
            </a:r>
            <a:endParaRPr lang="en-US" dirty="0"/>
          </a:p>
          <a:p>
            <a:pPr marL="628650" lvl="1" indent="-171450">
              <a:buFont typeface="Wingdings,Sans-Serif"/>
              <a:buChar char="Ø"/>
            </a:pPr>
            <a:r>
              <a:rPr lang="en-US" b="1" dirty="0"/>
              <a:t>Bulk Molding Compound (BMC) is a  resin blend of various inert fillers, fiber reinforcement, catalysts (for thermosets), stabilizers, and pigments that form a viscous, 'puttylike' molding compound. </a:t>
            </a:r>
            <a:endParaRPr lang="en-US" dirty="0"/>
          </a:p>
          <a:p>
            <a:pPr marL="628650" lvl="1" indent="-171450">
              <a:buFont typeface="Wingdings,Sans-Serif"/>
              <a:buChar char="Ø"/>
            </a:pPr>
            <a:r>
              <a:rPr lang="en-US" b="1" dirty="0"/>
              <a:t>Bulk Molding Compound (BMC) is highly filled and reinforced with short fibers. </a:t>
            </a:r>
            <a:endParaRPr lang="en-US" dirty="0"/>
          </a:p>
          <a:p>
            <a:pPr marL="628650" lvl="1" indent="-171450">
              <a:buFont typeface="Wingdings,Sans-Serif"/>
              <a:buChar char="Ø"/>
            </a:pPr>
            <a:r>
              <a:rPr lang="en-US" b="1" dirty="0"/>
              <a:t>Glass reinforcement represents between 10% and 30%, with glass length typically between 1/32-inch and 1/2-inch (12.5mm). </a:t>
            </a:r>
            <a:endParaRPr lang="en-US" dirty="0"/>
          </a:p>
          <a:p>
            <a:pPr marL="628650" lvl="1" indent="-171450">
              <a:buFont typeface="Wingdings,Sans-Serif"/>
              <a:buChar char="Ø"/>
            </a:pPr>
            <a:r>
              <a:rPr lang="en-US" b="1" dirty="0"/>
              <a:t>Depending on the end-use application, bulk molding compounds are formulated to achieve close dimensional control, flame and track resistance, electrical insulation, corrosion and stain resistance, superior mechanical properties, low shrink, and color stability. </a:t>
            </a:r>
            <a:endParaRPr lang="en-US" dirty="0"/>
          </a:p>
          <a:p>
            <a:pPr marL="628650" lvl="1" indent="-171450">
              <a:buFont typeface="Wingdings,Sans-Serif"/>
              <a:buChar char="Ø"/>
            </a:pPr>
            <a:r>
              <a:rPr lang="en-US" b="1" dirty="0"/>
              <a:t>Its excellent flow characteristics, dielectric properties, and flame resistance make this thermoset material well-suited to a wide variety of applications requiring precision in detail and dimensions as well as high performance. </a:t>
            </a:r>
            <a:endParaRPr lang="en-US" dirty="0"/>
          </a:p>
          <a:p>
            <a:pPr marL="628650" lvl="1" indent="-171450">
              <a:buFont typeface="Wingdings,Sans-Serif"/>
              <a:buChar char="Ø"/>
            </a:pPr>
            <a:r>
              <a:rPr lang="en-US" b="1" dirty="0"/>
              <a:t>The material is available in a broad selection of colors.</a:t>
            </a:r>
            <a:endParaRPr lang="en-US" dirty="0">
              <a:cs typeface="Calibri"/>
            </a:endParaRPr>
          </a:p>
          <a:p>
            <a:pPr marL="628650" lvl="1" indent="-171450">
              <a:buFont typeface="Wingdings,Sans-Serif"/>
              <a:buChar char="Ø"/>
            </a:pPr>
            <a:endParaRPr lang="en-US" dirty="0"/>
          </a:p>
          <a:p>
            <a:pPr marL="628650" lvl="1" indent="-171450">
              <a:buFont typeface="Arial"/>
              <a:buChar char="•"/>
            </a:pPr>
            <a:endParaRPr lang="en-US" b="1" dirty="0">
              <a:cs typeface="Calibri" panose="020F0502020204030204"/>
            </a:endParaRPr>
          </a:p>
          <a:p>
            <a:pPr marL="628650" lvl="1" indent="-171450">
              <a:buFont typeface="Arial"/>
              <a:buChar char="•"/>
            </a:pP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39</a:t>
            </a:fld>
            <a:endParaRPr lang="en-US" dirty="0"/>
          </a:p>
        </p:txBody>
      </p:sp>
    </p:spTree>
    <p:extLst>
      <p:ext uri="{BB962C8B-B14F-4D97-AF65-F5344CB8AC3E}">
        <p14:creationId xmlns:p14="http://schemas.microsoft.com/office/powerpoint/2010/main" val="1676300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Sans-Serif"/>
              <a:buChar char="Ø"/>
            </a:pPr>
            <a:r>
              <a:rPr lang="en-US" b="1" dirty="0"/>
              <a:t>BMC – Bulk Molding Compound</a:t>
            </a:r>
            <a:endParaRPr lang="en-US" dirty="0"/>
          </a:p>
          <a:p>
            <a:pPr marL="628650" lvl="1" indent="-171450">
              <a:buFont typeface="Wingdings,Sans-Serif"/>
              <a:buChar char="Ø"/>
            </a:pPr>
            <a:r>
              <a:rPr lang="en-US" b="1" dirty="0"/>
              <a:t>Depending on the end-use application, bulk molding compounds are formulated to achieve close dimensional control, flame and track resistance, electrical insulation, corrosion and stain resistance, superior mechanical properties, low shrink, and color stability. </a:t>
            </a:r>
            <a:endParaRPr lang="en-US"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40</a:t>
            </a:fld>
            <a:endParaRPr lang="en-US" dirty="0"/>
          </a:p>
        </p:txBody>
      </p:sp>
    </p:spTree>
    <p:extLst>
      <p:ext uri="{BB962C8B-B14F-4D97-AF65-F5344CB8AC3E}">
        <p14:creationId xmlns:p14="http://schemas.microsoft.com/office/powerpoint/2010/main" val="2519082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Sans-Serif"/>
              <a:buChar char="Ø"/>
            </a:pPr>
            <a:r>
              <a:rPr lang="en-US" b="1" dirty="0"/>
              <a:t>BMC – Bulk Molding Compound</a:t>
            </a:r>
            <a:endParaRPr lang="en-US" dirty="0"/>
          </a:p>
          <a:p>
            <a:pPr marL="628650" lvl="1" indent="-171450">
              <a:buFont typeface="Wingdings,Sans-Serif"/>
              <a:buChar char="Ø"/>
            </a:pPr>
            <a:r>
              <a:rPr lang="en-US" b="1" dirty="0"/>
              <a:t>Its excellent flow characteristics, dielectric properties, and flame resistance make this thermoset material well-suited to a wide variety of applications requiring precision in detail and dimensions as well as high performance. </a:t>
            </a:r>
            <a:endParaRPr lang="en-US" dirty="0"/>
          </a:p>
          <a:p>
            <a:pPr marL="628650" lvl="1" indent="-171450">
              <a:buFont typeface="Wingdings,Sans-Serif"/>
              <a:buChar char="Ø"/>
            </a:pPr>
            <a:r>
              <a:rPr lang="en-US" b="1" dirty="0"/>
              <a:t>The material is available in a broad selection of colors.</a:t>
            </a:r>
            <a:endParaRPr lang="en-US" dirty="0">
              <a:cs typeface="Calibri"/>
            </a:endParaRPr>
          </a:p>
          <a:p>
            <a:pPr marL="628650" lvl="1" indent="-171450">
              <a:buFont typeface="Wingdings,Sans-Serif"/>
              <a:buChar char="Ø"/>
            </a:pPr>
            <a:endParaRPr lang="en-US" dirty="0"/>
          </a:p>
          <a:p>
            <a:pPr marL="628650" lvl="1" indent="-171450">
              <a:buFont typeface="Arial"/>
              <a:buChar char="•"/>
            </a:pPr>
            <a:endParaRPr lang="en-US" b="1" dirty="0">
              <a:cs typeface="Calibri" panose="020F0502020204030204"/>
            </a:endParaRPr>
          </a:p>
          <a:p>
            <a:pPr marL="628650" lvl="1" indent="-171450">
              <a:buFont typeface="Arial"/>
              <a:buChar char="•"/>
            </a:pP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41</a:t>
            </a:fld>
            <a:endParaRPr lang="en-US" dirty="0"/>
          </a:p>
        </p:txBody>
      </p:sp>
    </p:spTree>
    <p:extLst>
      <p:ext uri="{BB962C8B-B14F-4D97-AF65-F5344CB8AC3E}">
        <p14:creationId xmlns:p14="http://schemas.microsoft.com/office/powerpoint/2010/main" val="2775301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Sans-Serif"/>
              <a:buChar char="Ø"/>
            </a:pPr>
            <a:r>
              <a:rPr lang="en-US" b="1" dirty="0"/>
              <a:t>TMC – Thick Molding Compound</a:t>
            </a:r>
            <a:endParaRPr lang="en-US" dirty="0"/>
          </a:p>
          <a:p>
            <a:pPr marL="457200">
              <a:buFont typeface="Arial"/>
              <a:buChar char="•"/>
            </a:pPr>
            <a:r>
              <a:rPr lang="en-US" b="1" dirty="0"/>
              <a:t> These  materials are manufactured using a unique process that produces a material with the best combined properties of a BMC (excellent flow properties) and SMC (excellent mechanical properties). </a:t>
            </a:r>
            <a:endParaRPr lang="en-US" b="1" dirty="0">
              <a:cs typeface="Calibri"/>
            </a:endParaRPr>
          </a:p>
          <a:p>
            <a:pPr marL="457200">
              <a:buFont typeface="Arial"/>
              <a:buChar char="•"/>
            </a:pPr>
            <a:r>
              <a:rPr lang="en-US" b="1" dirty="0"/>
              <a:t>The glass/paste combining process creates a glass orientation like BMC, while allowing longer fiber lengths (up to 2"), like SMC, to be incorporated. </a:t>
            </a:r>
            <a:endParaRPr lang="en-US" b="1" dirty="0">
              <a:cs typeface="Calibri"/>
            </a:endParaRPr>
          </a:p>
          <a:p>
            <a:pPr marL="457200">
              <a:buFont typeface="Arial"/>
              <a:buChar char="•"/>
            </a:pPr>
            <a:r>
              <a:rPr lang="en-US" b="1" dirty="0"/>
              <a:t>TMC is are available in festooned sheets, slabs or post-extruded slug form.</a:t>
            </a:r>
            <a:endParaRPr lang="en-US" b="1" dirty="0">
              <a:cs typeface="Calibri"/>
            </a:endParaRPr>
          </a:p>
          <a:p>
            <a:pPr lvl="1">
              <a:buFont typeface="Arial"/>
              <a:buChar char="•"/>
            </a:pPr>
            <a:r>
              <a:rPr lang="en-US" b="1" dirty="0"/>
              <a:t>The actual thickness of TMC is up to 6x a typical SMC. </a:t>
            </a:r>
            <a:endParaRPr lang="en-US" b="1" dirty="0">
              <a:cs typeface="Calibri"/>
            </a:endParaRPr>
          </a:p>
          <a:p>
            <a:pPr lvl="1">
              <a:buFont typeface="Arial"/>
              <a:buChar char="•"/>
            </a:pPr>
            <a:r>
              <a:rPr lang="en-US" b="1" dirty="0"/>
              <a:t>The additional thickness enables molding charges to be built for compression molding with a fewer number of layers. </a:t>
            </a:r>
            <a:endParaRPr lang="en-US" b="1" dirty="0">
              <a:cs typeface="Calibri"/>
            </a:endParaRPr>
          </a:p>
          <a:p>
            <a:pPr lvl="1">
              <a:buFont typeface="Arial"/>
              <a:buChar char="•"/>
            </a:pPr>
            <a:r>
              <a:rPr lang="en-US" b="1" dirty="0"/>
              <a:t>The result is a stronger part for complex shapes.</a:t>
            </a:r>
            <a:endParaRPr lang="en-US" b="1" dirty="0">
              <a:cs typeface="Calibri"/>
            </a:endParaRPr>
          </a:p>
          <a:p>
            <a:pPr lvl="1">
              <a:buFont typeface="Arial"/>
              <a:buChar char="•"/>
            </a:pPr>
            <a:endParaRPr lang="en-US" dirty="0">
              <a:cs typeface="Calibri"/>
            </a:endParaRPr>
          </a:p>
          <a:p>
            <a:pPr marL="628650" lvl="1" indent="-171450">
              <a:buFont typeface="Wingdings,Sans-Serif"/>
              <a:buChar char="Ø"/>
            </a:pPr>
            <a:endParaRPr lang="en-US" b="1" dirty="0">
              <a:cs typeface="Calibri"/>
            </a:endParaRPr>
          </a:p>
          <a:p>
            <a:pPr marL="628650" lvl="1" indent="-171450">
              <a:buFont typeface="Wingdings,Sans-Serif"/>
              <a:buChar char="Ø"/>
            </a:pPr>
            <a:endParaRPr lang="en-US" dirty="0"/>
          </a:p>
          <a:p>
            <a:pPr marL="628650" lvl="1" indent="-171450">
              <a:buFont typeface="Arial"/>
              <a:buChar char="•"/>
            </a:pPr>
            <a:endParaRPr lang="en-US" b="1" dirty="0">
              <a:cs typeface="Calibri" panose="020F0502020204030204"/>
            </a:endParaRPr>
          </a:p>
          <a:p>
            <a:pPr marL="628650" lvl="1" indent="-171450">
              <a:buFont typeface="Arial"/>
              <a:buChar char="•"/>
            </a:pP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42</a:t>
            </a:fld>
            <a:endParaRPr lang="en-US" dirty="0"/>
          </a:p>
        </p:txBody>
      </p:sp>
    </p:spTree>
    <p:extLst>
      <p:ext uri="{BB962C8B-B14F-4D97-AF65-F5344CB8AC3E}">
        <p14:creationId xmlns:p14="http://schemas.microsoft.com/office/powerpoint/2010/main" val="1030971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Wingdings,Sans-Serif"/>
              <a:buChar char="Ø"/>
            </a:pPr>
            <a:r>
              <a:rPr lang="en-US" b="1" dirty="0"/>
              <a:t>Recycled Carbon Fiber Molding Compounds</a:t>
            </a:r>
            <a:endParaRPr lang="en-US" b="1" dirty="0">
              <a:cs typeface="Calibri"/>
            </a:endParaRPr>
          </a:p>
          <a:p>
            <a:pPr marL="628650" lvl="1" indent="-171450">
              <a:buFont typeface="Arial"/>
              <a:buChar char="•"/>
            </a:pPr>
            <a:r>
              <a:rPr lang="en-US" b="1" dirty="0"/>
              <a:t>There is another method of using recycled carbon fiber in molding compounds that is gaining momentum worldwide. </a:t>
            </a:r>
            <a:endParaRPr lang="en-US" b="1" dirty="0">
              <a:cs typeface="Calibri"/>
            </a:endParaRPr>
          </a:p>
          <a:p>
            <a:pPr marL="628650" lvl="1" indent="-171450">
              <a:buFont typeface="Arial"/>
              <a:buChar char="•"/>
            </a:pPr>
            <a:r>
              <a:rPr lang="en-US" b="1" dirty="0"/>
              <a:t>In this method, scrap prepreg is cut into chips and formed into a compound that can also be readily molded with a compression molding press. </a:t>
            </a:r>
            <a:endParaRPr lang="en-US" b="1" dirty="0">
              <a:cs typeface="Calibri"/>
            </a:endParaRPr>
          </a:p>
          <a:p>
            <a:pPr marL="628650" lvl="1" indent="-171450">
              <a:buFont typeface="Arial"/>
              <a:buChar char="•"/>
            </a:pPr>
            <a:r>
              <a:rPr lang="en-US" b="1" dirty="0"/>
              <a:t>This technology holds a lot of promise, both as an alternative method for recycling composite manufacturing waste and as a new aesthetic. </a:t>
            </a:r>
            <a:endParaRPr lang="en-US" b="1" dirty="0">
              <a:cs typeface="Calibri"/>
            </a:endParaRPr>
          </a:p>
          <a:p>
            <a:pPr marL="628650" lvl="1" indent="-171450">
              <a:buFont typeface="Arial"/>
              <a:buChar char="•"/>
            </a:pPr>
            <a:r>
              <a:rPr lang="en-US" b="1" dirty="0"/>
              <a:t>This “new carbon look” has been featured in everything from golf clubs to motorcycles to high-end sports cars.</a:t>
            </a: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43</a:t>
            </a:fld>
            <a:endParaRPr lang="en-US" dirty="0"/>
          </a:p>
        </p:txBody>
      </p:sp>
    </p:spTree>
    <p:extLst>
      <p:ext uri="{BB962C8B-B14F-4D97-AF65-F5344CB8AC3E}">
        <p14:creationId xmlns:p14="http://schemas.microsoft.com/office/powerpoint/2010/main" val="990891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US" b="1" dirty="0"/>
              <a:t>Trek's Carbon Recycling Program</a:t>
            </a:r>
            <a:endParaRPr lang="en-US" dirty="0">
              <a:cs typeface="Calibri" panose="020F0502020204030204"/>
            </a:endParaRPr>
          </a:p>
          <a:p>
            <a:pPr lvl="1">
              <a:buFont typeface="Arial"/>
              <a:buChar char="•"/>
            </a:pPr>
            <a:r>
              <a:rPr lang="en-US" b="1" dirty="0"/>
              <a:t>Trek Bicycle has instituted a full-scale carbon recycling program at its Waterloo, WI-based US manufacturing facility and is now recycling all scrap carbon fiber; the material primarily used in its domestic production. </a:t>
            </a:r>
          </a:p>
          <a:p>
            <a:pPr lvl="1">
              <a:buFont typeface="Arial"/>
              <a:buChar char="•"/>
            </a:pPr>
            <a:r>
              <a:rPr lang="en-US" b="1" dirty="0"/>
              <a:t>The material that Trek introduced to the cycling world and has pioneered the usage of since 1992 is revered for its strength and weight properties, but has long been believed nearly impossible to recycle.</a:t>
            </a:r>
            <a:endParaRPr lang="en-US" b="1" dirty="0">
              <a:cs typeface="Calibri"/>
            </a:endParaRPr>
          </a:p>
          <a:p>
            <a:pPr lvl="1">
              <a:buFont typeface="Arial"/>
              <a:buChar char="•"/>
            </a:pPr>
            <a:r>
              <a:rPr lang="en-US" b="1" dirty="0"/>
              <a:t>Through a partnership with Materials Innovation Technologies (MIT LLC) and its wholly owned subsidiary MIT-RCF, a South Carolina carbon reclamation facility that is revolutionizing carbon recycling processes, Trek completed a three month trial period to determine the viability of adopting the step as an official part of the manufacturing process. </a:t>
            </a:r>
          </a:p>
          <a:p>
            <a:pPr lvl="1">
              <a:buFont typeface="Arial"/>
              <a:buChar char="•"/>
            </a:pPr>
            <a:r>
              <a:rPr lang="en-US" b="1" dirty="0"/>
              <a:t>Throughout the manufacturing process, Trek collects excess trimmings, non-compliant molded parts and combines it with select reclaimed warranty frames to send to MIT’s South Carolina facility to begin their reclamation process. </a:t>
            </a:r>
          </a:p>
          <a:p>
            <a:pPr marL="742950" lvl="1" indent="-285750">
              <a:spcBef>
                <a:spcPct val="20000"/>
              </a:spcBef>
              <a:buFont typeface="Wingdings,Sans-Serif"/>
              <a:buChar char="Ø"/>
            </a:pP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44</a:t>
            </a:fld>
            <a:endParaRPr lang="en-US" dirty="0"/>
          </a:p>
        </p:txBody>
      </p:sp>
    </p:spTree>
    <p:extLst>
      <p:ext uri="{BB962C8B-B14F-4D97-AF65-F5344CB8AC3E}">
        <p14:creationId xmlns:p14="http://schemas.microsoft.com/office/powerpoint/2010/main" val="2974613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45</a:t>
            </a:fld>
            <a:endParaRPr lang="en-US" dirty="0"/>
          </a:p>
        </p:txBody>
      </p:sp>
    </p:spTree>
    <p:extLst>
      <p:ext uri="{BB962C8B-B14F-4D97-AF65-F5344CB8AC3E}">
        <p14:creationId xmlns:p14="http://schemas.microsoft.com/office/powerpoint/2010/main" val="2574862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46</a:t>
            </a:fld>
            <a:endParaRPr lang="en-US" dirty="0"/>
          </a:p>
        </p:txBody>
      </p:sp>
    </p:spTree>
    <p:extLst>
      <p:ext uri="{BB962C8B-B14F-4D97-AF65-F5344CB8AC3E}">
        <p14:creationId xmlns:p14="http://schemas.microsoft.com/office/powerpoint/2010/main" val="361995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metal matrix composites form strong bonds between the fiber and the matrix, the matrix transfers the load between the fibers. There is shear loading at the interface. The function of the reinforcement is, as its very name implies, is to reinforce the matrix, or primary phase. The reinforcement can be called the imbedded phase and can take place as Fibers, Particles or Flakes. In addition, the secondary phase can take the form of an infiltrated phase in a skeletal or porous matrix. For example: a powder metallurgy part infiltrated with a polymer. </a:t>
            </a:r>
          </a:p>
          <a:p>
            <a:endParaRPr lang="en-US" b="1" dirty="0"/>
          </a:p>
          <a:p>
            <a:r>
              <a:rPr lang="en-US" b="1" dirty="0"/>
              <a:t>Materials consisting of metallic matrices, reinforced with ceramic particles or fibers are know as Metal Matrix Composites (MMC’s). MMC’s can offer a broader range of properties and can enhance properties of monolithic alloys. Different types of reinforcing phases included </a:t>
            </a:r>
          </a:p>
          <a:p>
            <a:r>
              <a:rPr lang="en-US" b="1" dirty="0"/>
              <a:t>	       a) particles of ceramic (the MMC’s are commonly called cermets, </a:t>
            </a:r>
          </a:p>
          <a:p>
            <a:r>
              <a:rPr lang="en-US" b="1" dirty="0"/>
              <a:t>	and b) fibers of a variety of materials: Ceramics, carbon and boron.</a:t>
            </a:r>
          </a:p>
          <a:p>
            <a:endParaRPr lang="en-US" b="1" dirty="0"/>
          </a:p>
          <a:p>
            <a:pPr marL="0" indent="0">
              <a:buFont typeface="Wingdings" panose="05000000000000000000" pitchFamily="2" charset="2"/>
              <a:buNone/>
            </a:pPr>
            <a:r>
              <a:rPr lang="en-US" b="1" dirty="0"/>
              <a:t>From Wikipedia:  </a:t>
            </a:r>
          </a:p>
          <a:p>
            <a:pPr marL="628650" lvl="1" indent="-171450">
              <a:buFont typeface="Wingdings" panose="05000000000000000000" pitchFamily="2" charset="2"/>
              <a:buChar char="Ø"/>
            </a:pPr>
            <a:r>
              <a:rPr lang="en-US" dirty="0"/>
              <a:t>A </a:t>
            </a:r>
            <a:r>
              <a:rPr lang="en-US" b="1" dirty="0"/>
              <a:t>cermet</a:t>
            </a:r>
            <a:r>
              <a:rPr lang="en-US" dirty="0"/>
              <a:t> is a composite material composed of ceramic (cer) and metal (met) materials.</a:t>
            </a:r>
          </a:p>
          <a:p>
            <a:pPr marL="628650" lvl="1" indent="-171450">
              <a:buFont typeface="Wingdings" panose="05000000000000000000" pitchFamily="2" charset="2"/>
              <a:buChar char="Ø"/>
            </a:pPr>
            <a:r>
              <a:rPr lang="en-US" dirty="0"/>
              <a:t>A cermet is ideally designed to have the optimal properties of both a ceramic, such as high temperature resistance and hardness, and those of a metal, such as the ability to undergo plastic deformation. </a:t>
            </a:r>
          </a:p>
          <a:p>
            <a:pPr marL="628650" lvl="1" indent="-171450">
              <a:buFont typeface="Wingdings" panose="05000000000000000000" pitchFamily="2" charset="2"/>
              <a:buChar char="Ø"/>
            </a:pPr>
            <a:r>
              <a:rPr lang="en-US" dirty="0"/>
              <a:t>The metal is used as a binder for an oxide, boride, or carbide. </a:t>
            </a:r>
          </a:p>
          <a:p>
            <a:pPr marL="628650" lvl="1" indent="-171450">
              <a:buFont typeface="Wingdings" panose="05000000000000000000" pitchFamily="2" charset="2"/>
              <a:buChar char="Ø"/>
            </a:pPr>
            <a:r>
              <a:rPr lang="en-US" dirty="0"/>
              <a:t>Generally, the metallic elements used are nickel, molybdenum and cobalt. </a:t>
            </a:r>
          </a:p>
          <a:p>
            <a:pPr marL="628650" lvl="1" indent="-171450">
              <a:buFont typeface="Wingdings" panose="05000000000000000000" pitchFamily="2" charset="2"/>
              <a:buChar char="Ø"/>
            </a:pPr>
            <a:r>
              <a:rPr lang="en-US" dirty="0"/>
              <a:t>Depending on the physical structure of the material, cermets can also be matrix composites, but cermets are usually less than 20% metal by volume. </a:t>
            </a:r>
          </a:p>
          <a:p>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5</a:t>
            </a:fld>
            <a:endParaRPr lang="en-US" dirty="0"/>
          </a:p>
        </p:txBody>
      </p:sp>
    </p:spTree>
    <p:extLst>
      <p:ext uri="{BB962C8B-B14F-4D97-AF65-F5344CB8AC3E}">
        <p14:creationId xmlns:p14="http://schemas.microsoft.com/office/powerpoint/2010/main" val="2680311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47</a:t>
            </a:fld>
            <a:endParaRPr lang="en-US" dirty="0"/>
          </a:p>
        </p:txBody>
      </p:sp>
    </p:spTree>
    <p:extLst>
      <p:ext uri="{BB962C8B-B14F-4D97-AF65-F5344CB8AC3E}">
        <p14:creationId xmlns:p14="http://schemas.microsoft.com/office/powerpoint/2010/main" val="2452226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48</a:t>
            </a:fld>
            <a:endParaRPr lang="en-US" dirty="0"/>
          </a:p>
        </p:txBody>
      </p:sp>
    </p:spTree>
    <p:extLst>
      <p:ext uri="{BB962C8B-B14F-4D97-AF65-F5344CB8AC3E}">
        <p14:creationId xmlns:p14="http://schemas.microsoft.com/office/powerpoint/2010/main" val="3885686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49</a:t>
            </a:fld>
            <a:endParaRPr lang="en-US" dirty="0"/>
          </a:p>
        </p:txBody>
      </p:sp>
    </p:spTree>
    <p:extLst>
      <p:ext uri="{BB962C8B-B14F-4D97-AF65-F5344CB8AC3E}">
        <p14:creationId xmlns:p14="http://schemas.microsoft.com/office/powerpoint/2010/main" val="3370196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50</a:t>
            </a:fld>
            <a:endParaRPr lang="en-US" dirty="0"/>
          </a:p>
        </p:txBody>
      </p:sp>
    </p:spTree>
    <p:extLst>
      <p:ext uri="{BB962C8B-B14F-4D97-AF65-F5344CB8AC3E}">
        <p14:creationId xmlns:p14="http://schemas.microsoft.com/office/powerpoint/2010/main" val="1475851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54</a:t>
            </a:fld>
            <a:endParaRPr lang="en-US" dirty="0"/>
          </a:p>
        </p:txBody>
      </p:sp>
    </p:spTree>
    <p:extLst>
      <p:ext uri="{BB962C8B-B14F-4D97-AF65-F5344CB8AC3E}">
        <p14:creationId xmlns:p14="http://schemas.microsoft.com/office/powerpoint/2010/main" val="911094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55</a:t>
            </a:fld>
            <a:endParaRPr lang="en-US" dirty="0"/>
          </a:p>
        </p:txBody>
      </p:sp>
    </p:spTree>
    <p:extLst>
      <p:ext uri="{BB962C8B-B14F-4D97-AF65-F5344CB8AC3E}">
        <p14:creationId xmlns:p14="http://schemas.microsoft.com/office/powerpoint/2010/main" val="2541685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Sans-Serif"/>
              <a:buChar char="Ø"/>
            </a:pPr>
            <a:r>
              <a:rPr lang="en-US" b="1" dirty="0"/>
              <a:t>A key part of the process, after the materials are placed in the mold, is the evacuation, or removal, of the air from the porous material prior to admitting the resin.  </a:t>
            </a:r>
            <a:endParaRPr lang="en-US" dirty="0"/>
          </a:p>
          <a:p>
            <a:pPr marL="342900" indent="-342900">
              <a:buFont typeface="Wingdings,Sans-Serif"/>
              <a:buChar char="Ø"/>
            </a:pPr>
            <a:r>
              <a:rPr lang="en-US" b="1" dirty="0"/>
              <a:t>The air needs to be removed from the porous material to allow the resin to take its place.  </a:t>
            </a:r>
          </a:p>
          <a:p>
            <a:pPr marL="342900" indent="-342900">
              <a:buFont typeface="Wingdings,Sans-Serif"/>
              <a:buChar char="Ø"/>
            </a:pPr>
            <a:r>
              <a:rPr lang="en-US" b="1" dirty="0"/>
              <a:t>Key – </a:t>
            </a:r>
          </a:p>
          <a:p>
            <a:pPr marL="685800" lvl="1" indent="-228600">
              <a:buClr>
                <a:srgbClr val="C00000"/>
              </a:buClr>
              <a:buFont typeface="+mj-lt"/>
              <a:buAutoNum type="arabicParenR"/>
            </a:pPr>
            <a:r>
              <a:rPr lang="en-US" b="1" dirty="0" smtClean="0">
                <a:solidFill>
                  <a:srgbClr val="C00000"/>
                </a:solidFill>
              </a:rPr>
              <a:t>Mold</a:t>
            </a:r>
            <a:r>
              <a:rPr lang="en-US" b="1" dirty="0">
                <a:solidFill>
                  <a:srgbClr val="C00000"/>
                </a:solidFill>
              </a:rPr>
              <a:t>, leak tight and pre-treated with mold release.</a:t>
            </a:r>
          </a:p>
          <a:p>
            <a:pPr marL="685800" lvl="1" indent="-228600">
              <a:buClr>
                <a:srgbClr val="C00000"/>
              </a:buClr>
              <a:buFont typeface="+mj-lt"/>
              <a:buAutoNum type="arabicParenR"/>
            </a:pPr>
            <a:r>
              <a:rPr lang="en-US" b="1" dirty="0">
                <a:solidFill>
                  <a:srgbClr val="C00000"/>
                </a:solidFill>
              </a:rPr>
              <a:t>Sealing flange. Typically 6 inch minimum</a:t>
            </a:r>
          </a:p>
          <a:p>
            <a:pPr marL="685800" lvl="1" indent="-228600">
              <a:buClr>
                <a:srgbClr val="C00000"/>
              </a:buClr>
              <a:buFont typeface="+mj-lt"/>
              <a:buAutoNum type="arabicParenR"/>
            </a:pPr>
            <a:r>
              <a:rPr lang="en-US" b="1" dirty="0">
                <a:solidFill>
                  <a:srgbClr val="C00000"/>
                </a:solidFill>
              </a:rPr>
              <a:t>Laminate materials. Place in mod DRY</a:t>
            </a:r>
          </a:p>
          <a:p>
            <a:pPr marL="685800" lvl="1" indent="-228600">
              <a:buClr>
                <a:srgbClr val="C00000"/>
              </a:buClr>
              <a:buFont typeface="+mj-lt"/>
              <a:buAutoNum type="arabicParenR"/>
            </a:pPr>
            <a:r>
              <a:rPr lang="en-US" b="1" dirty="0">
                <a:solidFill>
                  <a:srgbClr val="C00000"/>
                </a:solidFill>
              </a:rPr>
              <a:t>Permeable vacuum line under the vacuum bag</a:t>
            </a:r>
          </a:p>
          <a:p>
            <a:pPr marL="685800" lvl="1" indent="-228600">
              <a:buClr>
                <a:srgbClr val="C00000"/>
              </a:buClr>
              <a:buFont typeface="+mj-lt"/>
              <a:buAutoNum type="arabicParenR"/>
            </a:pPr>
            <a:r>
              <a:rPr lang="en-US" b="1" dirty="0">
                <a:solidFill>
                  <a:srgbClr val="C00000"/>
                </a:solidFill>
              </a:rPr>
              <a:t>Peal ply above the laminate (for removal of disposables) and flow medium above the peel ply </a:t>
            </a:r>
          </a:p>
          <a:p>
            <a:pPr marL="685800" lvl="1" indent="-228600">
              <a:buClr>
                <a:srgbClr val="C00000"/>
              </a:buClr>
              <a:buFont typeface="+mj-lt"/>
              <a:buAutoNum type="arabicParenR"/>
            </a:pPr>
            <a:r>
              <a:rPr lang="en-US" b="1" dirty="0">
                <a:solidFill>
                  <a:srgbClr val="C00000"/>
                </a:solidFill>
              </a:rPr>
              <a:t>Vacuum bag. May be nylon (disposable) or a reusable silicone bag.</a:t>
            </a:r>
          </a:p>
          <a:p>
            <a:pPr marL="685800" lvl="1" indent="-228600">
              <a:buClr>
                <a:srgbClr val="C00000"/>
              </a:buClr>
              <a:buFont typeface="+mj-lt"/>
              <a:buAutoNum type="arabicParenR"/>
            </a:pPr>
            <a:r>
              <a:rPr lang="en-US" b="1" dirty="0">
                <a:solidFill>
                  <a:srgbClr val="C00000"/>
                </a:solidFill>
              </a:rPr>
              <a:t>Vacuum control valve (can be just a clamp)</a:t>
            </a:r>
          </a:p>
          <a:p>
            <a:pPr marL="685800" lvl="1" indent="-228600">
              <a:buClr>
                <a:srgbClr val="C00000"/>
              </a:buClr>
              <a:buFont typeface="+mj-lt"/>
              <a:buAutoNum type="arabicParenR"/>
            </a:pPr>
            <a:r>
              <a:rPr lang="en-US" b="1" dirty="0">
                <a:solidFill>
                  <a:srgbClr val="C00000"/>
                </a:solidFill>
              </a:rPr>
              <a:t>Resin (positioned below the part to avoid gravity feeding the resin)</a:t>
            </a:r>
          </a:p>
          <a:p>
            <a:pPr marL="685800" lvl="1" indent="-228600">
              <a:buClr>
                <a:srgbClr val="C00000"/>
              </a:buClr>
              <a:buFont typeface="+mj-lt"/>
              <a:buAutoNum type="arabicParenR"/>
            </a:pPr>
            <a:r>
              <a:rPr lang="en-US" b="1" dirty="0">
                <a:solidFill>
                  <a:srgbClr val="C00000"/>
                </a:solidFill>
              </a:rPr>
              <a:t>Resin control valve (can be just a clamp)</a:t>
            </a:r>
          </a:p>
          <a:p>
            <a:pPr marL="685800" lvl="1" indent="-228600">
              <a:buClr>
                <a:srgbClr val="C00000"/>
              </a:buClr>
              <a:buFont typeface="+mj-lt"/>
              <a:buAutoNum type="arabicParenR"/>
            </a:pPr>
            <a:r>
              <a:rPr lang="en-US" b="1" dirty="0">
                <a:solidFill>
                  <a:srgbClr val="C00000"/>
                </a:solidFill>
              </a:rPr>
              <a:t>Resin entry point (can be several points)</a:t>
            </a:r>
          </a:p>
          <a:p>
            <a:pPr marL="685800" lvl="1" indent="-228600">
              <a:buClr>
                <a:srgbClr val="C00000"/>
              </a:buClr>
              <a:buFont typeface="+mj-lt"/>
              <a:buAutoNum type="arabicParenR"/>
            </a:pPr>
            <a:r>
              <a:rPr lang="en-US" b="1" dirty="0">
                <a:solidFill>
                  <a:srgbClr val="C00000"/>
                </a:solidFill>
              </a:rPr>
              <a:t>Option vacuum line for pre-evacuation</a:t>
            </a:r>
          </a:p>
          <a:p>
            <a:pPr marL="685800" lvl="1" indent="-228600">
              <a:buClr>
                <a:srgbClr val="C00000"/>
              </a:buClr>
              <a:buFont typeface="+mj-lt"/>
              <a:buAutoNum type="arabicParenR"/>
            </a:pPr>
            <a:r>
              <a:rPr lang="en-US" b="1" dirty="0">
                <a:solidFill>
                  <a:srgbClr val="C00000"/>
                </a:solidFill>
              </a:rPr>
              <a:t>Resin trap with internal catch pot</a:t>
            </a:r>
          </a:p>
          <a:p>
            <a:pPr marL="685800" lvl="1" indent="-228600">
              <a:buClr>
                <a:srgbClr val="C00000"/>
              </a:buClr>
              <a:buFont typeface="+mj-lt"/>
              <a:buAutoNum type="arabicParenR"/>
            </a:pPr>
            <a:r>
              <a:rPr lang="en-US" b="1" dirty="0">
                <a:solidFill>
                  <a:srgbClr val="C00000"/>
                </a:solidFill>
              </a:rPr>
              <a:t>Vacuum controls</a:t>
            </a:r>
          </a:p>
          <a:p>
            <a:pPr marL="685800" lvl="1" indent="-228600">
              <a:buClr>
                <a:srgbClr val="C00000"/>
              </a:buClr>
              <a:buFont typeface="+mj-lt"/>
              <a:buAutoNum type="arabicParenR"/>
            </a:pPr>
            <a:r>
              <a:rPr lang="en-US" b="1" dirty="0">
                <a:solidFill>
                  <a:srgbClr val="C00000"/>
                </a:solidFill>
              </a:rPr>
              <a:t>Vacuum pump</a:t>
            </a:r>
          </a:p>
          <a:p>
            <a:pPr marL="342900" indent="-342900">
              <a:buFont typeface="Wingdings,Sans-Serif"/>
              <a:buChar char="Ø"/>
            </a:pPr>
            <a:endParaRPr lang="en-US" b="1" dirty="0"/>
          </a:p>
          <a:p>
            <a:pPr marL="0" indent="0">
              <a:buFont typeface="Wingdings,Sans-Serif"/>
              <a:buNone/>
            </a:pPr>
            <a:r>
              <a:rPr lang="en-US" b="1" dirty="0">
                <a:cs typeface="+mn-lt"/>
              </a:rPr>
              <a:t/>
            </a:r>
            <a:br>
              <a:rPr lang="en-US" b="1" dirty="0">
                <a:cs typeface="+mn-lt"/>
              </a:rPr>
            </a:br>
            <a:endParaRPr lang="en-US" b="1"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56</a:t>
            </a:fld>
            <a:endParaRPr lang="en-US" dirty="0"/>
          </a:p>
        </p:txBody>
      </p:sp>
    </p:spTree>
    <p:extLst>
      <p:ext uri="{BB962C8B-B14F-4D97-AF65-F5344CB8AC3E}">
        <p14:creationId xmlns:p14="http://schemas.microsoft.com/office/powerpoint/2010/main" val="3153549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57</a:t>
            </a:fld>
            <a:endParaRPr lang="en-US" dirty="0"/>
          </a:p>
        </p:txBody>
      </p:sp>
    </p:spTree>
    <p:extLst>
      <p:ext uri="{BB962C8B-B14F-4D97-AF65-F5344CB8AC3E}">
        <p14:creationId xmlns:p14="http://schemas.microsoft.com/office/powerpoint/2010/main" val="1282793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Importance of Darcy's Law </a:t>
            </a:r>
            <a:endParaRPr lang="en-US" dirty="0"/>
          </a:p>
          <a:p>
            <a:pPr marL="285750" indent="-285750">
              <a:buFont typeface="Wingdings,Sans-Serif"/>
              <a:buChar char="Ø"/>
            </a:pPr>
            <a:r>
              <a:rPr lang="en-US" b="1" dirty="0"/>
              <a:t>Darcy studied the flow of water through porous materials and his studies established Darcy's Law.</a:t>
            </a:r>
            <a:endParaRPr lang="en-US" dirty="0"/>
          </a:p>
          <a:p>
            <a:pPr marL="285750" indent="-285750">
              <a:buFont typeface="Wingdings,Sans-Serif"/>
              <a:buChar char="Ø"/>
            </a:pPr>
            <a:r>
              <a:rPr lang="en-US" b="1" dirty="0"/>
              <a:t>Darcy's law is a mathematical formula.</a:t>
            </a:r>
            <a:endParaRPr lang="en-US" dirty="0"/>
          </a:p>
          <a:p>
            <a:pPr marL="285750" indent="-285750">
              <a:buFont typeface="Wingdings,Sans-Serif"/>
              <a:buChar char="Ø"/>
            </a:pPr>
            <a:r>
              <a:rPr lang="en-US" b="1" dirty="0"/>
              <a:t>The law was formulated by Henry Darcy based on results of experiments on the flow of water through beds of sand, forming the basis of hydrogeology, a branch of earth sciences. </a:t>
            </a:r>
            <a:endParaRPr lang="en-US" dirty="0"/>
          </a:p>
          <a:p>
            <a:pPr marL="285750" indent="-285750">
              <a:buFont typeface="Wingdings,Sans-Serif"/>
              <a:buChar char="Ø"/>
            </a:pPr>
            <a:r>
              <a:rPr lang="en-US" b="1" dirty="0"/>
              <a:t>The application of, and the principles of Darcy's law, as applied to the Vacuum Infusion Process (VIP), can be stated as follows:</a:t>
            </a:r>
            <a:endParaRPr lang="en-US" dirty="0"/>
          </a:p>
          <a:p>
            <a:pPr marL="742950" lvl="1" indent="-285750">
              <a:buFont typeface="Wingdings,Sans-Serif"/>
              <a:buChar char="•"/>
            </a:pPr>
            <a:r>
              <a:rPr lang="en-US" b="1" dirty="0"/>
              <a:t>Resin flow is controlled by four factors:</a:t>
            </a:r>
            <a:endParaRPr lang="en-US" dirty="0"/>
          </a:p>
          <a:p>
            <a:pPr marL="1257300" lvl="2" indent="-342900">
              <a:buFont typeface="Wingdings,Sans-Serif"/>
              <a:buChar char="•"/>
            </a:pPr>
            <a:r>
              <a:rPr lang="en-US" b="1" dirty="0"/>
              <a:t>The pressure differential between the inside of the bag and the outside of the bag.</a:t>
            </a:r>
            <a:endParaRPr lang="en-US" dirty="0"/>
          </a:p>
          <a:p>
            <a:pPr marL="1257300" lvl="2" indent="-342900">
              <a:buFont typeface="Wingdings,Sans-Serif"/>
              <a:buChar char="•"/>
            </a:pPr>
            <a:r>
              <a:rPr lang="en-US" b="1" dirty="0"/>
              <a:t>The porosity of the material. The flowability.</a:t>
            </a:r>
            <a:endParaRPr lang="en-US" dirty="0"/>
          </a:p>
          <a:p>
            <a:pPr marL="1257300" lvl="2" indent="-342900">
              <a:buFont typeface="Wingdings,Sans-Serif"/>
              <a:buChar char="•"/>
            </a:pPr>
            <a:r>
              <a:rPr lang="en-US" b="1" dirty="0"/>
              <a:t>The viscosity of the resin.</a:t>
            </a:r>
            <a:endParaRPr lang="en-US" dirty="0"/>
          </a:p>
          <a:p>
            <a:pPr marL="1257300" lvl="2" indent="-342900">
              <a:buFont typeface="Wingdings,Sans-Serif"/>
              <a:buChar char="•"/>
            </a:pPr>
            <a:r>
              <a:rPr lang="en-US" b="1" dirty="0"/>
              <a:t>The flow distance.</a:t>
            </a:r>
            <a:endParaRPr lang="en-US" dirty="0"/>
          </a:p>
        </p:txBody>
      </p:sp>
      <p:sp>
        <p:nvSpPr>
          <p:cNvPr id="4" name="Slide Number Placeholder 3"/>
          <p:cNvSpPr>
            <a:spLocks noGrp="1"/>
          </p:cNvSpPr>
          <p:nvPr>
            <p:ph type="sldNum" sz="quarter" idx="5"/>
          </p:nvPr>
        </p:nvSpPr>
        <p:spPr/>
        <p:txBody>
          <a:bodyPr/>
          <a:lstStyle/>
          <a:p>
            <a:fld id="{3D6A983E-271A-334C-84E4-FDF5D20F5824}" type="slidenum">
              <a:rPr lang="en-US" smtClean="0"/>
              <a:t>59</a:t>
            </a:fld>
            <a:endParaRPr lang="en-US" dirty="0"/>
          </a:p>
        </p:txBody>
      </p:sp>
    </p:spTree>
    <p:extLst>
      <p:ext uri="{BB962C8B-B14F-4D97-AF65-F5344CB8AC3E}">
        <p14:creationId xmlns:p14="http://schemas.microsoft.com/office/powerpoint/2010/main" val="9907093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a typeface="+mn-lt"/>
                <a:cs typeface="+mn-lt"/>
              </a:rPr>
              <a:t>Critical elements of the infusion process</a:t>
            </a:r>
            <a:endParaRPr lang="en-US" sz="2200" dirty="0">
              <a:cs typeface="Calibri"/>
            </a:endParaRPr>
          </a:p>
          <a:p>
            <a:pPr marL="914400" lvl="1" indent="-457200">
              <a:buAutoNum type="arabicParenR"/>
            </a:pPr>
            <a:r>
              <a:rPr lang="en-US" sz="2000" b="1" dirty="0">
                <a:ea typeface="+mn-lt"/>
                <a:cs typeface="+mn-lt"/>
              </a:rPr>
              <a:t>A stack of </a:t>
            </a:r>
            <a:r>
              <a:rPr lang="en-US" sz="2000" b="1" dirty="0">
                <a:solidFill>
                  <a:srgbClr val="C00000"/>
                </a:solidFill>
                <a:ea typeface="+mn-lt"/>
                <a:cs typeface="+mn-lt"/>
              </a:rPr>
              <a:t>DRY </a:t>
            </a:r>
            <a:r>
              <a:rPr lang="en-US" sz="2000" b="1" dirty="0">
                <a:ea typeface="+mn-lt"/>
                <a:cs typeface="+mn-lt"/>
              </a:rPr>
              <a:t>material(s) to be laminated is placed in an </a:t>
            </a:r>
            <a:r>
              <a:rPr lang="en-US" sz="2000" b="1" dirty="0">
                <a:solidFill>
                  <a:srgbClr val="C00000"/>
                </a:solidFill>
                <a:ea typeface="+mn-lt"/>
                <a:cs typeface="+mn-lt"/>
              </a:rPr>
              <a:t>AIR-TIGHT, LEAK-PROOF</a:t>
            </a:r>
            <a:r>
              <a:rPr lang="en-US" sz="2000" b="1" dirty="0">
                <a:ea typeface="+mn-lt"/>
                <a:cs typeface="+mn-lt"/>
              </a:rPr>
              <a:t> mold that has been prepared with a release agent. That release agent can be mechanical (Wax and PVA) or a chemical release. Often, gel coat is sprayed into the mold after the release is applied, and before the reinforcement is laid up into the mold. Gel coat, a pigmented polyester resin, assists in the release of the part from the mold. Some composite manufactures will use a clear gel coat, even when a part is not required to have gel coat, to help in the release of the part from the mold.</a:t>
            </a:r>
            <a:endParaRPr lang="en-US" sz="2000" b="1" dirty="0">
              <a:solidFill>
                <a:srgbClr val="C00000"/>
              </a:solidFill>
              <a:ea typeface="+mn-lt"/>
              <a:cs typeface="+mn-lt"/>
            </a:endParaRPr>
          </a:p>
          <a:p>
            <a:pPr marL="914400" lvl="1" indent="-457200">
              <a:buAutoNum type="arabicParenR"/>
            </a:pPr>
            <a:r>
              <a:rPr lang="en-US" sz="2000" b="1" dirty="0">
                <a:ea typeface="+mn-lt"/>
                <a:cs typeface="+mn-lt"/>
              </a:rPr>
              <a:t>An </a:t>
            </a:r>
            <a:r>
              <a:rPr lang="en-US" sz="2000" b="1" dirty="0">
                <a:solidFill>
                  <a:srgbClr val="C00000"/>
                </a:solidFill>
                <a:ea typeface="+mn-lt"/>
                <a:cs typeface="+mn-lt"/>
              </a:rPr>
              <a:t>AIR-TIGHT, LEAK-PROOF</a:t>
            </a:r>
            <a:r>
              <a:rPr lang="en-US" sz="2000" b="1" dirty="0">
                <a:ea typeface="+mn-lt"/>
                <a:cs typeface="+mn-lt"/>
              </a:rPr>
              <a:t> flexible film (a vacuum bag) is placed over the laminate and </a:t>
            </a:r>
            <a:r>
              <a:rPr lang="en-US" sz="2000" b="1" dirty="0">
                <a:solidFill>
                  <a:srgbClr val="C00000"/>
                </a:solidFill>
                <a:ea typeface="+mn-lt"/>
                <a:cs typeface="+mn-lt"/>
              </a:rPr>
              <a:t>SEALED </a:t>
            </a:r>
            <a:r>
              <a:rPr lang="en-US" sz="2000" b="1" dirty="0">
                <a:ea typeface="+mn-lt"/>
                <a:cs typeface="+mn-lt"/>
              </a:rPr>
              <a:t>to the mold beyond the perimeter of the laminate.  The seal is made to the flange of the bag and the mold where release has not been applied. The material used is a gum-like tacky tape, a butyl sealant tape. </a:t>
            </a:r>
          </a:p>
          <a:p>
            <a:pPr marL="914400" lvl="1" indent="-457200">
              <a:buAutoNum type="arabicParenR"/>
            </a:pPr>
            <a:r>
              <a:rPr lang="en-US" sz="2000" b="1" dirty="0">
                <a:ea typeface="+mn-lt"/>
                <a:cs typeface="+mn-lt"/>
              </a:rPr>
              <a:t>A minimum of two connections are made to the bag; one (the vacuum) to permit air to be removed from the cavity between the bag and the mold and the other to allow liquid resin to enter (the resin feed).</a:t>
            </a:r>
            <a:endParaRPr lang="en-US" dirty="0">
              <a:ea typeface="+mn-lt"/>
              <a:cs typeface="+mn-lt"/>
            </a:endParaRPr>
          </a:p>
          <a:p>
            <a:pPr marL="914400" lvl="1" indent="-457200">
              <a:buAutoNum type="arabicParenR"/>
            </a:pPr>
            <a:r>
              <a:rPr lang="en-US" sz="2000" b="1" dirty="0">
                <a:ea typeface="+mn-lt"/>
                <a:cs typeface="+mn-lt"/>
              </a:rPr>
              <a:t>With the resin entry line temporarily </a:t>
            </a:r>
            <a:r>
              <a:rPr lang="en-US" sz="2000" b="1" dirty="0">
                <a:solidFill>
                  <a:srgbClr val="C00000"/>
                </a:solidFill>
                <a:ea typeface="+mn-lt"/>
                <a:cs typeface="+mn-lt"/>
              </a:rPr>
              <a:t>CLOSED</a:t>
            </a:r>
            <a:r>
              <a:rPr lang="en-US" sz="2000" b="1" dirty="0">
                <a:ea typeface="+mn-lt"/>
                <a:cs typeface="+mn-lt"/>
              </a:rPr>
              <a:t>, the cavity between the bag and the mold is evacuated by a vacuum pump.  In accordance with Darcy's law, in order to achieve the best resin transfer, the highest achievable pressure differential is required. That is, one full atmosphere at sea level (29.9 inches of mercury).</a:t>
            </a:r>
            <a:endParaRPr lang="en-US" sz="2000" b="1"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60</a:t>
            </a:fld>
            <a:endParaRPr lang="en-US" dirty="0"/>
          </a:p>
        </p:txBody>
      </p:sp>
    </p:spTree>
    <p:extLst>
      <p:ext uri="{BB962C8B-B14F-4D97-AF65-F5344CB8AC3E}">
        <p14:creationId xmlns:p14="http://schemas.microsoft.com/office/powerpoint/2010/main" val="120941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can find MMC’s used in many applications in our everyday lives. Materials like cast iron with graphite, or steel with a high carbide content, as well as tungsten carbides, consisting of carbides and metallic binders, belong to this group. </a:t>
            </a:r>
          </a:p>
          <a:p>
            <a:endParaRPr lang="en-US" b="1" dirty="0"/>
          </a:p>
          <a:p>
            <a:r>
              <a:rPr lang="en-US" b="1" dirty="0"/>
              <a:t>Other advantages of MMC’s include:</a:t>
            </a:r>
          </a:p>
          <a:p>
            <a:pPr marL="171450" indent="-171450">
              <a:buFont typeface="Arial" panose="020B0604020202020204" pitchFamily="34" charset="0"/>
              <a:buChar char="•"/>
            </a:pPr>
            <a:r>
              <a:rPr lang="en-US" b="1" dirty="0"/>
              <a:t>Higher temperature capability</a:t>
            </a:r>
          </a:p>
          <a:p>
            <a:pPr marL="171450" indent="-171450">
              <a:buFont typeface="Arial" panose="020B0604020202020204" pitchFamily="34" charset="0"/>
              <a:buChar char="•"/>
            </a:pPr>
            <a:r>
              <a:rPr lang="en-US" b="1" dirty="0"/>
              <a:t>Fire resistance</a:t>
            </a:r>
          </a:p>
          <a:p>
            <a:pPr marL="171450" indent="-171450">
              <a:buFont typeface="Arial" panose="020B0604020202020204" pitchFamily="34" charset="0"/>
              <a:buChar char="•"/>
            </a:pPr>
            <a:r>
              <a:rPr lang="en-US" b="1" dirty="0"/>
              <a:t>Higher transverse stiffness and strength</a:t>
            </a:r>
          </a:p>
          <a:p>
            <a:pPr marL="171450" indent="-171450">
              <a:buFont typeface="Arial" panose="020B0604020202020204" pitchFamily="34" charset="0"/>
              <a:buChar char="•"/>
            </a:pPr>
            <a:r>
              <a:rPr lang="en-US" b="1" dirty="0"/>
              <a:t>No moisture absorption</a:t>
            </a:r>
          </a:p>
          <a:p>
            <a:pPr marL="171450" indent="-171450">
              <a:buFont typeface="Arial" panose="020B0604020202020204" pitchFamily="34" charset="0"/>
              <a:buChar char="•"/>
            </a:pPr>
            <a:r>
              <a:rPr lang="en-US" b="1" dirty="0"/>
              <a:t>Higher electrical and thermal conductivities</a:t>
            </a:r>
          </a:p>
          <a:p>
            <a:pPr marL="171450" indent="-171450">
              <a:buFont typeface="Arial" panose="020B0604020202020204" pitchFamily="34" charset="0"/>
              <a:buChar char="•"/>
            </a:pPr>
            <a:r>
              <a:rPr lang="en-US" b="1" dirty="0"/>
              <a:t>Better radiation resistance</a:t>
            </a:r>
          </a:p>
          <a:p>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6</a:t>
            </a:fld>
            <a:endParaRPr lang="en-US" dirty="0"/>
          </a:p>
        </p:txBody>
      </p:sp>
    </p:spTree>
    <p:extLst>
      <p:ext uri="{BB962C8B-B14F-4D97-AF65-F5344CB8AC3E}">
        <p14:creationId xmlns:p14="http://schemas.microsoft.com/office/powerpoint/2010/main" val="1708461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a typeface="+mn-lt"/>
                <a:cs typeface="+mn-lt"/>
              </a:rPr>
              <a:t>Critical elements of the infusion process</a:t>
            </a:r>
            <a:endParaRPr lang="en-US" sz="1400" dirty="0">
              <a:cs typeface="Calibri"/>
            </a:endParaRPr>
          </a:p>
          <a:p>
            <a:pPr marL="457200" indent="-457200">
              <a:buFont typeface="+mj-lt"/>
              <a:buAutoNum type="arabicParenR" startAt="5"/>
            </a:pPr>
            <a:r>
              <a:rPr lang="en-US" sz="1200" b="1" dirty="0">
                <a:ea typeface="+mn-lt"/>
                <a:cs typeface="+mn-lt"/>
              </a:rPr>
              <a:t>After this preliminary evacuation, the bag and mold should be temporarily closed off from the vacuum pump and the level of vacuum remaining in the part observed on a vacuum gauge. This is called a drop test. If the vacuum level remains constant, or at least reasonably constant, the mold and bag will be considered sufficiently </a:t>
            </a:r>
            <a:r>
              <a:rPr lang="en-US" sz="1200" b="1" dirty="0">
                <a:solidFill>
                  <a:srgbClr val="C00000"/>
                </a:solidFill>
                <a:ea typeface="+mn-lt"/>
                <a:cs typeface="+mn-lt"/>
              </a:rPr>
              <a:t>AIR-TIGHT and LEAK-PROOF,</a:t>
            </a:r>
            <a:r>
              <a:rPr lang="en-US" sz="1200" b="1" dirty="0">
                <a:ea typeface="+mn-lt"/>
                <a:cs typeface="+mn-lt"/>
              </a:rPr>
              <a:t> and the process can continue to the next stage.  If  the vacuum level deteriorates at a faster level than can be accepted, air will be leaking into the evacuated cavity and the process should not continue.  In this case, the air leaks must be found and eliminated before proceeding further.  Although no leak is acceptable, there is, for some, an acceptable drop test rate. For a large part, that could be a leak rate of less than 3 mbar/minute (approximately 1” Hg in 10 minutes) that would be acceptable.  For small, or critical parts an acceptable leak back rate might be 10% of the above, say 3 mbar in 10 minutes, or 0.1” Hg in 10 minutes.</a:t>
            </a:r>
          </a:p>
          <a:p>
            <a:endParaRPr lang="en-US" dirty="0"/>
          </a:p>
        </p:txBody>
      </p:sp>
      <p:sp>
        <p:nvSpPr>
          <p:cNvPr id="4" name="Slide Number Placeholder 3"/>
          <p:cNvSpPr>
            <a:spLocks noGrp="1"/>
          </p:cNvSpPr>
          <p:nvPr>
            <p:ph type="sldNum" sz="quarter" idx="5"/>
          </p:nvPr>
        </p:nvSpPr>
        <p:spPr/>
        <p:txBody>
          <a:bodyPr/>
          <a:lstStyle/>
          <a:p>
            <a:fld id="{3D6A983E-271A-334C-84E4-FDF5D20F5824}" type="slidenum">
              <a:rPr lang="en-US" smtClean="0"/>
              <a:t>61</a:t>
            </a:fld>
            <a:endParaRPr lang="en-US" dirty="0"/>
          </a:p>
        </p:txBody>
      </p:sp>
    </p:spTree>
    <p:extLst>
      <p:ext uri="{BB962C8B-B14F-4D97-AF65-F5344CB8AC3E}">
        <p14:creationId xmlns:p14="http://schemas.microsoft.com/office/powerpoint/2010/main" val="1988447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a typeface="+mn-lt"/>
                <a:cs typeface="+mn-lt"/>
              </a:rPr>
              <a:t>Critical elements of the infusion process</a:t>
            </a:r>
            <a:endParaRPr lang="en-US" sz="1400" dirty="0">
              <a:cs typeface="Calibri"/>
            </a:endParaRPr>
          </a:p>
          <a:p>
            <a:pPr marL="914400" lvl="1" indent="-457200">
              <a:buFont typeface="+mj-lt"/>
              <a:buAutoNum type="arabicParenR" startAt="6"/>
            </a:pPr>
            <a:r>
              <a:rPr lang="en-US" sz="2000" b="1" dirty="0">
                <a:ea typeface="+mn-lt"/>
                <a:cs typeface="+mn-lt"/>
              </a:rPr>
              <a:t>Once a satisfactory level of leak-tightness has been achieved, the line to the vacuum pump can be reopened.  Ideally, the part should remain under vacuum for a period, normally overnight. This time allows the part (the reinforcement, coring and flow media), to de-gas. Any trapped air and/or moisture will be evacuated. </a:t>
            </a:r>
          </a:p>
          <a:p>
            <a:pPr marL="914400" lvl="1" indent="-457200">
              <a:buFont typeface="+mj-lt"/>
              <a:buAutoNum type="arabicParenR" startAt="6"/>
            </a:pPr>
            <a:r>
              <a:rPr lang="en-US" sz="2000" b="1" dirty="0">
                <a:ea typeface="+mn-lt"/>
                <a:cs typeface="+mn-lt"/>
              </a:rPr>
              <a:t>The resin supply container can be filled with mixed resin and the line to the resin supply can be opened.  With the resin supply line open, liquid resin will be forced into the part by the </a:t>
            </a:r>
            <a:r>
              <a:rPr lang="en-US" sz="2000" b="1" dirty="0">
                <a:solidFill>
                  <a:srgbClr val="C00000"/>
                </a:solidFill>
                <a:ea typeface="+mn-lt"/>
                <a:cs typeface="+mn-lt"/>
              </a:rPr>
              <a:t>PRESSURE DIFFERENCE </a:t>
            </a:r>
            <a:r>
              <a:rPr lang="en-US" sz="2000" b="1" dirty="0">
                <a:ea typeface="+mn-lt"/>
                <a:cs typeface="+mn-lt"/>
              </a:rPr>
              <a:t>between atmospheric pressure acting on the resin and the level of vacuum in the part. This pressure differential is equivalent to 14.7 lbs. per square inch at 30” of mercury. This same air pressure not only drives the resin into the reinforcement, but is instrumental in the compaction of the reinforcement, providing excellent bonds between materials and distributing the resin consistently.</a:t>
            </a:r>
          </a:p>
          <a:p>
            <a:endParaRPr lang="en-US" dirty="0"/>
          </a:p>
        </p:txBody>
      </p:sp>
      <p:sp>
        <p:nvSpPr>
          <p:cNvPr id="4" name="Slide Number Placeholder 3"/>
          <p:cNvSpPr>
            <a:spLocks noGrp="1"/>
          </p:cNvSpPr>
          <p:nvPr>
            <p:ph type="sldNum" sz="quarter" idx="5"/>
          </p:nvPr>
        </p:nvSpPr>
        <p:spPr/>
        <p:txBody>
          <a:bodyPr/>
          <a:lstStyle/>
          <a:p>
            <a:fld id="{3D6A983E-271A-334C-84E4-FDF5D20F5824}" type="slidenum">
              <a:rPr lang="en-US" smtClean="0"/>
              <a:t>62</a:t>
            </a:fld>
            <a:endParaRPr lang="en-US" dirty="0"/>
          </a:p>
        </p:txBody>
      </p:sp>
    </p:spTree>
    <p:extLst>
      <p:ext uri="{BB962C8B-B14F-4D97-AF65-F5344CB8AC3E}">
        <p14:creationId xmlns:p14="http://schemas.microsoft.com/office/powerpoint/2010/main" val="2197534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a typeface="+mn-lt"/>
                <a:cs typeface="+mn-lt"/>
              </a:rPr>
              <a:t>Critical elements of the infusion process</a:t>
            </a:r>
            <a:endParaRPr lang="en-US" sz="1400" dirty="0">
              <a:cs typeface="Calibri"/>
            </a:endParaRPr>
          </a:p>
          <a:p>
            <a:pPr marL="914400" lvl="1" indent="-457200">
              <a:buFont typeface="+mj-lt"/>
              <a:buAutoNum type="arabicParenR" startAt="8"/>
            </a:pPr>
            <a:r>
              <a:rPr lang="en-US" sz="2000" b="1" dirty="0">
                <a:ea typeface="+mn-lt"/>
                <a:cs typeface="+mn-lt"/>
              </a:rPr>
              <a:t>If resin feed lines and vacuum off-takes have been correctly positioned on or around the dry laminate stack before the bag is placed, the liquid resin will or </a:t>
            </a:r>
            <a:r>
              <a:rPr lang="en-US" sz="2000" b="1" dirty="0">
                <a:solidFill>
                  <a:srgbClr val="C00000"/>
                </a:solidFill>
                <a:ea typeface="+mn-lt"/>
                <a:cs typeface="+mn-lt"/>
              </a:rPr>
              <a:t>INFUSE</a:t>
            </a:r>
            <a:r>
              <a:rPr lang="en-US" sz="2000" b="1" dirty="0">
                <a:ea typeface="+mn-lt"/>
                <a:cs typeface="+mn-lt"/>
              </a:rPr>
              <a:t> through the whole laminate (provided the implications of Darcy’s law as it is applied, have been considered and met).</a:t>
            </a:r>
          </a:p>
          <a:p>
            <a:pPr marL="914400" lvl="1" indent="-457200">
              <a:buFont typeface="+mj-lt"/>
              <a:buAutoNum type="arabicParenR" startAt="8"/>
            </a:pPr>
            <a:r>
              <a:rPr lang="en-US" sz="2000" b="1" dirty="0">
                <a:ea typeface="+mn-lt"/>
                <a:cs typeface="+mn-lt"/>
              </a:rPr>
              <a:t>When thermosetting resins are used, time must be allowed for the resin to CURE after the laminate has been completely infused with resin.  This time may vary from a few minutes to a few hours depending on the resin system, the size of the part, the amount of resin within the part, the level of initiation/catalyzation, the temperature of the resin, the temperature of the mold, and the ambient temperature. If the vacuum is release prematurely, the reinforcement will “spring back”, and this lofting of the material will defeat the purpose of the vacuum bag to compact the material.</a:t>
            </a:r>
          </a:p>
          <a:p>
            <a:pPr marL="914400" lvl="1" indent="-457200">
              <a:buFont typeface="+mj-lt"/>
              <a:buAutoNum type="arabicParenR" startAt="8"/>
            </a:pPr>
            <a:r>
              <a:rPr lang="en-US" sz="2000" b="1" dirty="0">
                <a:ea typeface="+mn-lt"/>
                <a:cs typeface="+mn-lt"/>
              </a:rPr>
              <a:t>Once the resin has solidified, the bag and the part can be removed from the mold. </a:t>
            </a:r>
            <a:endParaRPr lang="en-US" sz="2000" b="1" dirty="0">
              <a:cs typeface="Calibri"/>
            </a:endParaRPr>
          </a:p>
          <a:p>
            <a:endParaRPr lang="en-US" dirty="0"/>
          </a:p>
        </p:txBody>
      </p:sp>
      <p:sp>
        <p:nvSpPr>
          <p:cNvPr id="4" name="Slide Number Placeholder 3"/>
          <p:cNvSpPr>
            <a:spLocks noGrp="1"/>
          </p:cNvSpPr>
          <p:nvPr>
            <p:ph type="sldNum" sz="quarter" idx="5"/>
          </p:nvPr>
        </p:nvSpPr>
        <p:spPr/>
        <p:txBody>
          <a:bodyPr/>
          <a:lstStyle/>
          <a:p>
            <a:fld id="{3D6A983E-271A-334C-84E4-FDF5D20F5824}" type="slidenum">
              <a:rPr lang="en-US" smtClean="0"/>
              <a:t>63</a:t>
            </a:fld>
            <a:endParaRPr lang="en-US" dirty="0"/>
          </a:p>
        </p:txBody>
      </p:sp>
    </p:spTree>
    <p:extLst>
      <p:ext uri="{BB962C8B-B14F-4D97-AF65-F5344CB8AC3E}">
        <p14:creationId xmlns:p14="http://schemas.microsoft.com/office/powerpoint/2010/main" val="2971486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C00000"/>
                </a:solidFill>
                <a:cs typeface="Calibri"/>
              </a:rPr>
              <a:t>Resin Infusion Advantages</a:t>
            </a:r>
            <a:endParaRPr lang="en-US" sz="1400" dirty="0"/>
          </a:p>
          <a:p>
            <a:pPr marL="342900" indent="-342900">
              <a:buFont typeface="Wingdings" panose="05000000000000000000" pitchFamily="2" charset="2"/>
              <a:buChar char="Ø"/>
            </a:pPr>
            <a:endParaRPr lang="en-US" sz="1400" b="1"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1" dirty="0"/>
              <a:t>Low investment cost.  Typically more investment than that required to make composite parts using hand lay-up in open molds and less expensive than other processes.  </a:t>
            </a:r>
          </a:p>
          <a:p>
            <a:pPr marL="342900" indent="-342900">
              <a:buFont typeface="Wingdings" panose="05000000000000000000" pitchFamily="2" charset="2"/>
              <a:buChar char="Ø"/>
            </a:pPr>
            <a:r>
              <a:rPr lang="en-US" sz="1400" b="1" dirty="0"/>
              <a:t>Capable of producing minimum weight, high performance laminates with high physical properties.</a:t>
            </a:r>
          </a:p>
          <a:p>
            <a:pPr marL="342900" indent="-342900">
              <a:buFont typeface="Wingdings" panose="05000000000000000000" pitchFamily="2" charset="2"/>
              <a:buChar char="Ø"/>
            </a:pPr>
            <a:r>
              <a:rPr lang="en-US" sz="1400" b="1" dirty="0"/>
              <a:t>Infusion allows the reinforcement materials to be handled dry.  This avoids the need for laminators to have contact with the resin, significantly reducing workforce exposure to the resin.  Allergic reactions to resins such as epoxy can be avoided. That being said, the greatest advantage for resin infusion is that there is </a:t>
            </a:r>
            <a:r>
              <a:rPr lang="en-US" sz="1400" b="1" i="1" u="sng" dirty="0"/>
              <a:t>not</a:t>
            </a:r>
            <a:r>
              <a:rPr lang="en-US" sz="1400" b="1" dirty="0"/>
              <a:t> a time restriction in laying up the reinforcement (compared to hand lay-up or open molding where time is constrained to the pot life of your resin and how fast your work).</a:t>
            </a:r>
          </a:p>
          <a:p>
            <a:pPr marL="342900" indent="-342900">
              <a:buFont typeface="Wingdings" panose="05000000000000000000" pitchFamily="2" charset="2"/>
              <a:buChar char="Ø"/>
            </a:pPr>
            <a:r>
              <a:rPr lang="en-US" sz="1400" b="1" dirty="0"/>
              <a:t>The process is carried out within a “closed” system; that is within the void between a sealed bag and a mold, or between two sealed molds.  There is minimal exposure of the uncured resin to the atmosphere.  The potential for harm to worker health and to the environment from volatile resin components is consequently reduced.  </a:t>
            </a:r>
          </a:p>
          <a:p>
            <a:pPr marL="342900" indent="-342900">
              <a:buFont typeface="Wingdings" panose="05000000000000000000" pitchFamily="2" charset="2"/>
              <a:buChar char="Ø"/>
            </a:pPr>
            <a:r>
              <a:rPr lang="en-US" sz="1400" b="1" dirty="0"/>
              <a:t>When performed under a flexible film, infusion uses the minimum amount of resin needed to fill the voids in the dry laminate.  Especially for smaller/repetition parts where multiple-use flexible films are practical, infusion offers an opportunity to reduce manufacturing cost compared with hand lay-up, while enhancing laminate quality.</a:t>
            </a:r>
            <a:endParaRPr lang="en-US" dirty="0"/>
          </a:p>
        </p:txBody>
      </p:sp>
      <p:sp>
        <p:nvSpPr>
          <p:cNvPr id="4" name="Slide Number Placeholder 3"/>
          <p:cNvSpPr>
            <a:spLocks noGrp="1"/>
          </p:cNvSpPr>
          <p:nvPr>
            <p:ph type="sldNum" sz="quarter" idx="5"/>
          </p:nvPr>
        </p:nvSpPr>
        <p:spPr/>
        <p:txBody>
          <a:bodyPr/>
          <a:lstStyle/>
          <a:p>
            <a:fld id="{3D6A983E-271A-334C-84E4-FDF5D20F5824}" type="slidenum">
              <a:rPr lang="en-US" smtClean="0"/>
              <a:t>64</a:t>
            </a:fld>
            <a:endParaRPr lang="en-US" dirty="0"/>
          </a:p>
        </p:txBody>
      </p:sp>
    </p:spTree>
    <p:extLst>
      <p:ext uri="{BB962C8B-B14F-4D97-AF65-F5344CB8AC3E}">
        <p14:creationId xmlns:p14="http://schemas.microsoft.com/office/powerpoint/2010/main" val="17498201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C00000"/>
                </a:solidFill>
                <a:cs typeface="Calibri"/>
              </a:rPr>
              <a:t>Resin Infusion Advantages</a:t>
            </a:r>
            <a:endParaRPr lang="en-US" sz="1400" dirty="0"/>
          </a:p>
          <a:p>
            <a:pPr marL="342900" indent="-342900">
              <a:buFont typeface="Wingdings" panose="05000000000000000000" pitchFamily="2" charset="2"/>
              <a:buChar char="Ø"/>
            </a:pPr>
            <a:endParaRPr lang="en-US" sz="1400" b="1" dirty="0"/>
          </a:p>
          <a:p>
            <a:pPr marL="342900" indent="-342900">
              <a:buFont typeface="Wingdings" panose="05000000000000000000" pitchFamily="2" charset="2"/>
              <a:buChar char="Ø"/>
            </a:pPr>
            <a:r>
              <a:rPr lang="en-US" sz="1400" b="1" dirty="0"/>
              <a:t>It is a repeatable process with consistent results.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b="1" dirty="0"/>
              <a:t>The process is predictable. </a:t>
            </a:r>
          </a:p>
          <a:p>
            <a:pPr marL="342900" indent="-342900">
              <a:buFont typeface="Wingdings" panose="05000000000000000000" pitchFamily="2" charset="2"/>
              <a:buChar char="Ø"/>
            </a:pPr>
            <a:r>
              <a:rPr lang="en-US" sz="1400" b="1" dirty="0"/>
              <a:t>There is essentially, no limit to the size of the part.</a:t>
            </a:r>
          </a:p>
          <a:p>
            <a:pPr marL="342900" indent="-342900">
              <a:buFont typeface="Wingdings" panose="05000000000000000000" pitchFamily="2" charset="2"/>
              <a:buChar char="Ø"/>
            </a:pPr>
            <a:r>
              <a:rPr lang="en-US" sz="1400" b="1" dirty="0"/>
              <a:t>Infusion is a particularly practical and cost-effective solution for the construction of large, high strength/light weight one-piece parts, such as boat hulls, wind turbine blades, bridge beams and building cladding panels.</a:t>
            </a:r>
          </a:p>
          <a:p>
            <a:pPr marL="342900" indent="-342900">
              <a:buFont typeface="Wingdings" panose="05000000000000000000" pitchFamily="2" charset="2"/>
              <a:buChar char="Ø"/>
            </a:pPr>
            <a:r>
              <a:rPr lang="en-US" sz="1400" b="1" dirty="0"/>
              <a:t>The number of components required to make a part can often be significantly reduced using infusion.</a:t>
            </a:r>
          </a:p>
          <a:p>
            <a:endParaRPr lang="en-US" dirty="0"/>
          </a:p>
        </p:txBody>
      </p:sp>
      <p:sp>
        <p:nvSpPr>
          <p:cNvPr id="4" name="Slide Number Placeholder 3"/>
          <p:cNvSpPr>
            <a:spLocks noGrp="1"/>
          </p:cNvSpPr>
          <p:nvPr>
            <p:ph type="sldNum" sz="quarter" idx="5"/>
          </p:nvPr>
        </p:nvSpPr>
        <p:spPr/>
        <p:txBody>
          <a:bodyPr/>
          <a:lstStyle/>
          <a:p>
            <a:fld id="{3D6A983E-271A-334C-84E4-FDF5D20F5824}" type="slidenum">
              <a:rPr lang="en-US" smtClean="0"/>
              <a:t>65</a:t>
            </a:fld>
            <a:endParaRPr lang="en-US" dirty="0"/>
          </a:p>
        </p:txBody>
      </p:sp>
    </p:spTree>
    <p:extLst>
      <p:ext uri="{BB962C8B-B14F-4D97-AF65-F5344CB8AC3E}">
        <p14:creationId xmlns:p14="http://schemas.microsoft.com/office/powerpoint/2010/main" val="9856085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C00000"/>
                </a:solidFill>
                <a:cs typeface="Calibri"/>
              </a:rPr>
              <a:t>Resin Infusion Limitations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1" dirty="0">
              <a:solidFill>
                <a:srgbClr val="C00000"/>
              </a:solidFill>
              <a:cs typeface="Calibri"/>
            </a:endParaRPr>
          </a:p>
          <a:p>
            <a:pPr marL="342900" indent="-342900">
              <a:buFont typeface="Wingdings" panose="05000000000000000000" pitchFamily="2" charset="2"/>
              <a:buChar char="Ø"/>
            </a:pPr>
            <a:r>
              <a:rPr lang="en-US" sz="1400" b="1" dirty="0"/>
              <a:t>Temperature control can be critical since the viscosity of the resin, and therefore resin flow, is based upon temperature. For the best predictable results, the mold, the resin and the ambient temperature should be consistent. 70°- 75° F </a:t>
            </a:r>
          </a:p>
          <a:p>
            <a:pPr marL="342900" indent="-342900">
              <a:buFont typeface="Wingdings" panose="05000000000000000000" pitchFamily="2" charset="2"/>
              <a:buChar char="Ø"/>
            </a:pPr>
            <a:r>
              <a:rPr lang="en-US" sz="1400" b="1" dirty="0"/>
              <a:t>For one-off or large parts where multiple-use flexible films, silicon bags, or top molds are not practical, or are prohibitively expensive, the process can result in considerable waste (vacuum bag film, resin tubing, some of the vacuum tubing and, possibly, flow media and peel ply if flow medium cannot be left in the laminate).</a:t>
            </a:r>
          </a:p>
          <a:p>
            <a:pPr marL="342900" indent="-342900">
              <a:buFont typeface="Wingdings" panose="05000000000000000000" pitchFamily="2" charset="2"/>
              <a:buChar char="Ø"/>
            </a:pPr>
            <a:r>
              <a:rPr lang="en-US" sz="1400" b="1" dirty="0"/>
              <a:t>The is one shot at getting it right. If the vacuum should fail, and you have a failed infusion, the part might be, or might not be salvageable. Depending on the costs involved in making a repair, or salvaging the infusion, the part could be scrapped (which would require remaking the part).</a:t>
            </a:r>
          </a:p>
          <a:p>
            <a:pPr marL="342900" indent="-342900">
              <a:buFont typeface="Wingdings" panose="05000000000000000000" pitchFamily="2" charset="2"/>
              <a:buChar char="Ø"/>
            </a:pPr>
            <a:r>
              <a:rPr lang="en-US" sz="1400" b="1" dirty="0"/>
              <a:t>A more skilled labor force is needed.</a:t>
            </a:r>
          </a:p>
          <a:p>
            <a:pPr marL="342900" indent="-342900">
              <a:buFont typeface="Wingdings" panose="05000000000000000000" pitchFamily="2" charset="2"/>
              <a:buChar char="Ø"/>
            </a:pPr>
            <a:r>
              <a:rPr lang="en-US" sz="1400" b="1" dirty="0"/>
              <a:t>Infusion is a relatively slow manufacturing process.  It is usually not worth considering for applications requiring high production rates where another manufacturing solution is feasible.</a:t>
            </a:r>
          </a:p>
          <a:p>
            <a:pPr marL="342900" indent="-342900">
              <a:buFont typeface="Wingdings" panose="05000000000000000000" pitchFamily="2" charset="2"/>
              <a:buChar char="Ø"/>
            </a:pPr>
            <a:endParaRPr lang="en-US" sz="1400" b="1" dirty="0"/>
          </a:p>
          <a:p>
            <a:pPr marL="342900" indent="-342900">
              <a:buFont typeface="Wingdings" panose="05000000000000000000" pitchFamily="2" charset="2"/>
              <a:buChar char="Ø"/>
            </a:pPr>
            <a:endParaRPr lang="en-US" sz="1400" b="1" dirty="0"/>
          </a:p>
          <a:p>
            <a:pPr marL="342900" indent="-342900">
              <a:buFont typeface="Wingdings" panose="05000000000000000000" pitchFamily="2" charset="2"/>
              <a:buChar char="Ø"/>
            </a:pPr>
            <a:endParaRPr lang="en-US" sz="1400" b="1" dirty="0"/>
          </a:p>
          <a:p>
            <a:endParaRPr lang="en-US" dirty="0"/>
          </a:p>
        </p:txBody>
      </p:sp>
      <p:sp>
        <p:nvSpPr>
          <p:cNvPr id="4" name="Slide Number Placeholder 3"/>
          <p:cNvSpPr>
            <a:spLocks noGrp="1"/>
          </p:cNvSpPr>
          <p:nvPr>
            <p:ph type="sldNum" sz="quarter" idx="5"/>
          </p:nvPr>
        </p:nvSpPr>
        <p:spPr/>
        <p:txBody>
          <a:bodyPr/>
          <a:lstStyle/>
          <a:p>
            <a:fld id="{3D6A983E-271A-334C-84E4-FDF5D20F5824}" type="slidenum">
              <a:rPr lang="en-US" smtClean="0"/>
              <a:t>66</a:t>
            </a:fld>
            <a:endParaRPr lang="en-US" dirty="0"/>
          </a:p>
        </p:txBody>
      </p:sp>
    </p:spTree>
    <p:extLst>
      <p:ext uri="{BB962C8B-B14F-4D97-AF65-F5344CB8AC3E}">
        <p14:creationId xmlns:p14="http://schemas.microsoft.com/office/powerpoint/2010/main" val="3873856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67</a:t>
            </a:fld>
            <a:endParaRPr lang="en-US" dirty="0"/>
          </a:p>
        </p:txBody>
      </p:sp>
    </p:spTree>
    <p:extLst>
      <p:ext uri="{BB962C8B-B14F-4D97-AF65-F5344CB8AC3E}">
        <p14:creationId xmlns:p14="http://schemas.microsoft.com/office/powerpoint/2010/main" val="18741429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68</a:t>
            </a:fld>
            <a:endParaRPr lang="en-US" dirty="0"/>
          </a:p>
        </p:txBody>
      </p:sp>
    </p:spTree>
    <p:extLst>
      <p:ext uri="{BB962C8B-B14F-4D97-AF65-F5344CB8AC3E}">
        <p14:creationId xmlns:p14="http://schemas.microsoft.com/office/powerpoint/2010/main" val="3746387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AutoNum type="arabicParenR"/>
            </a:pPr>
            <a:r>
              <a:rPr lang="en-US" sz="2000" b="1" dirty="0">
                <a:ea typeface="+mn-lt"/>
                <a:cs typeface="+mn-lt"/>
              </a:rPr>
              <a:t>Reinforcements are dry stacked in an </a:t>
            </a:r>
            <a:r>
              <a:rPr lang="en-US" sz="2000" b="1" dirty="0">
                <a:solidFill>
                  <a:srgbClr val="C00000"/>
                </a:solidFill>
                <a:ea typeface="+mn-lt"/>
                <a:cs typeface="+mn-lt"/>
              </a:rPr>
              <a:t>AIR-TIGHT, LEAK-PROOF</a:t>
            </a:r>
            <a:r>
              <a:rPr lang="en-US" sz="2000" b="1" dirty="0">
                <a:ea typeface="+mn-lt"/>
                <a:cs typeface="+mn-lt"/>
              </a:rPr>
              <a:t> mold.</a:t>
            </a:r>
            <a:endParaRPr lang="en-US" sz="2000" b="1" dirty="0">
              <a:solidFill>
                <a:srgbClr val="C00000"/>
              </a:solidFill>
              <a:ea typeface="+mn-lt"/>
              <a:cs typeface="+mn-lt"/>
            </a:endParaRPr>
          </a:p>
          <a:p>
            <a:pPr marL="914400" lvl="1" indent="-457200">
              <a:buAutoNum type="arabicParenR"/>
            </a:pPr>
            <a:r>
              <a:rPr lang="en-US" sz="2000" b="1" dirty="0">
                <a:ea typeface="+mn-lt"/>
                <a:cs typeface="+mn-lt"/>
              </a:rPr>
              <a:t>A vacuum bag) is placed over the laminate and </a:t>
            </a:r>
            <a:r>
              <a:rPr lang="en-US" sz="2000" b="1" dirty="0">
                <a:solidFill>
                  <a:srgbClr val="C00000"/>
                </a:solidFill>
                <a:ea typeface="+mn-lt"/>
                <a:cs typeface="+mn-lt"/>
              </a:rPr>
              <a:t>SEALED </a:t>
            </a:r>
            <a:r>
              <a:rPr lang="en-US" sz="2000" b="1" dirty="0">
                <a:ea typeface="+mn-lt"/>
                <a:cs typeface="+mn-lt"/>
              </a:rPr>
              <a:t>to the mold beyond the perimeter of the laminate.  </a:t>
            </a:r>
          </a:p>
          <a:p>
            <a:pPr marL="914400" lvl="1" indent="-457200">
              <a:buAutoNum type="arabicParenR"/>
            </a:pPr>
            <a:r>
              <a:rPr lang="en-US" sz="2000" b="1" dirty="0">
                <a:ea typeface="+mn-lt"/>
                <a:cs typeface="+mn-lt"/>
              </a:rPr>
              <a:t>A minimum of two connections are made to the bag; the vacuum line and the resin feed line</a:t>
            </a:r>
            <a:endParaRPr lang="en-US" dirty="0">
              <a:ea typeface="+mn-lt"/>
              <a:cs typeface="+mn-lt"/>
            </a:endParaRPr>
          </a:p>
          <a:p>
            <a:pPr marL="914400" lvl="1" indent="-457200">
              <a:buAutoNum type="arabicParenR"/>
            </a:pPr>
            <a:r>
              <a:rPr lang="en-US" sz="2000" b="1" dirty="0">
                <a:ea typeface="+mn-lt"/>
                <a:cs typeface="+mn-lt"/>
              </a:rPr>
              <a:t>With the resin entry line temporarily </a:t>
            </a:r>
            <a:r>
              <a:rPr lang="en-US" sz="2000" b="1" dirty="0">
                <a:solidFill>
                  <a:srgbClr val="C00000"/>
                </a:solidFill>
                <a:ea typeface="+mn-lt"/>
                <a:cs typeface="+mn-lt"/>
              </a:rPr>
              <a:t>CLOSED</a:t>
            </a:r>
            <a:r>
              <a:rPr lang="en-US" sz="2000" b="1" dirty="0">
                <a:ea typeface="+mn-lt"/>
                <a:cs typeface="+mn-lt"/>
              </a:rPr>
              <a:t>, the cavity between the bag and the mold is evacuated by a vacuum pump, one full atmosphere at sea level (29.9 inches of mercury).</a:t>
            </a:r>
          </a:p>
          <a:p>
            <a:pPr marL="914400" lvl="1" indent="-457200">
              <a:buAutoNum type="arabicParenR"/>
            </a:pPr>
            <a:r>
              <a:rPr lang="en-US" sz="1850" b="1" dirty="0">
                <a:ea typeface="+mn-lt"/>
                <a:cs typeface="+mn-lt"/>
              </a:rPr>
              <a:t>Drop Test  -  </a:t>
            </a:r>
            <a:r>
              <a:rPr lang="en-US" sz="2000" b="1" dirty="0">
                <a:ea typeface="+mn-lt"/>
                <a:cs typeface="+mn-lt"/>
              </a:rPr>
              <a:t>If the vacuum level remains constant, or at least reasonably constant, the mold and bag will be considered sufficiently </a:t>
            </a:r>
            <a:r>
              <a:rPr lang="en-US" sz="2000" b="1" dirty="0">
                <a:solidFill>
                  <a:srgbClr val="C00000"/>
                </a:solidFill>
                <a:ea typeface="+mn-lt"/>
                <a:cs typeface="+mn-lt"/>
              </a:rPr>
              <a:t>AIR-TIGHT and LEAK-PROOF,</a:t>
            </a:r>
            <a:r>
              <a:rPr lang="en-US" sz="2000" b="1" dirty="0">
                <a:ea typeface="+mn-lt"/>
                <a:cs typeface="+mn-lt"/>
              </a:rPr>
              <a:t> and the process can continue to the next stage.  </a:t>
            </a:r>
          </a:p>
          <a:p>
            <a:pPr marL="1257300" lvl="2" indent="-342900"/>
            <a:r>
              <a:rPr lang="en-US" sz="2000" b="1" dirty="0">
                <a:ea typeface="+mn-lt"/>
                <a:cs typeface="+mn-lt"/>
              </a:rPr>
              <a:t>If  the vacuum leaks and air enters the evacuated cavity and the process should not continue.  </a:t>
            </a:r>
          </a:p>
          <a:p>
            <a:pPr marL="1257300" lvl="2" indent="-342900"/>
            <a:r>
              <a:rPr lang="en-US" sz="2000" b="1" dirty="0">
                <a:ea typeface="+mn-lt"/>
                <a:cs typeface="+mn-lt"/>
              </a:rPr>
              <a:t>In this case, the air leaks must be found and eliminated before proceeding further. </a:t>
            </a:r>
            <a:endParaRPr lang="en-US" sz="2000" b="1" dirty="0">
              <a:cs typeface="Calibri"/>
            </a:endParaRPr>
          </a:p>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69</a:t>
            </a:fld>
            <a:endParaRPr lang="en-US" dirty="0"/>
          </a:p>
        </p:txBody>
      </p:sp>
    </p:spTree>
    <p:extLst>
      <p:ext uri="{BB962C8B-B14F-4D97-AF65-F5344CB8AC3E}">
        <p14:creationId xmlns:p14="http://schemas.microsoft.com/office/powerpoint/2010/main" val="13055948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arenR" startAt="6"/>
            </a:pPr>
            <a:r>
              <a:rPr lang="en-US" sz="2000" b="1" dirty="0">
                <a:ea typeface="+mn-lt"/>
                <a:cs typeface="+mn-lt"/>
              </a:rPr>
              <a:t>Once a satisfactory level of leak-tightness has been achieved, the line to the vacuum pump can be reopened.  </a:t>
            </a:r>
          </a:p>
          <a:p>
            <a:pPr marL="914400" lvl="1" indent="-457200">
              <a:buFont typeface="+mj-lt"/>
              <a:buAutoNum type="arabicParenR" startAt="6"/>
            </a:pPr>
            <a:r>
              <a:rPr lang="en-US" sz="2000" b="1" dirty="0">
                <a:ea typeface="+mn-lt"/>
                <a:cs typeface="+mn-lt"/>
              </a:rPr>
              <a:t>The resin supply container can be filled with mixed resin and the line to the resin supply can be opened.  With the resin supply line open, liquid resin will be forced into the part by the </a:t>
            </a:r>
            <a:r>
              <a:rPr lang="en-US" sz="2000" b="1" dirty="0">
                <a:solidFill>
                  <a:srgbClr val="C00000"/>
                </a:solidFill>
                <a:ea typeface="+mn-lt"/>
                <a:cs typeface="+mn-lt"/>
              </a:rPr>
              <a:t>PRESSURE DIFFERENCE </a:t>
            </a:r>
            <a:r>
              <a:rPr lang="en-US" sz="2000" b="1" dirty="0">
                <a:ea typeface="+mn-lt"/>
                <a:cs typeface="+mn-lt"/>
              </a:rPr>
              <a:t>between atmospheric pressure acting on the resin and the level of vacuum in the part. </a:t>
            </a:r>
          </a:p>
          <a:p>
            <a:pPr marL="1714500" lvl="3" indent="-342900"/>
            <a:r>
              <a:rPr lang="en-US" sz="2000" b="1" dirty="0">
                <a:ea typeface="+mn-lt"/>
                <a:cs typeface="+mn-lt"/>
              </a:rPr>
              <a:t>14.7 lbs. per square inch at 30” of mercury. </a:t>
            </a:r>
          </a:p>
          <a:p>
            <a:pPr marL="1714500" lvl="3" indent="-342900"/>
            <a:r>
              <a:rPr lang="en-US" sz="2000" b="1" dirty="0">
                <a:ea typeface="+mn-lt"/>
                <a:cs typeface="+mn-lt"/>
              </a:rPr>
              <a:t>Instrumental in the compaction of the reinforcement</a:t>
            </a:r>
          </a:p>
          <a:p>
            <a:pPr marL="914400" lvl="1" indent="-457200">
              <a:buFont typeface="+mj-lt"/>
              <a:buAutoNum type="arabicParenR" startAt="8"/>
            </a:pPr>
            <a:r>
              <a:rPr lang="en-US" sz="2000" b="1" dirty="0">
                <a:ea typeface="+mn-lt"/>
                <a:cs typeface="+mn-lt"/>
              </a:rPr>
              <a:t>If resin feed lines and vacuum off-takes have been correctly positioned on or around the dry laminate stack before the bag is placed, the liquid resin will or </a:t>
            </a:r>
            <a:r>
              <a:rPr lang="en-US" sz="2000" b="1" dirty="0">
                <a:solidFill>
                  <a:srgbClr val="C00000"/>
                </a:solidFill>
                <a:ea typeface="+mn-lt"/>
                <a:cs typeface="+mn-lt"/>
              </a:rPr>
              <a:t>INFUSE</a:t>
            </a:r>
            <a:r>
              <a:rPr lang="en-US" sz="2000" b="1" dirty="0">
                <a:ea typeface="+mn-lt"/>
                <a:cs typeface="+mn-lt"/>
              </a:rPr>
              <a:t> through the whole laminate.</a:t>
            </a:r>
          </a:p>
          <a:p>
            <a:pPr marL="914400" lvl="1" indent="-457200">
              <a:buFont typeface="+mj-lt"/>
              <a:buAutoNum type="arabicParenR" startAt="8"/>
            </a:pPr>
            <a:r>
              <a:rPr lang="en-US" sz="2000" b="1" dirty="0">
                <a:ea typeface="+mn-lt"/>
                <a:cs typeface="+mn-lt"/>
              </a:rPr>
              <a:t>When thermosetting resins are used, time must be allowed for the resin to </a:t>
            </a:r>
            <a:r>
              <a:rPr lang="en-US" sz="2000" b="1" dirty="0">
                <a:solidFill>
                  <a:srgbClr val="C00000"/>
                </a:solidFill>
                <a:ea typeface="+mn-lt"/>
                <a:cs typeface="+mn-lt"/>
              </a:rPr>
              <a:t>CURE</a:t>
            </a:r>
            <a:r>
              <a:rPr lang="en-US" sz="2000" b="1" dirty="0">
                <a:ea typeface="+mn-lt"/>
                <a:cs typeface="+mn-lt"/>
              </a:rPr>
              <a:t> after the laminate has been completely infused with resin.  </a:t>
            </a:r>
          </a:p>
          <a:p>
            <a:pPr marL="914400" lvl="1" indent="-457200">
              <a:buFont typeface="+mj-lt"/>
              <a:buAutoNum type="arabicParenR" startAt="8"/>
            </a:pPr>
            <a:r>
              <a:rPr lang="en-US" sz="2000" b="1" dirty="0">
                <a:ea typeface="+mn-lt"/>
                <a:cs typeface="+mn-lt"/>
              </a:rPr>
              <a:t>Once the resin has solidified, the bag and the part can be removed from the mold. </a:t>
            </a:r>
            <a:endParaRPr lang="en-US" sz="2000" b="1" dirty="0">
              <a:cs typeface="Calibri"/>
            </a:endParaRPr>
          </a:p>
          <a:p>
            <a:pPr marL="1714500" lvl="3" indent="-342900"/>
            <a:endParaRPr lang="en-US" sz="2000" b="1" dirty="0">
              <a:cs typeface="Calibri"/>
            </a:endParaRPr>
          </a:p>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70</a:t>
            </a:fld>
            <a:endParaRPr lang="en-US" dirty="0"/>
          </a:p>
        </p:txBody>
      </p:sp>
    </p:spTree>
    <p:extLst>
      <p:ext uri="{BB962C8B-B14F-4D97-AF65-F5344CB8AC3E}">
        <p14:creationId xmlns:p14="http://schemas.microsoft.com/office/powerpoint/2010/main" val="352603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The reinforcement of metals can have the following as objectives:</a:t>
            </a:r>
          </a:p>
          <a:p>
            <a:pPr marL="171450" lvl="0" indent="-171450">
              <a:buFont typeface="Arial" panose="020B0604020202020204" pitchFamily="34" charset="0"/>
              <a:buChar char="•"/>
            </a:pPr>
            <a:r>
              <a:rPr lang="en-US" b="1" dirty="0"/>
              <a:t>To increase yield strength and tensile strength as room temperature and higher while maintaining the minimum ductility (or toughness)</a:t>
            </a:r>
          </a:p>
          <a:p>
            <a:pPr marL="171450" lvl="0" indent="-171450">
              <a:buFont typeface="Arial" panose="020B0604020202020204" pitchFamily="34" charset="0"/>
              <a:buChar char="•"/>
            </a:pPr>
            <a:r>
              <a:rPr lang="en-US" b="1" dirty="0"/>
              <a:t>To increase creep resistance at higher temperatures</a:t>
            </a:r>
          </a:p>
          <a:p>
            <a:pPr marL="171450" lvl="0" indent="-171450">
              <a:buFont typeface="Arial" panose="020B0604020202020204" pitchFamily="34" charset="0"/>
              <a:buChar char="•"/>
            </a:pPr>
            <a:r>
              <a:rPr lang="en-US" b="1" dirty="0"/>
              <a:t>To increase fatigue strength, especially at higher temperatures </a:t>
            </a:r>
          </a:p>
          <a:p>
            <a:pPr marL="171450" lvl="0" indent="-171450">
              <a:buFont typeface="Arial" panose="020B0604020202020204" pitchFamily="34" charset="0"/>
              <a:buChar char="•"/>
            </a:pPr>
            <a:r>
              <a:rPr lang="en-US" b="1" dirty="0"/>
              <a:t>To improve thermal shock resistance</a:t>
            </a:r>
          </a:p>
          <a:p>
            <a:pPr marL="171450" lvl="0" indent="-171450">
              <a:buFont typeface="Arial" panose="020B0604020202020204" pitchFamily="34" charset="0"/>
              <a:buChar char="•"/>
            </a:pPr>
            <a:r>
              <a:rPr lang="en-US" b="1" dirty="0"/>
              <a:t>To improve corrosion resistance</a:t>
            </a:r>
          </a:p>
          <a:p>
            <a:pPr marL="171450" lvl="0" indent="-171450">
              <a:buFont typeface="Arial" panose="020B0604020202020204" pitchFamily="34" charset="0"/>
              <a:buChar char="•"/>
            </a:pPr>
            <a:r>
              <a:rPr lang="en-US" b="1" dirty="0"/>
              <a:t>To show an increase in Young’s modulus</a:t>
            </a:r>
          </a:p>
          <a:p>
            <a:pPr marL="171450" lvl="0" indent="-171450">
              <a:buFont typeface="Arial" panose="020B0604020202020204" pitchFamily="34" charset="0"/>
              <a:buChar char="•"/>
            </a:pPr>
            <a:r>
              <a:rPr lang="en-US" b="1" dirty="0"/>
              <a:t>To reduce thermal elongation. </a:t>
            </a:r>
          </a:p>
          <a:p>
            <a:r>
              <a:rPr lang="en-US" b="1" dirty="0"/>
              <a:t> </a:t>
            </a:r>
          </a:p>
          <a:p>
            <a:r>
              <a:rPr lang="en-US" b="1" dirty="0"/>
              <a:t>From https://www.thoughtco.com/youngs-modulus-4176297:</a:t>
            </a:r>
          </a:p>
          <a:p>
            <a:endParaRPr lang="en-US" b="1" dirty="0"/>
          </a:p>
          <a:p>
            <a:r>
              <a:rPr lang="en-US" b="1" dirty="0"/>
              <a:t>Young's modulus</a:t>
            </a:r>
            <a:r>
              <a:rPr lang="en-US" dirty="0"/>
              <a:t> </a:t>
            </a:r>
          </a:p>
          <a:p>
            <a:pPr marL="171450" indent="-171450">
              <a:buFont typeface="Wingdings" panose="05000000000000000000" pitchFamily="2" charset="2"/>
              <a:buChar char="Ø"/>
            </a:pPr>
            <a:r>
              <a:rPr lang="en-US" dirty="0"/>
              <a:t>(</a:t>
            </a:r>
            <a:r>
              <a:rPr lang="en-US" i="1" dirty="0"/>
              <a:t>E </a:t>
            </a:r>
            <a:r>
              <a:rPr lang="en-US" dirty="0"/>
              <a:t>or</a:t>
            </a:r>
            <a:r>
              <a:rPr lang="en-US" i="1" dirty="0"/>
              <a:t> Y</a:t>
            </a:r>
            <a:r>
              <a:rPr lang="en-US" dirty="0"/>
              <a:t>) is a measure of a solid’s stiffness or resistance to elastic deformation under load. It relates stress (force per unit area) to strain (proportional deformation) along an axis or line. </a:t>
            </a:r>
          </a:p>
          <a:p>
            <a:pPr marL="171450" indent="-171450">
              <a:buFont typeface="Wingdings" panose="05000000000000000000" pitchFamily="2" charset="2"/>
              <a:buChar char="Ø"/>
            </a:pPr>
            <a:r>
              <a:rPr lang="en-US" dirty="0"/>
              <a:t>The basic principle is that a material undergoes elastic deformation when it is compressed or extended, returning to its original shape when the load is removed. </a:t>
            </a:r>
          </a:p>
          <a:p>
            <a:pPr marL="171450" indent="-171450">
              <a:buFont typeface="Wingdings" panose="05000000000000000000" pitchFamily="2" charset="2"/>
              <a:buChar char="Ø"/>
            </a:pPr>
            <a:r>
              <a:rPr lang="en-US" dirty="0"/>
              <a:t>More deformation occurs in a flexible material compared to that of a stiff material.</a:t>
            </a:r>
          </a:p>
          <a:p>
            <a:pPr marL="171450" indent="-171450">
              <a:buFont typeface="Wingdings" panose="05000000000000000000" pitchFamily="2" charset="2"/>
              <a:buChar char="Ø"/>
            </a:pPr>
            <a:r>
              <a:rPr lang="en-US" dirty="0"/>
              <a:t>In other words:</a:t>
            </a:r>
          </a:p>
          <a:p>
            <a:r>
              <a:rPr lang="en-US" dirty="0"/>
              <a:t>	A low Young's modulus value means a solid is elastic.</a:t>
            </a:r>
          </a:p>
          <a:p>
            <a:r>
              <a:rPr lang="en-US" dirty="0"/>
              <a:t>	A high Young's modulus value means a solid is inelastic or stiff.</a:t>
            </a:r>
          </a:p>
          <a:p>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7</a:t>
            </a:fld>
            <a:endParaRPr lang="en-US" dirty="0"/>
          </a:p>
        </p:txBody>
      </p:sp>
    </p:spTree>
    <p:extLst>
      <p:ext uri="{BB962C8B-B14F-4D97-AF65-F5344CB8AC3E}">
        <p14:creationId xmlns:p14="http://schemas.microsoft.com/office/powerpoint/2010/main" val="20606329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Ø"/>
            </a:pPr>
            <a:r>
              <a:rPr lang="en-US" sz="2400" b="1" dirty="0"/>
              <a:t>Low investment cost.  </a:t>
            </a:r>
          </a:p>
          <a:p>
            <a:pPr marL="342900" indent="-342900">
              <a:buFont typeface="Wingdings" panose="05000000000000000000" pitchFamily="2" charset="2"/>
              <a:buChar char="Ø"/>
            </a:pPr>
            <a:r>
              <a:rPr lang="en-US" sz="2400" b="1" dirty="0"/>
              <a:t>Capable of producing minimum weight, high performance laminates with high physical properties.</a:t>
            </a:r>
          </a:p>
          <a:p>
            <a:pPr marL="342900" indent="-342900">
              <a:buFont typeface="Wingdings" panose="05000000000000000000" pitchFamily="2" charset="2"/>
              <a:buChar char="Ø"/>
            </a:pPr>
            <a:r>
              <a:rPr lang="en-US" sz="2400" b="1" dirty="0"/>
              <a:t>Infusion allows the reinforcement materials to be handled dry.  </a:t>
            </a:r>
          </a:p>
          <a:p>
            <a:pPr marL="342900" indent="-342900">
              <a:buFont typeface="Wingdings" panose="05000000000000000000" pitchFamily="2" charset="2"/>
              <a:buChar char="Ø"/>
            </a:pPr>
            <a:r>
              <a:rPr lang="en-US" sz="2400" b="1" dirty="0"/>
              <a:t>The process is carried out within a “closed” system. </a:t>
            </a:r>
          </a:p>
          <a:p>
            <a:pPr marL="342900" indent="-342900">
              <a:buFont typeface="Wingdings" panose="05000000000000000000" pitchFamily="2" charset="2"/>
              <a:buChar char="Ø"/>
            </a:pPr>
            <a:r>
              <a:rPr lang="en-US" sz="2400" b="1" dirty="0"/>
              <a:t>When performed under a flexible film, infusion uses the minimum amount of resin needed to fill the voids in the dry laminate. </a:t>
            </a:r>
          </a:p>
          <a:p>
            <a:pPr marL="342900" indent="-342900">
              <a:buFont typeface="Wingdings" panose="05000000000000000000" pitchFamily="2" charset="2"/>
              <a:buChar char="Ø"/>
            </a:pPr>
            <a:r>
              <a:rPr lang="en-US" sz="2400" b="1" dirty="0"/>
              <a:t>It is a repeatable process with consistent results.</a:t>
            </a:r>
          </a:p>
          <a:p>
            <a:pPr marL="342900" indent="-342900">
              <a:buFont typeface="Wingdings" panose="05000000000000000000" pitchFamily="2" charset="2"/>
              <a:buChar char="Ø"/>
            </a:pPr>
            <a:r>
              <a:rPr lang="en-US" sz="2400" b="1" dirty="0"/>
              <a:t>The process is predictable. </a:t>
            </a:r>
          </a:p>
          <a:p>
            <a:pPr marL="342900" indent="-342900">
              <a:buFont typeface="Wingdings" panose="05000000000000000000" pitchFamily="2" charset="2"/>
              <a:buChar char="Ø"/>
            </a:pPr>
            <a:r>
              <a:rPr lang="en-US" sz="2400" b="1" dirty="0"/>
              <a:t>There is essentially, no limit to the size of the part.</a:t>
            </a:r>
          </a:p>
          <a:p>
            <a:pPr marL="342900" indent="-342900">
              <a:buFont typeface="Wingdings" panose="05000000000000000000" pitchFamily="2" charset="2"/>
              <a:buChar char="Ø"/>
            </a:pPr>
            <a:r>
              <a:rPr lang="en-US" sz="2400" b="1" dirty="0"/>
              <a:t>Infusion is a particularly practical and cost-effective solution for the construction of large, high strength/light weight one-piece parts.</a:t>
            </a:r>
          </a:p>
          <a:p>
            <a:pPr marL="342900" indent="-342900">
              <a:buFont typeface="Wingdings" panose="05000000000000000000" pitchFamily="2" charset="2"/>
              <a:buChar char="Ø"/>
            </a:pPr>
            <a:r>
              <a:rPr lang="en-US" sz="2400" b="1" dirty="0"/>
              <a:t>The number of components required to make a part can often be significantly reduced using infusion.</a:t>
            </a:r>
          </a:p>
          <a:p>
            <a:pPr marL="342900" indent="-342900">
              <a:buFont typeface="Wingdings" panose="05000000000000000000" pitchFamily="2" charset="2"/>
              <a:buChar char="Ø"/>
            </a:pPr>
            <a:endParaRPr lang="en-US" sz="2400" b="1" dirty="0"/>
          </a:p>
          <a:p>
            <a:pPr marL="342900" indent="-342900">
              <a:buFont typeface="Wingdings" panose="05000000000000000000" pitchFamily="2" charset="2"/>
              <a:buChar char="Ø"/>
            </a:pPr>
            <a:endParaRPr lang="en-US" sz="2000" b="1" dirty="0">
              <a:cs typeface="Calibri"/>
            </a:endParaRPr>
          </a:p>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71</a:t>
            </a:fld>
            <a:endParaRPr lang="en-US" dirty="0"/>
          </a:p>
        </p:txBody>
      </p:sp>
    </p:spTree>
    <p:extLst>
      <p:ext uri="{BB962C8B-B14F-4D97-AF65-F5344CB8AC3E}">
        <p14:creationId xmlns:p14="http://schemas.microsoft.com/office/powerpoint/2010/main" val="1635349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Ø"/>
            </a:pPr>
            <a:r>
              <a:rPr lang="en-US" sz="2400" b="1" dirty="0"/>
              <a:t>Temperature control can be critical.</a:t>
            </a:r>
          </a:p>
          <a:p>
            <a:pPr marL="342900" indent="-342900">
              <a:buFont typeface="Wingdings" panose="05000000000000000000" pitchFamily="2" charset="2"/>
              <a:buChar char="Ø"/>
            </a:pPr>
            <a:r>
              <a:rPr lang="en-US" sz="2400" b="1" dirty="0"/>
              <a:t>There is lots of disposables.</a:t>
            </a:r>
          </a:p>
          <a:p>
            <a:pPr marL="342900" indent="-342900">
              <a:buFont typeface="Wingdings" panose="05000000000000000000" pitchFamily="2" charset="2"/>
              <a:buChar char="Ø"/>
            </a:pPr>
            <a:r>
              <a:rPr lang="en-US" sz="2400" b="1" dirty="0"/>
              <a:t>The is one shot at getting it right. </a:t>
            </a:r>
          </a:p>
          <a:p>
            <a:pPr marL="342900" indent="-342900">
              <a:buFont typeface="Wingdings" panose="05000000000000000000" pitchFamily="2" charset="2"/>
              <a:buChar char="Ø"/>
            </a:pPr>
            <a:r>
              <a:rPr lang="en-US" sz="2400" b="1" dirty="0"/>
              <a:t>A more skilled labor force is needed.</a:t>
            </a:r>
          </a:p>
          <a:p>
            <a:pPr marL="342900" indent="-342900">
              <a:buFont typeface="Wingdings" panose="05000000000000000000" pitchFamily="2" charset="2"/>
              <a:buChar char="Ø"/>
            </a:pPr>
            <a:r>
              <a:rPr lang="en-US" sz="2400" b="1" dirty="0"/>
              <a:t>Infusion is a relatively slow manufacturing process.  It is usually not worth considering for applications requiring high production rates where another manufacturing solution is feasible.</a:t>
            </a:r>
          </a:p>
          <a:p>
            <a:pPr marL="342900" indent="-342900">
              <a:buFont typeface="Wingdings" panose="05000000000000000000" pitchFamily="2" charset="2"/>
              <a:buChar char="Ø"/>
            </a:pPr>
            <a:endParaRPr lang="en-US" sz="2400" b="1" dirty="0"/>
          </a:p>
          <a:p>
            <a:pPr marL="342900" indent="-342900">
              <a:buFont typeface="Wingdings" panose="05000000000000000000" pitchFamily="2" charset="2"/>
              <a:buChar char="Ø"/>
            </a:pPr>
            <a:endParaRPr lang="en-US" sz="2400" b="1" dirty="0"/>
          </a:p>
          <a:p>
            <a:pPr marL="342900" indent="-342900">
              <a:buFont typeface="Wingdings" panose="05000000000000000000" pitchFamily="2" charset="2"/>
              <a:buChar char="Ø"/>
            </a:pPr>
            <a:endParaRPr lang="en-US" sz="2000" b="1" dirty="0">
              <a:cs typeface="Calibri"/>
            </a:endParaRPr>
          </a:p>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72</a:t>
            </a:fld>
            <a:endParaRPr lang="en-US" dirty="0"/>
          </a:p>
        </p:txBody>
      </p:sp>
    </p:spTree>
    <p:extLst>
      <p:ext uri="{BB962C8B-B14F-4D97-AF65-F5344CB8AC3E}">
        <p14:creationId xmlns:p14="http://schemas.microsoft.com/office/powerpoint/2010/main" val="41167857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73</a:t>
            </a:fld>
            <a:endParaRPr lang="en-US" dirty="0"/>
          </a:p>
        </p:txBody>
      </p:sp>
    </p:spTree>
    <p:extLst>
      <p:ext uri="{BB962C8B-B14F-4D97-AF65-F5344CB8AC3E}">
        <p14:creationId xmlns:p14="http://schemas.microsoft.com/office/powerpoint/2010/main" val="9760419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contact molding process has many different synonymous names, and they all have a common </a:t>
            </a:r>
            <a:r>
              <a:rPr lang="en-US" sz="1200" b="1" dirty="0" smtClean="0"/>
              <a:t>attributes. </a:t>
            </a:r>
            <a:r>
              <a:rPr lang="en-US" sz="1200" b="1" dirty="0"/>
              <a:t>They are all done with the resin and layup open to the environment.  </a:t>
            </a:r>
            <a:endParaRPr lang="en-US" sz="1200" b="1" dirty="0">
              <a:cs typeface="Calibri"/>
            </a:endParaRPr>
          </a:p>
          <a:p>
            <a:r>
              <a:rPr lang="en-US" b="1" dirty="0"/>
              <a:t>Hand lay-up is an open molding method suitable for making a wide variety of composites products from very small to very large. Production volume per mold is low; however, it is feasible to produce substantial production quantities using multiple molds. Hand lay-up is the simplest composites molding method, offering low cost tooling, simple processing, and a wide range of part sizes. Design changes are readily made. There is a minimum investment in equipment. With skilled operators, good production rates and consistent quality are obtainable.</a:t>
            </a:r>
          </a:p>
        </p:txBody>
      </p:sp>
      <p:sp>
        <p:nvSpPr>
          <p:cNvPr id="4" name="Slide Number Placeholder 3"/>
          <p:cNvSpPr>
            <a:spLocks noGrp="1"/>
          </p:cNvSpPr>
          <p:nvPr>
            <p:ph type="sldNum" sz="quarter" idx="10"/>
          </p:nvPr>
        </p:nvSpPr>
        <p:spPr/>
        <p:txBody>
          <a:bodyPr/>
          <a:lstStyle/>
          <a:p>
            <a:fld id="{3D6A983E-271A-334C-84E4-FDF5D20F5824}" type="slidenum">
              <a:rPr lang="en-US" smtClean="0"/>
              <a:t>77</a:t>
            </a:fld>
            <a:endParaRPr lang="en-US" dirty="0"/>
          </a:p>
        </p:txBody>
      </p:sp>
    </p:spTree>
    <p:extLst>
      <p:ext uri="{BB962C8B-B14F-4D97-AF65-F5344CB8AC3E}">
        <p14:creationId xmlns:p14="http://schemas.microsoft.com/office/powerpoint/2010/main" val="29806415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 lay-up is the most common and least expensive open-molding method because it requires the least amount of equipment. Fiber reinforcements are placed by hand in a mold and resin is applied with a brush or roller. This process is used to make both large and small items, including boats, storage tanks, tubs and showers.</a:t>
            </a:r>
            <a:endParaRPr lang="en-US" dirty="0"/>
          </a:p>
          <a:p>
            <a:pPr lvl="1" indent="-171450">
              <a:buFont typeface="Wingdings"/>
              <a:buChar char="Ø"/>
            </a:pPr>
            <a:r>
              <a:rPr lang="en-US" b="1" dirty="0"/>
              <a:t>The mold is coated with a release agent. </a:t>
            </a:r>
            <a:endParaRPr lang="en-US" dirty="0">
              <a:cs typeface="Calibri" panose="020F0502020204030204"/>
            </a:endParaRPr>
          </a:p>
          <a:p>
            <a:pPr lvl="1" indent="-171450">
              <a:buFont typeface="Wingdings"/>
              <a:buChar char="Ø"/>
            </a:pPr>
            <a:r>
              <a:rPr lang="en-US" b="1" dirty="0"/>
              <a:t>Gel coat is applied to the mold using a spray gun for a high-quality surface. </a:t>
            </a:r>
            <a:endParaRPr lang="en-US" dirty="0">
              <a:cs typeface="Calibri" panose="020F0502020204030204"/>
            </a:endParaRPr>
          </a:p>
          <a:p>
            <a:pPr lvl="1" indent="-171450">
              <a:buFont typeface="Wingdings"/>
              <a:buChar char="Ø"/>
            </a:pPr>
            <a:r>
              <a:rPr lang="en-US" b="1" dirty="0"/>
              <a:t>When the gel coat has cured sufficiently, the surface is coated with resin. </a:t>
            </a:r>
            <a:endParaRPr lang="en-US" dirty="0">
              <a:cs typeface="Calibri" panose="020F0502020204030204"/>
            </a:endParaRPr>
          </a:p>
          <a:p>
            <a:pPr lvl="1" indent="-171450">
              <a:buFont typeface="Wingdings"/>
              <a:buChar char="Ø"/>
            </a:pPr>
            <a:r>
              <a:rPr lang="en-US" b="1" dirty="0"/>
              <a:t>Fiberglass or another type of fiber reinforcement is manually placed on the mold and wetted out with resin.</a:t>
            </a:r>
            <a:endParaRPr lang="en-US" dirty="0">
              <a:cs typeface="Calibri" panose="020F0502020204030204"/>
            </a:endParaRPr>
          </a:p>
          <a:p>
            <a:pPr lvl="1" indent="-171450">
              <a:buFont typeface="Wingdings"/>
              <a:buChar char="Ø"/>
            </a:pPr>
            <a:r>
              <a:rPr lang="en-US" b="1" dirty="0"/>
              <a:t>The laminating resin is applied by pouring, brushing, spraying, or using a paint roller. FRP (Fiber Reinforced Plastic) rollers, paint rollers, or squeegees are used to consolidate the laminate, thoroughly wetting the reinforcement and removing entrapped air. </a:t>
            </a:r>
            <a:endParaRPr lang="en-US" dirty="0">
              <a:cs typeface="Calibri" panose="020F0502020204030204"/>
            </a:endParaRPr>
          </a:p>
          <a:p>
            <a:pPr lvl="1" indent="-171450">
              <a:buFont typeface="Wingdings"/>
              <a:buChar char="Ø"/>
            </a:pPr>
            <a:r>
              <a:rPr lang="en-US" b="1" dirty="0"/>
              <a:t>Subsequent layers of fiberglass reinforcement are added to build laminate thickness. </a:t>
            </a:r>
            <a:endParaRPr lang="en-US" dirty="0">
              <a:cs typeface="Calibri" panose="020F0502020204030204"/>
            </a:endParaRPr>
          </a:p>
          <a:p>
            <a:pPr lvl="1" indent="-171450">
              <a:buFont typeface="Wingdings"/>
              <a:buChar char="Ø"/>
            </a:pPr>
            <a:r>
              <a:rPr lang="en-US" b="1" dirty="0"/>
              <a:t>Low density core materials such as end-grain balsa, foam, and honeycomb, are commonly used to stiffen the laminate. This is known as sandwich construction.</a:t>
            </a:r>
            <a:endParaRPr lang="en-US" dirty="0">
              <a:cs typeface="Calibri"/>
            </a:endParaRPr>
          </a:p>
        </p:txBody>
      </p:sp>
      <p:sp>
        <p:nvSpPr>
          <p:cNvPr id="4" name="Slide Number Placeholder 3"/>
          <p:cNvSpPr>
            <a:spLocks noGrp="1"/>
          </p:cNvSpPr>
          <p:nvPr>
            <p:ph type="sldNum" sz="quarter" idx="10"/>
          </p:nvPr>
        </p:nvSpPr>
        <p:spPr/>
        <p:txBody>
          <a:bodyPr/>
          <a:lstStyle/>
          <a:p>
            <a:fld id="{3D6A983E-271A-334C-84E4-FDF5D20F5824}" type="slidenum">
              <a:rPr lang="en-US" smtClean="0"/>
              <a:t>78</a:t>
            </a:fld>
            <a:endParaRPr lang="en-US" dirty="0"/>
          </a:p>
        </p:txBody>
      </p:sp>
    </p:spTree>
    <p:extLst>
      <p:ext uri="{BB962C8B-B14F-4D97-AF65-F5344CB8AC3E}">
        <p14:creationId xmlns:p14="http://schemas.microsoft.com/office/powerpoint/2010/main" val="39327255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D6A983E-271A-334C-84E4-FDF5D20F5824}" type="slidenum">
              <a:rPr lang="en-US" smtClean="0"/>
              <a:t>79</a:t>
            </a:fld>
            <a:endParaRPr lang="en-US" dirty="0"/>
          </a:p>
        </p:txBody>
      </p:sp>
    </p:spTree>
    <p:extLst>
      <p:ext uri="{BB962C8B-B14F-4D97-AF65-F5344CB8AC3E}">
        <p14:creationId xmlns:p14="http://schemas.microsoft.com/office/powerpoint/2010/main" val="5480905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While closed molding processes offers many advantages, including the ability to make parts faster, open molding has its own unique benefits. The open molding process represents lower start-up costs, can accommodate very large parts with the ability to change mold sizes, and enables a wide range of cost-effective versatility in part capability. Although only one side of the product will be smooth in open molding, a high gloss can still be achieved on the smooth side, with resin and gel-coats that can be color matched to eliminate the need for secondary finishing.</a:t>
            </a:r>
          </a:p>
          <a:p>
            <a:r>
              <a:rPr lang="en-US" b="1" dirty="0"/>
              <a:t>With a vast fluidity in part size and design options, flexible open molding processes are typically used by companies who manufacture a wide range of products where automated processes are unfeasible, or those who produce customized parts or only a small quantity of parts that cannot substantiate the greater mold costs of automated processes.</a:t>
            </a:r>
          </a:p>
          <a:p>
            <a:endParaRPr lang="en-US" b="1" dirty="0"/>
          </a:p>
          <a:p>
            <a:r>
              <a:rPr lang="en-US" sz="800" b="0" dirty="0"/>
              <a:t>Source: https://www.mvpind.com/announcements/advantages-of-open-molding-in-precision-part-production/</a:t>
            </a:r>
          </a:p>
          <a:p>
            <a:endParaRPr lang="en-US" b="1" dirty="0"/>
          </a:p>
          <a:p>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80</a:t>
            </a:fld>
            <a:endParaRPr lang="en-US" dirty="0"/>
          </a:p>
        </p:txBody>
      </p:sp>
    </p:spTree>
    <p:extLst>
      <p:ext uri="{BB962C8B-B14F-4D97-AF65-F5344CB8AC3E}">
        <p14:creationId xmlns:p14="http://schemas.microsoft.com/office/powerpoint/2010/main" val="29705739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itchFamily="34" charset="0"/>
              <a:buChar char="Ø"/>
            </a:pPr>
            <a:r>
              <a:rPr lang="en-US" sz="2000" b="1" dirty="0"/>
              <a:t>The primary disadvantage to contact molding is that the resin is open to the environment which creates air quality concerns. When </a:t>
            </a:r>
            <a:r>
              <a:rPr lang="en-US" sz="2000" b="1" dirty="0" smtClean="0"/>
              <a:t>using </a:t>
            </a:r>
            <a:r>
              <a:rPr lang="en-US" sz="2000" b="1" dirty="0"/>
              <a:t>polyester resins, styrene is released and creates issues. Those issues include: the smell, fire hazards and maintaining permissible exposure limits. </a:t>
            </a:r>
          </a:p>
          <a:p>
            <a:pPr lvl="0">
              <a:buFont typeface="Wingdings" pitchFamily="34" charset="0"/>
              <a:buChar char="Ø"/>
            </a:pPr>
            <a:r>
              <a:rPr lang="en-US" sz="2000" b="1" dirty="0">
                <a:ea typeface="+mn-lt"/>
                <a:cs typeface="+mn-lt"/>
              </a:rPr>
              <a:t>Styrene emissions are governed by the EPA and extensive emissions may require tracking of styrene purchases, use, and release.</a:t>
            </a:r>
          </a:p>
          <a:p>
            <a:pPr lvl="0">
              <a:buFont typeface="Wingdings" pitchFamily="34" charset="0"/>
              <a:buChar char="Ø"/>
            </a:pPr>
            <a:r>
              <a:rPr lang="en-US" sz="2000" b="1" dirty="0"/>
              <a:t>There is a higher reliance of the technician to control the fiber volume fraction as well as the thickness. These parameters highly depend on operator skill.</a:t>
            </a:r>
          </a:p>
          <a:p>
            <a:pPr lvl="0">
              <a:buFont typeface="Wingdings" pitchFamily="34" charset="0"/>
              <a:buChar char="Ø"/>
            </a:pPr>
            <a:r>
              <a:rPr lang="en-US" sz="2000" b="1" dirty="0"/>
              <a:t>The process offers a good surface finish on one side and a rough surface finish on the other side.</a:t>
            </a:r>
          </a:p>
          <a:p>
            <a:pPr lvl="0">
              <a:buFont typeface="Wingdings" pitchFamily="34" charset="0"/>
              <a:buChar char="Ø"/>
            </a:pPr>
            <a:r>
              <a:rPr lang="en-US" sz="2000" b="1" dirty="0"/>
              <a:t>The process is not suitable for parts where dimensional accuracy and process repeatability are prime concerns. </a:t>
            </a:r>
          </a:p>
          <a:p>
            <a:pPr lvl="0">
              <a:buFont typeface="Wingdings" pitchFamily="34" charset="0"/>
              <a:buChar char="Ø"/>
            </a:pPr>
            <a:r>
              <a:rPr lang="en-US" sz="2000" b="1" dirty="0"/>
              <a:t>Products tend to be very resin-rich. </a:t>
            </a:r>
          </a:p>
          <a:p>
            <a:pPr lvl="0">
              <a:buFont typeface="Wingdings" pitchFamily="34" charset="0"/>
              <a:buChar char="Ø"/>
            </a:pPr>
            <a:r>
              <a:rPr lang="en-US" sz="2000" b="1" dirty="0"/>
              <a:t>Does not accommodate high volume production</a:t>
            </a:r>
          </a:p>
          <a:p>
            <a:pPr lvl="0">
              <a:buFont typeface="Wingdings" pitchFamily="34" charset="0"/>
              <a:buChar char="Ø"/>
            </a:pPr>
            <a:r>
              <a:rPr lang="en-US" sz="2000" b="1" dirty="0"/>
              <a:t>Labor intensive</a:t>
            </a:r>
          </a:p>
          <a:p>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81</a:t>
            </a:fld>
            <a:endParaRPr lang="en-US" dirty="0"/>
          </a:p>
        </p:txBody>
      </p:sp>
    </p:spTree>
    <p:extLst>
      <p:ext uri="{BB962C8B-B14F-4D97-AF65-F5344CB8AC3E}">
        <p14:creationId xmlns:p14="http://schemas.microsoft.com/office/powerpoint/2010/main" val="29962024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Spray-up, or chopping, is an open mold method similar to hand lay-up in its suitability for making boats, tanks, transportation components, and tub/shower units in a large variety of shapes and sizes. A chopped laminate has good conformability and is sometimes faster to produce than a part made with hand lay-up when molding complex shapes.</a:t>
            </a:r>
          </a:p>
          <a:p>
            <a:pPr lvl="1">
              <a:buFont typeface="Wingdings" pitchFamily="34" charset="0"/>
              <a:buChar char="Ø"/>
            </a:pPr>
            <a:r>
              <a:rPr lang="en-US" sz="1200" b="1" dirty="0">
                <a:cs typeface="Calibri"/>
              </a:rPr>
              <a:t>It requires a Chopper Gun, a </a:t>
            </a:r>
            <a:r>
              <a:rPr lang="en-US" sz="1200" b="1" dirty="0">
                <a:ea typeface="+mn-lt"/>
                <a:cs typeface="+mn-lt"/>
              </a:rPr>
              <a:t>plural application, air powered </a:t>
            </a:r>
            <a:r>
              <a:rPr lang="en-US" sz="1200" b="1" dirty="0">
                <a:cs typeface="Calibri"/>
              </a:rPr>
              <a:t>sprayer, that mixes resin and initiator with chopped strands of mat and propels it into a mold.</a:t>
            </a:r>
            <a:endParaRPr lang="en-US" sz="1200" b="1" dirty="0">
              <a:ea typeface="+mn-lt"/>
              <a:cs typeface="+mn-lt"/>
            </a:endParaRPr>
          </a:p>
          <a:p>
            <a:pPr lvl="1">
              <a:buFont typeface="Wingdings" pitchFamily="34" charset="0"/>
              <a:buChar char="Ø"/>
            </a:pPr>
            <a:r>
              <a:rPr lang="en-US" sz="1200" b="1" dirty="0">
                <a:ea typeface="+mn-lt"/>
                <a:cs typeface="+mn-lt"/>
              </a:rPr>
              <a:t>The Chopper Gun makes it easy to quickly cover large surfaces with fiberglass. </a:t>
            </a:r>
          </a:p>
          <a:p>
            <a:pPr lvl="1">
              <a:buFont typeface="Wingdings" pitchFamily="34" charset="0"/>
              <a:buChar char="Ø"/>
            </a:pPr>
            <a:r>
              <a:rPr lang="en-US" sz="1200" b="1" dirty="0">
                <a:ea typeface="+mn-lt"/>
                <a:cs typeface="+mn-lt"/>
              </a:rPr>
              <a:t>Roving is fed into the rear of the gun. A daisy wheel, with very sharp blades, chops the roving into short pieces and sprays them, along with the initiated resin, onto the mold. </a:t>
            </a:r>
          </a:p>
          <a:p>
            <a:pPr lvl="1">
              <a:buFont typeface="Wingdings" pitchFamily="34" charset="0"/>
              <a:buChar char="Ø"/>
            </a:pPr>
            <a:r>
              <a:rPr lang="en-US" sz="1200" b="1" dirty="0">
                <a:cs typeface="Calibri"/>
              </a:rPr>
              <a:t>The fibers and resin are compacted, removing the air, with an FRP roller.</a:t>
            </a:r>
          </a:p>
          <a:p>
            <a:pPr lvl="1"/>
            <a:r>
              <a:rPr lang="en-US" sz="1200" b="1" dirty="0">
                <a:ea typeface="+mn-lt"/>
                <a:cs typeface="+mn-lt"/>
              </a:rPr>
              <a:t>By altering the number and location of chopper blades, the length of the fibers can be varied from 4" down to 5⁄16".</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3D6A983E-271A-334C-84E4-FDF5D20F5824}" type="slidenum">
              <a:rPr lang="en-US" smtClean="0"/>
              <a:t>82</a:t>
            </a:fld>
            <a:endParaRPr lang="en-US" dirty="0"/>
          </a:p>
        </p:txBody>
      </p:sp>
    </p:spTree>
    <p:extLst>
      <p:ext uri="{BB962C8B-B14F-4D97-AF65-F5344CB8AC3E}">
        <p14:creationId xmlns:p14="http://schemas.microsoft.com/office/powerpoint/2010/main" val="25445980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1" dirty="0">
                <a:cs typeface="Calibri"/>
              </a:rPr>
              <a:t>Chopper gun and plural application set-up</a:t>
            </a:r>
          </a:p>
          <a:p>
            <a:pPr marL="228600" indent="-228600">
              <a:buFont typeface="+mj-lt"/>
              <a:buAutoNum type="arabicPeriod"/>
            </a:pPr>
            <a:r>
              <a:rPr lang="en-US" b="1" dirty="0">
                <a:cs typeface="Calibri"/>
              </a:rPr>
              <a:t>Fiberglass roving</a:t>
            </a:r>
          </a:p>
          <a:p>
            <a:pPr marL="228600" indent="-228600">
              <a:buFont typeface="+mj-lt"/>
              <a:buAutoNum type="arabicPeriod"/>
            </a:pPr>
            <a:endParaRPr lang="en-US" b="1" dirty="0">
              <a:cs typeface="Calibri"/>
            </a:endParaRPr>
          </a:p>
          <a:p>
            <a:pPr marL="0" indent="0">
              <a:buFontTx/>
              <a:buNone/>
            </a:pPr>
            <a:r>
              <a:rPr lang="en-US" b="1" dirty="0"/>
              <a:t>In the spray-up process, the operator controls thickness and consistency, therefore the process is more operator dependent than hand lay-up. </a:t>
            </a:r>
          </a:p>
          <a:p>
            <a:pPr marL="0" indent="0">
              <a:buFontTx/>
              <a:buNone/>
            </a:pPr>
            <a:r>
              <a:rPr lang="en-US" b="1" dirty="0"/>
              <a:t>Although production volume per mold is low, it is feasible to produce substantial production quantities using multiple molds. </a:t>
            </a:r>
          </a:p>
          <a:p>
            <a:pPr marL="0" indent="0">
              <a:buFontTx/>
              <a:buNone/>
            </a:pPr>
            <a:r>
              <a:rPr lang="en-US" b="1" dirty="0"/>
              <a:t>This process uses simple, low cost tooling and simple processing. Portable equipment permits on-site fabrication with virtually no part size limitations. </a:t>
            </a:r>
          </a:p>
          <a:p>
            <a:pPr marL="0" indent="0">
              <a:buFontTx/>
              <a:buNone/>
            </a:pPr>
            <a:r>
              <a:rPr lang="en-US" b="1" dirty="0"/>
              <a:t>The process may be automated for larger volume production, such as shower stalls and hot tubs.</a:t>
            </a:r>
          </a:p>
          <a:p>
            <a:pPr marL="0" indent="0">
              <a:buFontTx/>
              <a:buNone/>
            </a:pPr>
            <a:endParaRPr lang="en-US" b="1" dirty="0">
              <a:cs typeface="Calibri"/>
            </a:endParaRPr>
          </a:p>
          <a:p>
            <a:pPr marL="0" indent="0">
              <a:buFontTx/>
              <a:buNone/>
            </a:pPr>
            <a:r>
              <a:rPr lang="en-US" b="1" dirty="0"/>
              <a:t>Additional layers of chop laminate are added as required for thickness. Roll stock reinforcements, such as woven roving or knitted fabrics, can be used in conjunction with the chopped laminates. Core materials of the same variety as used in hand lay-up are easily incorporated.</a:t>
            </a:r>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83</a:t>
            </a:fld>
            <a:endParaRPr lang="en-US" dirty="0"/>
          </a:p>
        </p:txBody>
      </p:sp>
    </p:spTree>
    <p:extLst>
      <p:ext uri="{BB962C8B-B14F-4D97-AF65-F5344CB8AC3E}">
        <p14:creationId xmlns:p14="http://schemas.microsoft.com/office/powerpoint/2010/main" val="150945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MMC’s can be classified according to the type of reinforcement;</a:t>
            </a:r>
          </a:p>
          <a:p>
            <a:pPr marL="685800" lvl="1" indent="-228600">
              <a:buFont typeface="+mj-lt"/>
              <a:buAutoNum type="arabicPeriod"/>
            </a:pPr>
            <a:r>
              <a:rPr lang="en-US" b="1" dirty="0"/>
              <a:t>Dispersion hardened and particles</a:t>
            </a:r>
          </a:p>
          <a:p>
            <a:pPr marL="685800" lvl="1" indent="-228600">
              <a:buFont typeface="+mj-lt"/>
              <a:buAutoNum type="arabicPeriod"/>
            </a:pPr>
            <a:r>
              <a:rPr lang="en-US" b="1" dirty="0"/>
              <a:t>Layer composites </a:t>
            </a:r>
          </a:p>
          <a:p>
            <a:pPr marL="685800" lvl="1" indent="-228600">
              <a:buFont typeface="+mj-lt"/>
              <a:buAutoNum type="arabicPeriod"/>
            </a:pPr>
            <a:r>
              <a:rPr lang="en-US" b="1" dirty="0"/>
              <a:t>Fiber composites </a:t>
            </a:r>
          </a:p>
          <a:p>
            <a:pPr marL="685800" lvl="1" indent="-228600">
              <a:buFont typeface="+mj-lt"/>
              <a:buAutoNum type="arabicPeriod"/>
            </a:pPr>
            <a:r>
              <a:rPr lang="en-US" b="1" dirty="0"/>
              <a:t>Infiltration composites </a:t>
            </a:r>
          </a:p>
          <a:p>
            <a:pPr marL="1085850" lvl="2" indent="-171450">
              <a:buFont typeface="Wingdings" panose="05000000000000000000" pitchFamily="2" charset="2"/>
              <a:buChar char="Ø"/>
            </a:pPr>
            <a:r>
              <a:rPr lang="en-US" dirty="0"/>
              <a:t>Metal-matrix composites and methods for producing these composites: </a:t>
            </a:r>
          </a:p>
          <a:p>
            <a:pPr marL="1085850" lvl="2" indent="-171450">
              <a:buFont typeface="Wingdings" panose="05000000000000000000" pitchFamily="2" charset="2"/>
              <a:buChar char="Ø"/>
            </a:pPr>
            <a:r>
              <a:rPr lang="en-US" dirty="0"/>
              <a:t>Manufacturing methods include providing a ceramic preform having a uniform distribution of ceramic particles sintered to one another. </a:t>
            </a:r>
          </a:p>
          <a:p>
            <a:pPr marL="1085850" lvl="2" indent="-171450">
              <a:buFont typeface="Wingdings" panose="05000000000000000000" pitchFamily="2" charset="2"/>
              <a:buChar char="Ø"/>
            </a:pPr>
            <a:r>
              <a:rPr lang="en-US" dirty="0"/>
              <a:t>The particles include an average particle size of no greater than about 3 microns, and at least one half of the volume of the preform is occupied by porosity. </a:t>
            </a:r>
          </a:p>
          <a:p>
            <a:pPr marL="1085850" lvl="2" indent="-171450">
              <a:buFont typeface="Wingdings" panose="05000000000000000000" pitchFamily="2" charset="2"/>
              <a:buChar char="Ø"/>
            </a:pPr>
            <a:r>
              <a:rPr lang="en-US" dirty="0"/>
              <a:t>The preform is then set into a mold and contacted by molten metal. </a:t>
            </a:r>
          </a:p>
          <a:p>
            <a:pPr marL="1085850" lvl="2" indent="-171450">
              <a:buFont typeface="Wingdings" panose="05000000000000000000" pitchFamily="2" charset="2"/>
              <a:buChar char="Ø"/>
            </a:pPr>
            <a:r>
              <a:rPr lang="en-US" dirty="0"/>
              <a:t>The molten metal is then forced into the pores of the preform and permitted to solidify to form a solid metal-matrix composite.</a:t>
            </a:r>
            <a:endParaRPr lang="en-US" b="1" dirty="0"/>
          </a:p>
          <a:p>
            <a:pPr marL="914400" lvl="2" indent="0">
              <a:buFont typeface="+mj-lt"/>
              <a:buNone/>
            </a:pPr>
            <a:endParaRPr lang="en-US" b="0" dirty="0"/>
          </a:p>
          <a:p>
            <a:pPr marL="914400" lvl="2" indent="0">
              <a:buFont typeface="+mj-lt"/>
              <a:buNone/>
            </a:pPr>
            <a:r>
              <a:rPr lang="en-US" b="0" dirty="0" smtClean="0"/>
              <a:t>Source:  https</a:t>
            </a:r>
            <a:r>
              <a:rPr lang="en-US" b="0" dirty="0"/>
              <a:t>://patents.google.com/patent/EP0869855B1/en</a:t>
            </a:r>
          </a:p>
        </p:txBody>
      </p:sp>
      <p:sp>
        <p:nvSpPr>
          <p:cNvPr id="4" name="Slide Number Placeholder 3"/>
          <p:cNvSpPr>
            <a:spLocks noGrp="1"/>
          </p:cNvSpPr>
          <p:nvPr>
            <p:ph type="sldNum" sz="quarter" idx="10"/>
          </p:nvPr>
        </p:nvSpPr>
        <p:spPr/>
        <p:txBody>
          <a:bodyPr/>
          <a:lstStyle/>
          <a:p>
            <a:fld id="{3D6A983E-271A-334C-84E4-FDF5D20F5824}" type="slidenum">
              <a:rPr lang="en-US" smtClean="0"/>
              <a:t>8</a:t>
            </a:fld>
            <a:endParaRPr lang="en-US" dirty="0"/>
          </a:p>
        </p:txBody>
      </p:sp>
    </p:spTree>
    <p:extLst>
      <p:ext uri="{BB962C8B-B14F-4D97-AF65-F5344CB8AC3E}">
        <p14:creationId xmlns:p14="http://schemas.microsoft.com/office/powerpoint/2010/main" val="4416611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84</a:t>
            </a:fld>
            <a:endParaRPr lang="en-US" dirty="0"/>
          </a:p>
        </p:txBody>
      </p:sp>
    </p:spTree>
    <p:extLst>
      <p:ext uri="{BB962C8B-B14F-4D97-AF65-F5344CB8AC3E}">
        <p14:creationId xmlns:p14="http://schemas.microsoft.com/office/powerpoint/2010/main" val="5742044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None/>
            </a:pPr>
            <a:r>
              <a:rPr lang="en-US" sz="2400" b="1" dirty="0">
                <a:solidFill>
                  <a:srgbClr val="C00000"/>
                </a:solidFill>
              </a:rPr>
              <a:t>Spray-up Advantages</a:t>
            </a:r>
          </a:p>
          <a:p>
            <a:pPr lvl="1">
              <a:buSzPct val="80000"/>
              <a:buFont typeface="Wingdings" panose="05000000000000000000" pitchFamily="2" charset="2"/>
              <a:buChar char="Ø"/>
            </a:pPr>
            <a:r>
              <a:rPr lang="en-US" sz="2200" b="1" dirty="0"/>
              <a:t>Low cost way of </a:t>
            </a:r>
            <a:r>
              <a:rPr lang="en-US" sz="2200" b="1" i="1" dirty="0"/>
              <a:t>quickly</a:t>
            </a:r>
            <a:r>
              <a:rPr lang="en-US" sz="2200" b="1" dirty="0"/>
              <a:t> depositing fiber and resin. </a:t>
            </a:r>
          </a:p>
          <a:p>
            <a:pPr lvl="1">
              <a:buSzPct val="80000"/>
              <a:buFont typeface="Wingdings" panose="05000000000000000000" pitchFamily="2" charset="2"/>
              <a:buChar char="Ø"/>
            </a:pPr>
            <a:r>
              <a:rPr lang="en-US" sz="2200" b="1" dirty="0"/>
              <a:t>It is suitable for small to medium quantities of parts.</a:t>
            </a:r>
          </a:p>
          <a:p>
            <a:pPr lvl="1">
              <a:buSzPct val="80000"/>
              <a:buFont typeface="Wingdings" panose="05000000000000000000" pitchFamily="2" charset="2"/>
              <a:buChar char="Ø"/>
            </a:pPr>
            <a:r>
              <a:rPr lang="en-US" sz="2200" b="1" dirty="0"/>
              <a:t>It is a very economical process for making small to large parts.</a:t>
            </a:r>
          </a:p>
          <a:p>
            <a:pPr lvl="1">
              <a:buSzPct val="80000"/>
              <a:buFont typeface="Wingdings" panose="05000000000000000000" pitchFamily="2" charset="2"/>
              <a:buChar char="Ø"/>
            </a:pPr>
            <a:r>
              <a:rPr lang="en-US" sz="2200" b="1" dirty="0"/>
              <a:t>It utilizes low-cost tooling as well as low-cost material systems</a:t>
            </a:r>
          </a:p>
          <a:p>
            <a:pPr lvl="1">
              <a:buSzPct val="80000"/>
              <a:buFont typeface="Wingdings" panose="05000000000000000000" pitchFamily="2" charset="2"/>
              <a:buChar char="Ø"/>
            </a:pPr>
            <a:r>
              <a:rPr lang="en-GB" altLang="en-US" sz="2200" b="1" dirty="0"/>
              <a:t>Low labour costs (compared to hand-lamination).</a:t>
            </a:r>
          </a:p>
          <a:p>
            <a:pPr lvl="1">
              <a:buSzPct val="80000"/>
              <a:buFont typeface="Wingdings" panose="05000000000000000000" pitchFamily="2" charset="2"/>
              <a:buChar char="Ø"/>
            </a:pPr>
            <a:r>
              <a:rPr lang="en-GB" altLang="en-US" sz="2200" b="1" dirty="0"/>
              <a:t>Versatile part shape/laminate configuration, including thickness variations.</a:t>
            </a:r>
          </a:p>
          <a:p>
            <a:pPr lvl="1">
              <a:buSzPct val="80000"/>
              <a:buFont typeface="Wingdings" panose="05000000000000000000" pitchFamily="2" charset="2"/>
              <a:buChar char="Ø"/>
            </a:pPr>
            <a:r>
              <a:rPr lang="en-GB" altLang="en-US" sz="2200" b="1" dirty="0"/>
              <a:t>Potential for automation with robots.</a:t>
            </a:r>
          </a:p>
          <a:p>
            <a:pPr lvl="1">
              <a:buSzPct val="80000"/>
              <a:buFont typeface="Wingdings" panose="05000000000000000000" pitchFamily="2" charset="2"/>
              <a:buChar char="Ø"/>
            </a:pPr>
            <a:r>
              <a:rPr lang="en-GB" altLang="en-US" sz="2200" b="1" dirty="0"/>
              <a:t>Automated mixing or resin and initiator/catalyst.</a:t>
            </a:r>
          </a:p>
          <a:p>
            <a:pPr lvl="1">
              <a:buSzPct val="80000"/>
              <a:buFont typeface="Wingdings" panose="05000000000000000000" pitchFamily="2" charset="2"/>
              <a:buChar char="Ø"/>
            </a:pPr>
            <a:endParaRPr lang="en-GB" altLang="en-US" sz="1850" b="1" dirty="0">
              <a:highlight>
                <a:srgbClr val="FFFF00"/>
              </a:highlight>
            </a:endParaRPr>
          </a:p>
          <a:p>
            <a:pPr lvl="1">
              <a:buSzPct val="80000"/>
              <a:buFont typeface="Wingdings" panose="05000000000000000000" pitchFamily="2" charset="2"/>
              <a:buChar char="Ø"/>
            </a:pPr>
            <a:endParaRPr lang="en-US" sz="2000" b="1" dirty="0">
              <a:highlight>
                <a:srgbClr val="FFFF00"/>
              </a:highlight>
            </a:endParaRPr>
          </a:p>
          <a:p>
            <a:endParaRPr lang="en-US" sz="2000" b="1" dirty="0">
              <a:highlight>
                <a:srgbClr val="FFFF00"/>
              </a:highlight>
              <a:cs typeface="Calibri"/>
            </a:endParaRPr>
          </a:p>
          <a:p>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85</a:t>
            </a:fld>
            <a:endParaRPr lang="en-US" dirty="0"/>
          </a:p>
        </p:txBody>
      </p:sp>
    </p:spTree>
    <p:extLst>
      <p:ext uri="{BB962C8B-B14F-4D97-AF65-F5344CB8AC3E}">
        <p14:creationId xmlns:p14="http://schemas.microsoft.com/office/powerpoint/2010/main" val="1912095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itchFamily="34" charset="0"/>
              <a:buChar char="Ø"/>
            </a:pPr>
            <a:r>
              <a:rPr lang="en-US" sz="2000" b="1" dirty="0"/>
              <a:t>Filament winding is an automated open molding process that uses a rotating mandrel as the mold. </a:t>
            </a:r>
          </a:p>
          <a:p>
            <a:pPr lvl="0">
              <a:buFont typeface="Wingdings" pitchFamily="34" charset="0"/>
              <a:buChar char="Ø"/>
            </a:pPr>
            <a:r>
              <a:rPr lang="en-US" sz="2000" b="1" dirty="0"/>
              <a:t>The male mold configuration produces a finished inner surface and a laminate surface on the outside diameter of the product.</a:t>
            </a:r>
          </a:p>
          <a:p>
            <a:pPr lvl="0">
              <a:buFont typeface="Wingdings" pitchFamily="34" charset="0"/>
              <a:buChar char="Ø"/>
            </a:pPr>
            <a:r>
              <a:rPr lang="en-US" sz="2000" b="1" dirty="0"/>
              <a:t>Filament winding results in a high degree of fiber loading, which provides high tensile strength in the manufacture of hollow, generally cylindrical products such as chemical and fuel storage tanks, pipes, stacks, pressure vessels, and rocket motor cases. </a:t>
            </a:r>
          </a:p>
          <a:p>
            <a:pPr lvl="0">
              <a:buFont typeface="Wingdings" pitchFamily="34" charset="0"/>
              <a:buChar char="Ø"/>
            </a:pPr>
            <a:r>
              <a:rPr lang="en-US" sz="2000" b="1" dirty="0"/>
              <a:t>The process makes high strength-to-weight ratio laminates and provides a high degree of control over uniformity and fiber orientation. </a:t>
            </a:r>
          </a:p>
          <a:p>
            <a:pPr lvl="0">
              <a:buFont typeface="Wingdings" pitchFamily="34" charset="0"/>
              <a:buChar char="Ø"/>
            </a:pPr>
            <a:r>
              <a:rPr lang="en-US" sz="2000" b="1" dirty="0"/>
              <a:t>The filament winding process can be used to make structures that are highly engineered and meet strict tolerances. </a:t>
            </a:r>
          </a:p>
          <a:p>
            <a:pPr lvl="0">
              <a:buFont typeface="Wingdings" pitchFamily="34" charset="0"/>
              <a:buChar char="Ø"/>
            </a:pPr>
            <a:r>
              <a:rPr lang="en-US" sz="2000" b="1" dirty="0"/>
              <a:t>Because filament winding is computer-controlled and automated, the labor factor for filament winding is lower than other open molding processes.</a:t>
            </a:r>
          </a:p>
        </p:txBody>
      </p:sp>
      <p:sp>
        <p:nvSpPr>
          <p:cNvPr id="4" name="Slide Number Placeholder 3"/>
          <p:cNvSpPr>
            <a:spLocks noGrp="1"/>
          </p:cNvSpPr>
          <p:nvPr>
            <p:ph type="sldNum" sz="quarter" idx="10"/>
          </p:nvPr>
        </p:nvSpPr>
        <p:spPr/>
        <p:txBody>
          <a:bodyPr/>
          <a:lstStyle/>
          <a:p>
            <a:fld id="{3D6A983E-271A-334C-84E4-FDF5D20F5824}" type="slidenum">
              <a:rPr lang="en-US" smtClean="0"/>
              <a:t>86</a:t>
            </a:fld>
            <a:endParaRPr lang="en-US" dirty="0"/>
          </a:p>
        </p:txBody>
      </p:sp>
    </p:spTree>
    <p:extLst>
      <p:ext uri="{BB962C8B-B14F-4D97-AF65-F5344CB8AC3E}">
        <p14:creationId xmlns:p14="http://schemas.microsoft.com/office/powerpoint/2010/main" val="26401277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itchFamily="34" charset="0"/>
              <a:buChar char="Ø"/>
            </a:pPr>
            <a:r>
              <a:rPr lang="en-US" sz="2000" b="1" dirty="0"/>
              <a:t>Continuous strand roving is fed through a resin bath and wound onto a rotating mandrel under tension.</a:t>
            </a:r>
          </a:p>
          <a:p>
            <a:pPr lvl="0">
              <a:buFont typeface="Wingdings" pitchFamily="34" charset="0"/>
              <a:buChar char="Ø"/>
            </a:pPr>
            <a:r>
              <a:rPr lang="en-US" sz="2000" b="1" dirty="0"/>
              <a:t>The roving feed runs on a trolley that travels the length of the mandrel. </a:t>
            </a:r>
          </a:p>
          <a:p>
            <a:pPr lvl="0">
              <a:buFont typeface="Wingdings" pitchFamily="34" charset="0"/>
              <a:buChar char="Ø"/>
            </a:pPr>
            <a:r>
              <a:rPr lang="en-US" sz="2000" b="1" dirty="0"/>
              <a:t>The filament is laid down in a predetermined geometric pattern to provide maximum strength in the directions required. </a:t>
            </a:r>
          </a:p>
          <a:p>
            <a:pPr lvl="0">
              <a:buFont typeface="Wingdings" pitchFamily="34" charset="0"/>
              <a:buChar char="Ø"/>
            </a:pPr>
            <a:r>
              <a:rPr lang="en-US" sz="2000" b="1" dirty="0"/>
              <a:t>When all the layers have been applied, the laminate is cured on the mandrel. </a:t>
            </a:r>
          </a:p>
          <a:p>
            <a:pPr lvl="0">
              <a:buFont typeface="Wingdings" pitchFamily="34" charset="0"/>
              <a:buChar char="Ø"/>
            </a:pPr>
            <a:r>
              <a:rPr lang="en-US" sz="2000" b="1" dirty="0"/>
              <a:t>The molded part is then de-molded from the mandrel. </a:t>
            </a:r>
          </a:p>
          <a:p>
            <a:pPr lvl="0">
              <a:buFont typeface="Wingdings" pitchFamily="34" charset="0"/>
              <a:buChar char="Ø"/>
            </a:pPr>
            <a:r>
              <a:rPr lang="en-US" sz="2000" b="1" dirty="0"/>
              <a:t>Equipment is available for filament winding on a continuous basis with axis winding for pressure cylinders. </a:t>
            </a:r>
          </a:p>
          <a:p>
            <a:pPr lvl="0">
              <a:buFont typeface="Wingdings" pitchFamily="34" charset="0"/>
              <a:buChar char="Ø"/>
            </a:pPr>
            <a:r>
              <a:rPr lang="en-US" sz="2000" b="1" dirty="0"/>
              <a:t>Filament winding can be combined with the chopping process and is known as the hoop chop process.</a:t>
            </a:r>
            <a:endParaRPr lang="en-US" sz="2000" b="1" dirty="0">
              <a:cs typeface="Calibri"/>
            </a:endParaRPr>
          </a:p>
        </p:txBody>
      </p:sp>
      <p:sp>
        <p:nvSpPr>
          <p:cNvPr id="4" name="Slide Number Placeholder 3"/>
          <p:cNvSpPr>
            <a:spLocks noGrp="1"/>
          </p:cNvSpPr>
          <p:nvPr>
            <p:ph type="sldNum" sz="quarter" idx="10"/>
          </p:nvPr>
        </p:nvSpPr>
        <p:spPr/>
        <p:txBody>
          <a:bodyPr/>
          <a:lstStyle/>
          <a:p>
            <a:fld id="{3D6A983E-271A-334C-84E4-FDF5D20F5824}" type="slidenum">
              <a:rPr lang="en-US" smtClean="0"/>
              <a:t>87</a:t>
            </a:fld>
            <a:endParaRPr lang="en-US" dirty="0"/>
          </a:p>
        </p:txBody>
      </p:sp>
    </p:spTree>
    <p:extLst>
      <p:ext uri="{BB962C8B-B14F-4D97-AF65-F5344CB8AC3E}">
        <p14:creationId xmlns:p14="http://schemas.microsoft.com/office/powerpoint/2010/main" val="21271294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itchFamily="34" charset="0"/>
              <a:buChar char="Ø"/>
            </a:pPr>
            <a:endParaRPr lang="en-US" sz="2000" b="1" dirty="0">
              <a:cs typeface="Calibri"/>
            </a:endParaRPr>
          </a:p>
        </p:txBody>
      </p:sp>
      <p:sp>
        <p:nvSpPr>
          <p:cNvPr id="4" name="Slide Number Placeholder 3"/>
          <p:cNvSpPr>
            <a:spLocks noGrp="1"/>
          </p:cNvSpPr>
          <p:nvPr>
            <p:ph type="sldNum" sz="quarter" idx="10"/>
          </p:nvPr>
        </p:nvSpPr>
        <p:spPr/>
        <p:txBody>
          <a:bodyPr/>
          <a:lstStyle/>
          <a:p>
            <a:fld id="{3D6A983E-271A-334C-84E4-FDF5D20F5824}" type="slidenum">
              <a:rPr lang="en-US" smtClean="0"/>
              <a:t>88</a:t>
            </a:fld>
            <a:endParaRPr lang="en-US" dirty="0"/>
          </a:p>
        </p:txBody>
      </p:sp>
    </p:spTree>
    <p:extLst>
      <p:ext uri="{BB962C8B-B14F-4D97-AF65-F5344CB8AC3E}">
        <p14:creationId xmlns:p14="http://schemas.microsoft.com/office/powerpoint/2010/main" val="18522971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None/>
            </a:pPr>
            <a:r>
              <a:rPr lang="en-US" sz="1400" b="1" dirty="0">
                <a:solidFill>
                  <a:srgbClr val="C00000"/>
                </a:solidFill>
              </a:rPr>
              <a:t>Filament Winding Advantages</a:t>
            </a:r>
          </a:p>
          <a:p>
            <a:pPr>
              <a:buSzPct val="80000"/>
              <a:buFont typeface="Wingdings" panose="05000000000000000000" pitchFamily="2" charset="2"/>
              <a:buChar char="Ø"/>
            </a:pPr>
            <a:r>
              <a:rPr lang="en-US" sz="1200" b="1" dirty="0"/>
              <a:t>This can be a very fast and therefore economic method of laying material down. </a:t>
            </a:r>
          </a:p>
          <a:p>
            <a:pPr>
              <a:buSzPct val="80000"/>
              <a:buFont typeface="Wingdings" panose="05000000000000000000" pitchFamily="2" charset="2"/>
              <a:buChar char="Ø"/>
            </a:pPr>
            <a:r>
              <a:rPr lang="en-US" sz="1200" b="1" dirty="0"/>
              <a:t>Resin content can be controlled by metering the resin onto each fiber tow through nips or dies. </a:t>
            </a:r>
          </a:p>
          <a:p>
            <a:pPr>
              <a:buSzPct val="80000"/>
              <a:buFont typeface="Wingdings" panose="05000000000000000000" pitchFamily="2" charset="2"/>
              <a:buChar char="Ø"/>
            </a:pPr>
            <a:r>
              <a:rPr lang="en-US" sz="1200" b="1" dirty="0"/>
              <a:t>Fiber cost is minimized since there is no secondary process to convert fiber into fabric prior to use. </a:t>
            </a:r>
          </a:p>
          <a:p>
            <a:pPr>
              <a:buSzPct val="80000"/>
              <a:buFont typeface="Wingdings" panose="05000000000000000000" pitchFamily="2" charset="2"/>
              <a:buChar char="Ø"/>
            </a:pPr>
            <a:r>
              <a:rPr lang="en-US" sz="1200" b="1" dirty="0"/>
              <a:t>Structural properties of laminates can be very good since straight fibers can be laid in a complex pattern to match the applied loads.</a:t>
            </a:r>
          </a:p>
          <a:p>
            <a:pPr>
              <a:buSzPct val="80000"/>
              <a:buFont typeface="Wingdings" panose="05000000000000000000" pitchFamily="2" charset="2"/>
              <a:buChar char="Ø"/>
            </a:pPr>
            <a:r>
              <a:rPr lang="en-US" sz="1200" b="1" dirty="0"/>
              <a:t>Reinforcement is applied under load, provided greater physical properties.</a:t>
            </a:r>
          </a:p>
          <a:p>
            <a:pPr>
              <a:buSzPct val="80000"/>
              <a:buFont typeface="Wingdings" panose="05000000000000000000" pitchFamily="2" charset="2"/>
              <a:buChar char="Ø"/>
            </a:pPr>
            <a:r>
              <a:rPr lang="en-US" sz="1200" b="1" dirty="0"/>
              <a:t>The accuracy can be superior to that of fiber placement and automated tape-laying machines.</a:t>
            </a:r>
          </a:p>
          <a:p>
            <a:pPr marL="0" marR="0" lvl="0" indent="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Ø"/>
              <a:tabLst/>
              <a:defRPr/>
            </a:pPr>
            <a:r>
              <a:rPr lang="en-US" sz="1200" b="1" dirty="0"/>
              <a:t>Continuous fibers over the whole component area (without joints).</a:t>
            </a:r>
          </a:p>
          <a:p>
            <a:pPr>
              <a:buSzPct val="80000"/>
              <a:buFont typeface="Wingdings" panose="05000000000000000000" pitchFamily="2" charset="2"/>
              <a:buChar char="Ø"/>
            </a:pPr>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89</a:t>
            </a:fld>
            <a:endParaRPr lang="en-US" dirty="0"/>
          </a:p>
        </p:txBody>
      </p:sp>
    </p:spTree>
    <p:extLst>
      <p:ext uri="{BB962C8B-B14F-4D97-AF65-F5344CB8AC3E}">
        <p14:creationId xmlns:p14="http://schemas.microsoft.com/office/powerpoint/2010/main" val="19740840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None/>
            </a:pPr>
            <a:r>
              <a:rPr lang="en-US" sz="1400" b="1" dirty="0">
                <a:solidFill>
                  <a:srgbClr val="C00000"/>
                </a:solidFill>
              </a:rPr>
              <a:t>Filament Winding Advantages</a:t>
            </a:r>
          </a:p>
          <a:p>
            <a:pPr>
              <a:buSzPct val="80000"/>
              <a:buFont typeface="Wingdings" panose="05000000000000000000" pitchFamily="2" charset="2"/>
              <a:buNone/>
            </a:pPr>
            <a:endParaRPr lang="en-US" sz="1200" b="1" dirty="0"/>
          </a:p>
          <a:p>
            <a:pPr>
              <a:buSzPct val="80000"/>
              <a:buFont typeface="Wingdings" panose="05000000000000000000" pitchFamily="2" charset="2"/>
              <a:buChar char="Ø"/>
            </a:pPr>
            <a:r>
              <a:rPr lang="en-US" sz="1200" b="1" dirty="0"/>
              <a:t>Elimination of the capital expense (and size restrictions) of an autoclave and the recurring expense for inert gas. Thick-walled structures can be built that are larger than any autoclave can accommodate.</a:t>
            </a:r>
          </a:p>
          <a:p>
            <a:pPr>
              <a:buSzPct val="80000"/>
              <a:buFont typeface="Wingdings" panose="05000000000000000000" pitchFamily="2" charset="2"/>
              <a:buChar char="Ø"/>
            </a:pPr>
            <a:r>
              <a:rPr lang="en-US" sz="1200" b="1" dirty="0"/>
              <a:t>Ability to manufacture a composite with high fiber volume.</a:t>
            </a:r>
          </a:p>
          <a:p>
            <a:pPr>
              <a:buSzPct val="80000"/>
              <a:buFont typeface="Wingdings" panose="05000000000000000000" pitchFamily="2" charset="2"/>
              <a:buChar char="Ø"/>
            </a:pPr>
            <a:r>
              <a:rPr lang="en-US" sz="1200" b="1" dirty="0"/>
              <a:t>Mandrel costs can be lower than other tooling costs because there is usually only one tool, the male mandrel, that sets the inside diameter and the inner surface finish.</a:t>
            </a:r>
          </a:p>
          <a:p>
            <a:pPr>
              <a:buSzPct val="80000"/>
              <a:buFont typeface="Wingdings" panose="05000000000000000000" pitchFamily="2" charset="2"/>
              <a:buChar char="Ø"/>
            </a:pPr>
            <a:r>
              <a:rPr lang="en-US" sz="1200" b="1" dirty="0"/>
              <a:t>Lower cost for large numbers of components because there can be less labor than many other processes. </a:t>
            </a:r>
          </a:p>
          <a:p>
            <a:pPr>
              <a:buSzPct val="80000"/>
              <a:buFont typeface="Wingdings" panose="05000000000000000000" pitchFamily="2" charset="2"/>
              <a:buChar char="Ø"/>
            </a:pPr>
            <a:r>
              <a:rPr lang="en-US" sz="1200" b="1" dirty="0"/>
              <a:t>It is possible to filament wind multiple small components, such as up to several golf shafts at once leading to sharply reduced costs compared to flag rolling. </a:t>
            </a:r>
          </a:p>
          <a:p>
            <a:pPr>
              <a:buSzPct val="80000"/>
              <a:buFont typeface="Wingdings" panose="05000000000000000000" pitchFamily="2" charset="2"/>
              <a:buChar char="Ø"/>
            </a:pPr>
            <a:r>
              <a:rPr lang="en-US" sz="1200" b="1" dirty="0"/>
              <a:t>Costs are eliminated for bagging and disassembly of the bagging materials, as well as the recurring costs of these materials.</a:t>
            </a:r>
          </a:p>
          <a:p>
            <a:pPr marL="85725" indent="0">
              <a:buSzPct val="80000"/>
              <a:buNone/>
            </a:pPr>
            <a:endParaRPr lang="en-US" sz="1200" b="1" dirty="0"/>
          </a:p>
          <a:p>
            <a:pPr>
              <a:buFont typeface="Wingdings" pitchFamily="34" charset="0"/>
              <a:buChar char="Ø"/>
            </a:pPr>
            <a:endParaRPr lang="en-US" sz="1200" b="1" dirty="0">
              <a:cs typeface="Calibri"/>
            </a:endParaRPr>
          </a:p>
          <a:p>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90</a:t>
            </a:fld>
            <a:endParaRPr lang="en-US" dirty="0"/>
          </a:p>
        </p:txBody>
      </p:sp>
    </p:spTree>
    <p:extLst>
      <p:ext uri="{BB962C8B-B14F-4D97-AF65-F5344CB8AC3E}">
        <p14:creationId xmlns:p14="http://schemas.microsoft.com/office/powerpoint/2010/main" val="32932679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None/>
            </a:pPr>
            <a:r>
              <a:rPr lang="en-US" sz="1600" b="1" dirty="0">
                <a:solidFill>
                  <a:srgbClr val="C00000"/>
                </a:solidFill>
              </a:rPr>
              <a:t>Filament Winding Limitations</a:t>
            </a:r>
          </a:p>
          <a:p>
            <a:pPr>
              <a:buSzPct val="80000"/>
              <a:buFont typeface="Wingdings" panose="05000000000000000000" pitchFamily="2" charset="2"/>
              <a:buChar char="Ø"/>
            </a:pPr>
            <a:r>
              <a:rPr lang="en-US" b="1" dirty="0"/>
              <a:t>The process is limited to cylindrical and hollow shaped components. </a:t>
            </a:r>
          </a:p>
          <a:p>
            <a:pPr>
              <a:buSzPct val="80000"/>
              <a:buFont typeface="Wingdings" panose="05000000000000000000" pitchFamily="2" charset="2"/>
              <a:buChar char="Ø"/>
            </a:pPr>
            <a:r>
              <a:rPr lang="en-US" b="1" dirty="0"/>
              <a:t>Fiber cannot easily be laid exactly along the length of a component. </a:t>
            </a:r>
          </a:p>
          <a:p>
            <a:pPr>
              <a:buSzPct val="80000"/>
              <a:buFont typeface="Wingdings" panose="05000000000000000000" pitchFamily="2" charset="2"/>
              <a:buChar char="Ø"/>
            </a:pPr>
            <a:r>
              <a:rPr lang="en-US" b="1" dirty="0"/>
              <a:t>Mandrel costs for large components can be high, complex or expensive</a:t>
            </a:r>
          </a:p>
          <a:p>
            <a:pPr>
              <a:buSzPct val="80000"/>
              <a:buFont typeface="Wingdings" panose="05000000000000000000" pitchFamily="2" charset="2"/>
              <a:buChar char="Ø"/>
            </a:pPr>
            <a:r>
              <a:rPr lang="en-US" b="1" dirty="0"/>
              <a:t>The external surface of the component is not against a mold, and therefore cosmetically unattractive. </a:t>
            </a:r>
          </a:p>
          <a:p>
            <a:pPr>
              <a:buSzPct val="80000"/>
              <a:buFont typeface="Wingdings" panose="05000000000000000000" pitchFamily="2" charset="2"/>
              <a:buChar char="Ø"/>
            </a:pPr>
            <a:r>
              <a:rPr lang="en-US" b="1" dirty="0"/>
              <a:t>Low viscosity resins usually need to be used with their attendant lower mechanical and health and safety properties.</a:t>
            </a:r>
          </a:p>
          <a:p>
            <a:pPr>
              <a:buSzPct val="80000"/>
              <a:buFont typeface="Wingdings" panose="05000000000000000000" pitchFamily="2" charset="2"/>
              <a:buChar char="Ø"/>
            </a:pPr>
            <a:r>
              <a:rPr lang="en-US" b="1" dirty="0"/>
              <a:t>There is a necessity for a component shape that permits mandrel removal (negative draft). Long, tubular mandrels generally do not have a taper. Unless nonuniform shapes are capable of mechanical disassembly, mandrels must be made from a dissolvable or frangible material. Different mandrel materials, because of differing thermal expansion and differing composite materials and laminate lay-up percentages of hoops versus helical plies, will have varying amounts of difficulty in removal of the part from the mandrel.</a:t>
            </a:r>
          </a:p>
          <a:p>
            <a:pPr>
              <a:buSzPct val="80000"/>
              <a:buFont typeface="Wingdings" panose="05000000000000000000" pitchFamily="2" charset="2"/>
              <a:buChar char="Ø"/>
            </a:pPr>
            <a:r>
              <a:rPr lang="en-US" b="1" dirty="0"/>
              <a:t>Difficulty in winding reverse curvature</a:t>
            </a:r>
          </a:p>
        </p:txBody>
      </p:sp>
      <p:sp>
        <p:nvSpPr>
          <p:cNvPr id="4" name="Slide Number Placeholder 3"/>
          <p:cNvSpPr>
            <a:spLocks noGrp="1"/>
          </p:cNvSpPr>
          <p:nvPr>
            <p:ph type="sldNum" sz="quarter" idx="10"/>
          </p:nvPr>
        </p:nvSpPr>
        <p:spPr/>
        <p:txBody>
          <a:bodyPr/>
          <a:lstStyle/>
          <a:p>
            <a:fld id="{3D6A983E-271A-334C-84E4-FDF5D20F5824}" type="slidenum">
              <a:rPr lang="en-US" smtClean="0"/>
              <a:t>91</a:t>
            </a:fld>
            <a:endParaRPr lang="en-US" dirty="0"/>
          </a:p>
        </p:txBody>
      </p:sp>
    </p:spTree>
    <p:extLst>
      <p:ext uri="{BB962C8B-B14F-4D97-AF65-F5344CB8AC3E}">
        <p14:creationId xmlns:p14="http://schemas.microsoft.com/office/powerpoint/2010/main" val="14298793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92</a:t>
            </a:fld>
            <a:endParaRPr lang="en-US" dirty="0"/>
          </a:p>
        </p:txBody>
      </p:sp>
    </p:spTree>
    <p:extLst>
      <p:ext uri="{BB962C8B-B14F-4D97-AF65-F5344CB8AC3E}">
        <p14:creationId xmlns:p14="http://schemas.microsoft.com/office/powerpoint/2010/main" val="962795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93</a:t>
            </a:fld>
            <a:endParaRPr lang="en-US" dirty="0"/>
          </a:p>
        </p:txBody>
      </p:sp>
    </p:spTree>
    <p:extLst>
      <p:ext uri="{BB962C8B-B14F-4D97-AF65-F5344CB8AC3E}">
        <p14:creationId xmlns:p14="http://schemas.microsoft.com/office/powerpoint/2010/main" val="30250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9</a:t>
            </a:fld>
            <a:endParaRPr lang="en-US" dirty="0"/>
          </a:p>
        </p:txBody>
      </p:sp>
    </p:spTree>
    <p:extLst>
      <p:ext uri="{BB962C8B-B14F-4D97-AF65-F5344CB8AC3E}">
        <p14:creationId xmlns:p14="http://schemas.microsoft.com/office/powerpoint/2010/main" val="27529826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94</a:t>
            </a:fld>
            <a:endParaRPr lang="en-US" dirty="0"/>
          </a:p>
        </p:txBody>
      </p:sp>
    </p:spTree>
    <p:extLst>
      <p:ext uri="{BB962C8B-B14F-4D97-AF65-F5344CB8AC3E}">
        <p14:creationId xmlns:p14="http://schemas.microsoft.com/office/powerpoint/2010/main" val="9298801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95</a:t>
            </a:fld>
            <a:endParaRPr lang="en-US" dirty="0"/>
          </a:p>
        </p:txBody>
      </p:sp>
    </p:spTree>
    <p:extLst>
      <p:ext uri="{BB962C8B-B14F-4D97-AF65-F5344CB8AC3E}">
        <p14:creationId xmlns:p14="http://schemas.microsoft.com/office/powerpoint/2010/main" val="31964781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96</a:t>
            </a:fld>
            <a:endParaRPr lang="en-US" dirty="0"/>
          </a:p>
        </p:txBody>
      </p:sp>
    </p:spTree>
    <p:extLst>
      <p:ext uri="{BB962C8B-B14F-4D97-AF65-F5344CB8AC3E}">
        <p14:creationId xmlns:p14="http://schemas.microsoft.com/office/powerpoint/2010/main" val="8190529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97</a:t>
            </a:fld>
            <a:endParaRPr lang="en-US" dirty="0"/>
          </a:p>
        </p:txBody>
      </p:sp>
    </p:spTree>
    <p:extLst>
      <p:ext uri="{BB962C8B-B14F-4D97-AF65-F5344CB8AC3E}">
        <p14:creationId xmlns:p14="http://schemas.microsoft.com/office/powerpoint/2010/main" val="42599821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98</a:t>
            </a:fld>
            <a:endParaRPr lang="en-US" dirty="0"/>
          </a:p>
        </p:txBody>
      </p:sp>
    </p:spTree>
    <p:extLst>
      <p:ext uri="{BB962C8B-B14F-4D97-AF65-F5344CB8AC3E}">
        <p14:creationId xmlns:p14="http://schemas.microsoft.com/office/powerpoint/2010/main" val="13483638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99</a:t>
            </a:fld>
            <a:endParaRPr lang="en-US" dirty="0"/>
          </a:p>
        </p:txBody>
      </p:sp>
    </p:spTree>
    <p:extLst>
      <p:ext uri="{BB962C8B-B14F-4D97-AF65-F5344CB8AC3E}">
        <p14:creationId xmlns:p14="http://schemas.microsoft.com/office/powerpoint/2010/main" val="42270572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100</a:t>
            </a:fld>
            <a:endParaRPr lang="en-US" dirty="0"/>
          </a:p>
        </p:txBody>
      </p:sp>
    </p:spTree>
    <p:extLst>
      <p:ext uri="{BB962C8B-B14F-4D97-AF65-F5344CB8AC3E}">
        <p14:creationId xmlns:p14="http://schemas.microsoft.com/office/powerpoint/2010/main" val="25187285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A983E-271A-334C-84E4-FDF5D20F5824}" type="slidenum">
              <a:rPr lang="en-US" smtClean="0"/>
              <a:t>101</a:t>
            </a:fld>
            <a:endParaRPr lang="en-US" dirty="0"/>
          </a:p>
        </p:txBody>
      </p:sp>
    </p:spTree>
    <p:extLst>
      <p:ext uri="{BB962C8B-B14F-4D97-AF65-F5344CB8AC3E}">
        <p14:creationId xmlns:p14="http://schemas.microsoft.com/office/powerpoint/2010/main" val="21293598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Alternative wet-out systems inject the resin directly into the heated die and multiple fiber streams can be pultruded in a single die with several cavities. To form hollow or multiple-cell parts, the wetted fiber wraps around heated mandrels that extend through the die. If off-axis structural strength is required, mat and/or stitched fabrics may be folded into the material package before it enters the die. </a:t>
            </a:r>
            <a:endParaRPr lang="en-US" b="1"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106</a:t>
            </a:fld>
            <a:endParaRPr lang="en-US" dirty="0"/>
          </a:p>
        </p:txBody>
      </p:sp>
    </p:spTree>
    <p:extLst>
      <p:ext uri="{BB962C8B-B14F-4D97-AF65-F5344CB8AC3E}">
        <p14:creationId xmlns:p14="http://schemas.microsoft.com/office/powerpoint/2010/main" val="23561588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8625" indent="-342900">
              <a:spcBef>
                <a:spcPct val="20000"/>
              </a:spcBef>
              <a:buAutoNum type="arabicParenR"/>
            </a:pPr>
            <a:r>
              <a:rPr lang="en-US" b="1" dirty="0"/>
              <a:t>These alternative wet-out systems inject the resin directly into the heated die and multiple fiber streams can be pultruded in a single die with several cavities. To form hollow or multiple-cell parts, the wetted fiber wraps around heated mandrels that extend through the die. If off-axis structural strength is required, mat and/or stitched fabrics may be folded into the material package before it enters the die. Pultrusion applications typically uses fiberglass and thermoset resins such as polyester, vinyl ester, epoxy, and phenolic. Carbon fiber and other knitted and hybrid reinforcements can also be used depending on the performance requirements of the product.</a:t>
            </a:r>
            <a:endParaRPr lang="en-US" b="1" dirty="0">
              <a:cs typeface="Calibri"/>
            </a:endParaRPr>
          </a:p>
          <a:p>
            <a:pPr marL="428625" indent="-342900">
              <a:spcBef>
                <a:spcPct val="20000"/>
              </a:spcBef>
              <a:buAutoNum type="arabicParenR"/>
            </a:pPr>
            <a:r>
              <a:rPr lang="en-US" b="1" dirty="0"/>
              <a:t>The degree of impregnation of the fibers is another decisive factor for the properties of the finished product.</a:t>
            </a:r>
          </a:p>
          <a:p>
            <a:pPr marL="428625" indent="-342900">
              <a:spcBef>
                <a:spcPct val="20000"/>
              </a:spcBef>
              <a:buAutoNum type="arabicParenR"/>
            </a:pPr>
            <a:r>
              <a:rPr lang="en-US" b="1" dirty="0"/>
              <a:t>A wide variety of thermosetting and thermoplastic resin systems are available for pultrusion. Heading the list are unsaturated vinyl- ester, epoxy, unsaturated polyester, and phenol-resins, as well as methacrylate resins (due to optimum halogen-free flame-retardant properties), Polyurethane; and various thermoplastics.</a:t>
            </a:r>
            <a:endParaRPr lang="en-US" b="1"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107</a:t>
            </a:fld>
            <a:endParaRPr lang="en-US" dirty="0"/>
          </a:p>
        </p:txBody>
      </p:sp>
    </p:spTree>
    <p:extLst>
      <p:ext uri="{BB962C8B-B14F-4D97-AF65-F5344CB8AC3E}">
        <p14:creationId xmlns:p14="http://schemas.microsoft.com/office/powerpoint/2010/main" val="361335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D6A983E-271A-334C-84E4-FDF5D20F5824}" type="slidenum">
              <a:rPr lang="en-US" smtClean="0"/>
              <a:t>10</a:t>
            </a:fld>
            <a:endParaRPr lang="en-US" dirty="0"/>
          </a:p>
        </p:txBody>
      </p:sp>
    </p:spTree>
    <p:extLst>
      <p:ext uri="{BB962C8B-B14F-4D97-AF65-F5344CB8AC3E}">
        <p14:creationId xmlns:p14="http://schemas.microsoft.com/office/powerpoint/2010/main" val="18808230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b="1" dirty="0"/>
              <a:t>Pultrusion Advantages</a:t>
            </a:r>
            <a:endParaRPr lang="en-US" dirty="0"/>
          </a:p>
          <a:p>
            <a:pPr marL="285750" indent="-285750">
              <a:spcBef>
                <a:spcPct val="20000"/>
              </a:spcBef>
              <a:buFont typeface="Arial"/>
              <a:buChar char="•"/>
            </a:pPr>
            <a:r>
              <a:rPr lang="en-US" b="1" dirty="0"/>
              <a:t>This can be a very fast, and therefore economic, way of impregnating and curing materials. </a:t>
            </a:r>
            <a:endParaRPr lang="en-US" dirty="0"/>
          </a:p>
          <a:p>
            <a:pPr marL="285750" indent="-285750">
              <a:spcBef>
                <a:spcPct val="20000"/>
              </a:spcBef>
              <a:buFont typeface="Arial"/>
              <a:buChar char="•"/>
            </a:pPr>
            <a:r>
              <a:rPr lang="en-US" b="1" dirty="0"/>
              <a:t>Resin content can be accurately controlled. </a:t>
            </a:r>
            <a:endParaRPr lang="en-US" dirty="0"/>
          </a:p>
          <a:p>
            <a:pPr marL="285750" indent="-285750">
              <a:spcBef>
                <a:spcPct val="20000"/>
              </a:spcBef>
              <a:buFont typeface="Arial"/>
              <a:buChar char="•"/>
            </a:pPr>
            <a:r>
              <a:rPr lang="en-US" b="1" dirty="0"/>
              <a:t>Fiber cost is minimized since the majority is taken from a creel. </a:t>
            </a:r>
            <a:endParaRPr lang="en-US" dirty="0"/>
          </a:p>
          <a:p>
            <a:pPr marL="285750" indent="-285750">
              <a:spcBef>
                <a:spcPct val="20000"/>
              </a:spcBef>
              <a:buFont typeface="Arial"/>
              <a:buChar char="•"/>
            </a:pPr>
            <a:r>
              <a:rPr lang="en-US" b="1" dirty="0"/>
              <a:t>Structural properties of laminates can be very good since the profiles have very straight fibres and high fibre volume fractions can be obtained. </a:t>
            </a:r>
            <a:endParaRPr lang="en-US" dirty="0"/>
          </a:p>
          <a:p>
            <a:pPr marL="285750" indent="-285750">
              <a:spcBef>
                <a:spcPct val="20000"/>
              </a:spcBef>
              <a:buFont typeface="Arial"/>
              <a:buChar char="•"/>
            </a:pPr>
            <a:r>
              <a:rPr lang="en-US" b="1" dirty="0"/>
              <a:t>Resin impregnation area can be enclosed thus limiting volatile emissions.</a:t>
            </a:r>
            <a:endParaRPr lang="en-US" dirty="0"/>
          </a:p>
          <a:p>
            <a:pPr>
              <a:spcBef>
                <a:spcPct val="20000"/>
              </a:spcBef>
            </a:pPr>
            <a:r>
              <a:rPr lang="en-US" b="1" dirty="0"/>
              <a:t>Pultrusion Limitations</a:t>
            </a:r>
            <a:endParaRPr lang="en-US" dirty="0"/>
          </a:p>
          <a:p>
            <a:pPr marL="285750" indent="-285750">
              <a:spcBef>
                <a:spcPct val="20000"/>
              </a:spcBef>
              <a:buFont typeface="Arial"/>
              <a:buChar char="•"/>
            </a:pPr>
            <a:r>
              <a:rPr lang="en-US" b="1" dirty="0"/>
              <a:t>Limited to constant or near constant cross-section components. </a:t>
            </a:r>
          </a:p>
          <a:p>
            <a:pPr lvl="1" indent="-285750">
              <a:spcBef>
                <a:spcPct val="20000"/>
              </a:spcBef>
              <a:buFont typeface="Arial"/>
              <a:buChar char="•"/>
            </a:pPr>
            <a:r>
              <a:rPr lang="en-US" b="1" dirty="0"/>
              <a:t>The technique of pultrusion naturally limits the shape of materials that can be made using the process. Pultrusion can only produce materials with a cross-section of a consistent thickness. While pultrusion can quickly produce large sections of pipe or support beams, materials with more complex shapes or varying diameter over their length cannot be made using the process.</a:t>
            </a:r>
          </a:p>
          <a:p>
            <a:pPr marL="285750" indent="-285750">
              <a:spcBef>
                <a:spcPct val="20000"/>
              </a:spcBef>
              <a:buFont typeface="Arial"/>
              <a:buChar char="•"/>
            </a:pPr>
            <a:r>
              <a:rPr lang="en-US" b="1" dirty="0"/>
              <a:t>The materials that can be used in pultrusion are also limited. While an extrusion manufacturing process may use wood-based composites or aluminum, pultrusion is limited to materials that can be pulled through in strands, such as polyester and epoxy.</a:t>
            </a:r>
            <a:endParaRPr lang="en-US" b="1" dirty="0">
              <a:cs typeface="Calibri" panose="020F0502020204030204"/>
            </a:endParaRPr>
          </a:p>
          <a:p>
            <a:pPr marL="285750" indent="-285750">
              <a:spcBef>
                <a:spcPct val="20000"/>
              </a:spcBef>
              <a:buFont typeface="Arial"/>
              <a:buChar char="•"/>
            </a:pPr>
            <a:r>
              <a:rPr lang="en-US" b="1" dirty="0"/>
              <a:t>Heated die costs can be high</a:t>
            </a:r>
          </a:p>
          <a:p>
            <a:pPr marL="285750" indent="-285750">
              <a:spcBef>
                <a:spcPct val="20000"/>
              </a:spcBef>
              <a:buFont typeface="Arial"/>
              <a:buChar char="•"/>
            </a:pPr>
            <a:r>
              <a:rPr lang="en-US" b="1" dirty="0"/>
              <a:t>Sustainability Issues -  While pultrusion is efficient in its use of materials, the process is entirely automated and requires a constantly heated die. This constant use of heat and electricity needed to power the process makes pultrusion less energy efficient than other manufacturing methods and represents additional heating costs for the manufacturer who's using a pultrusion system. In addition, the limited types of materials that can be used in the pultrusion process are rarely recyclable.</a:t>
            </a:r>
            <a:endParaRPr lang="en-US" b="1" dirty="0">
              <a:cs typeface="Calibri"/>
            </a:endParaRPr>
          </a:p>
          <a:p>
            <a:pPr marL="285750" indent="-285750">
              <a:spcBef>
                <a:spcPct val="20000"/>
              </a:spcBef>
              <a:buFont typeface="Arial"/>
              <a:buChar char="•"/>
            </a:pPr>
            <a:endParaRPr lang="en-US" b="1" dirty="0">
              <a:cs typeface="Calibri"/>
            </a:endParaRPr>
          </a:p>
        </p:txBody>
      </p:sp>
      <p:sp>
        <p:nvSpPr>
          <p:cNvPr id="4" name="Slide Number Placeholder 3"/>
          <p:cNvSpPr>
            <a:spLocks noGrp="1"/>
          </p:cNvSpPr>
          <p:nvPr>
            <p:ph type="sldNum" sz="quarter" idx="5"/>
          </p:nvPr>
        </p:nvSpPr>
        <p:spPr/>
        <p:txBody>
          <a:bodyPr/>
          <a:lstStyle/>
          <a:p>
            <a:fld id="{3D6A983E-271A-334C-84E4-FDF5D20F5824}" type="slidenum">
              <a:rPr lang="en-US" smtClean="0"/>
              <a:t>108</a:t>
            </a:fld>
            <a:endParaRPr lang="en-US" dirty="0"/>
          </a:p>
        </p:txBody>
      </p:sp>
    </p:spTree>
    <p:extLst>
      <p:ext uri="{BB962C8B-B14F-4D97-AF65-F5344CB8AC3E}">
        <p14:creationId xmlns:p14="http://schemas.microsoft.com/office/powerpoint/2010/main" val="6214336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Plastics extrusion is a continuous high-volume manufacturing process, in which raw plastic is melted and formed into a continuous profile. </a:t>
            </a:r>
          </a:p>
          <a:p>
            <a:endParaRPr lang="en-US" b="1" dirty="0"/>
          </a:p>
          <a:p>
            <a:r>
              <a:rPr lang="en-US" b="1" dirty="0"/>
              <a:t>Typical materials used are:</a:t>
            </a:r>
          </a:p>
          <a:p>
            <a:pPr lvl="1"/>
            <a:r>
              <a:rPr lang="en-US" b="1" dirty="0"/>
              <a:t>Polyethylene (PE),</a:t>
            </a:r>
          </a:p>
          <a:p>
            <a:pPr lvl="1"/>
            <a:r>
              <a:rPr lang="en-US" b="1" dirty="0"/>
              <a:t>Polypropylene (PP),</a:t>
            </a:r>
          </a:p>
          <a:p>
            <a:pPr lvl="1"/>
            <a:r>
              <a:rPr lang="en-US" b="1" dirty="0"/>
              <a:t>Acetal,</a:t>
            </a:r>
          </a:p>
          <a:p>
            <a:pPr lvl="1"/>
            <a:r>
              <a:rPr lang="en-US" b="1" dirty="0"/>
              <a:t>Acrylic,</a:t>
            </a:r>
          </a:p>
          <a:p>
            <a:pPr lvl="1"/>
            <a:r>
              <a:rPr lang="en-US" b="1" dirty="0"/>
              <a:t>Nylon (polyamides),</a:t>
            </a:r>
          </a:p>
          <a:p>
            <a:pPr lvl="1"/>
            <a:r>
              <a:rPr lang="en-US" b="1" dirty="0"/>
              <a:t>Polystyrene (PS),</a:t>
            </a:r>
          </a:p>
          <a:p>
            <a:pPr lvl="1"/>
            <a:r>
              <a:rPr lang="en-US" b="1" dirty="0"/>
              <a:t>Polyvinyl chloride (PVC),</a:t>
            </a:r>
          </a:p>
          <a:p>
            <a:pPr lvl="1"/>
            <a:r>
              <a:rPr lang="en-US" b="1" dirty="0"/>
              <a:t>Acrylonitrile butadiene styrene (ABS)</a:t>
            </a:r>
          </a:p>
          <a:p>
            <a:pPr lvl="1"/>
            <a:r>
              <a:rPr lang="en-US" b="1" dirty="0"/>
              <a:t>Polycarbonate (PC)</a:t>
            </a:r>
          </a:p>
          <a:p>
            <a:endParaRPr lang="en-US" b="1" dirty="0"/>
          </a:p>
        </p:txBody>
      </p:sp>
      <p:sp>
        <p:nvSpPr>
          <p:cNvPr id="4" name="Slide Number Placeholder 3"/>
          <p:cNvSpPr>
            <a:spLocks noGrp="1"/>
          </p:cNvSpPr>
          <p:nvPr>
            <p:ph type="sldNum" sz="quarter" idx="5"/>
          </p:nvPr>
        </p:nvSpPr>
        <p:spPr/>
        <p:txBody>
          <a:bodyPr/>
          <a:lstStyle/>
          <a:p>
            <a:fld id="{3D6A983E-271A-334C-84E4-FDF5D20F5824}" type="slidenum">
              <a:rPr lang="en-US" smtClean="0"/>
              <a:t>109</a:t>
            </a:fld>
            <a:endParaRPr lang="en-US" dirty="0"/>
          </a:p>
        </p:txBody>
      </p:sp>
    </p:spTree>
    <p:extLst>
      <p:ext uri="{BB962C8B-B14F-4D97-AF65-F5344CB8AC3E}">
        <p14:creationId xmlns:p14="http://schemas.microsoft.com/office/powerpoint/2010/main" val="33198899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process starts by gravity feeding plastic material (pellets, granules, flakes or powders) from a hopper into the barrel of the heated extruder. The material is gradually melted. Mechanical energy generated by turning screws and by heaters arranged along the barrel. The molten polymer is then forced into a die, which shapes the polymer into a shape that hardens during cooling. Additives, such as colorants and UV inhibitors, in either liquid or pellet form are often used and can be introduced into the resin before arriving at the hopper. The process has much in common with plastics injection molding though differs in that the process is usually continual. While injection molding can offer many similar profiles in continuous lengths, usually with added reinforcing, the finished product is pulled out of a die instead of extruding the fluid resin through a die.</a:t>
            </a:r>
          </a:p>
          <a:p>
            <a:endParaRPr lang="en-US" b="1" dirty="0"/>
          </a:p>
          <a:p>
            <a:r>
              <a:rPr lang="en-US" b="1" dirty="0"/>
              <a:t>The material enters through the feed throat (an opening near the rear of the barrel) and contacts the screw. The rotating screw (normally turning at about 120 rpm) forces the plastic beads forward into the heated barrel. The desired extrusion temperature is rarely equal to the set temperature of the barrel due to viscous heating and other effects. In most processes, a heating profile is set for the barrel in which three or more independent PID-controlled heater zones gradually increase the temperature of the barrel from the rear (where the plastic enters) to the front. This allows the plastic beads to melt gradually as they are pushed through the barrel and lowers the risk of overheating which may cause degradation in the polymer.</a:t>
            </a:r>
          </a:p>
          <a:p>
            <a:endParaRPr lang="en-US" b="1" dirty="0"/>
          </a:p>
          <a:p>
            <a:r>
              <a:rPr lang="en-US" b="1" dirty="0"/>
              <a:t>Additional heat is contributed by the intense pressure and friction taking place inside the barrel. If an extrusion line is running certain materials fast enough, the heaters can be shut off and the melt temperature maintained by pressure and friction alone inside the barrel. Most extruders have cooling fans to keep the temperature below a set value if too much heat is generated. If forced air cooling proves insufficient then cast-in cooling jackets or blowers are employed.</a:t>
            </a:r>
          </a:p>
          <a:p>
            <a:endParaRPr lang="en-US" b="1" dirty="0"/>
          </a:p>
          <a:p>
            <a:r>
              <a:rPr lang="en-US" b="1" dirty="0"/>
              <a:t>At the front of the barrel, the molten plastic leaves the screw and travels through a screen pack to remove any contaminants in the melt. The screens are reinforced by a breaker plate (a thick metal puck with many holes drilled through it) since the pressure at this point can exceed 5,000 psi (34 MPa). The screen pack/breaker plate assembly also serves to create back pressure in the barrel. Back pressure is required for uniform melting and proper mixing of the polymer, and how much pressure is generated can be changed by varying screen pack.</a:t>
            </a:r>
          </a:p>
          <a:p>
            <a:endParaRPr lang="en-US" b="1" dirty="0"/>
          </a:p>
          <a:p>
            <a:r>
              <a:rPr lang="en-US" b="1" dirty="0"/>
              <a:t>After passing through the breaker plate molten plastic enters the die. The die is what gives the final product its profile and must be designed so that the molten plastic evenly flows from a cylindrical profile, to the product’s profile shape. </a:t>
            </a:r>
          </a:p>
          <a:p>
            <a:endParaRPr lang="en-US" b="1" dirty="0"/>
          </a:p>
          <a:p>
            <a:r>
              <a:rPr lang="en-US" b="1" dirty="0"/>
              <a:t>The product must now be cooled, and this is usually achieved by pulling the material through a water bath. Plastics are very good thermal insulators and are therefore difficult to cool quickly. Compared to steel, plastic conducts its heat away 2,000 times more slowly. In a tube or pipe extrusion line, a sealed water bath is acted upon by a carefully controlled vacuum to keep the newly formed and still molten tube or pipe from collapsing. For products such as plastic sheeting, the cooling is achieved by pulling through a set of cooling rolls. For films and very thin sheeting, air cooling can be effective as an initial cooling stage.</a:t>
            </a:r>
          </a:p>
          <a:p>
            <a:endParaRPr lang="en-US" b="1" dirty="0"/>
          </a:p>
          <a:p>
            <a:r>
              <a:rPr lang="en-US" b="1" dirty="0"/>
              <a:t>Plastic extruders are also extensively used to reprocess recycled plastic waste or other raw materials after cleaning, sorting and/or blending. This material is commonly extruded into filaments suitable for chopping into the bead or pellet stock to use as a precursor for further processing.</a:t>
            </a:r>
          </a:p>
          <a:p>
            <a:endParaRPr lang="en-US" b="1" dirty="0"/>
          </a:p>
        </p:txBody>
      </p:sp>
      <p:sp>
        <p:nvSpPr>
          <p:cNvPr id="4" name="Slide Number Placeholder 3"/>
          <p:cNvSpPr>
            <a:spLocks noGrp="1"/>
          </p:cNvSpPr>
          <p:nvPr>
            <p:ph type="sldNum" sz="quarter" idx="5"/>
          </p:nvPr>
        </p:nvSpPr>
        <p:spPr/>
        <p:txBody>
          <a:bodyPr/>
          <a:lstStyle/>
          <a:p>
            <a:fld id="{3D6A983E-271A-334C-84E4-FDF5D20F5824}" type="slidenum">
              <a:rPr lang="en-US" smtClean="0"/>
              <a:t>110</a:t>
            </a:fld>
            <a:endParaRPr lang="en-US" dirty="0"/>
          </a:p>
        </p:txBody>
      </p:sp>
    </p:spTree>
    <p:extLst>
      <p:ext uri="{BB962C8B-B14F-4D97-AF65-F5344CB8AC3E}">
        <p14:creationId xmlns:p14="http://schemas.microsoft.com/office/powerpoint/2010/main" val="24541650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C00000"/>
                </a:solidFill>
              </a:rPr>
              <a:t>Types of Extrusion:</a:t>
            </a:r>
          </a:p>
          <a:p>
            <a:endParaRPr lang="en-US" b="1" dirty="0"/>
          </a:p>
          <a:p>
            <a:r>
              <a:rPr lang="en-US" b="1" i="1" dirty="0">
                <a:solidFill>
                  <a:srgbClr val="002060"/>
                </a:solidFill>
              </a:rPr>
              <a:t>Sheet/film extrusion </a:t>
            </a:r>
            <a:r>
              <a:rPr lang="en-US" b="1" dirty="0"/>
              <a:t>is used to extrude plastic sheets or films that are too thick to be blown. There are two types of dies used: T-shaped and coat hanger. The purpose of these dies is to reorient and guide the flow of polymer melt from a single round output from the extruder to a thin, flat planar flow. In both die types ensure constant, uniform flow across the entire cross-sectional area of the die. </a:t>
            </a:r>
          </a:p>
          <a:p>
            <a:endParaRPr lang="en-US" b="1" dirty="0"/>
          </a:p>
          <a:p>
            <a:r>
              <a:rPr lang="en-US" b="1" i="1" dirty="0"/>
              <a:t>A common post-extrusion </a:t>
            </a:r>
            <a:r>
              <a:rPr lang="en-US" b="1" dirty="0"/>
              <a:t>process for plastic sheet stock is thermoforming, where the sheet is heated until soft (plastic) and formed via a mold into a new shape. When vacuum is used, this is often described as vacuum forming. </a:t>
            </a:r>
          </a:p>
          <a:p>
            <a:endParaRPr lang="en-US" b="1" dirty="0"/>
          </a:p>
          <a:p>
            <a:r>
              <a:rPr lang="en-US" sz="1200" b="1" i="1" kern="1200" dirty="0">
                <a:solidFill>
                  <a:schemeClr val="tx1"/>
                </a:solidFill>
                <a:effectLst/>
                <a:latin typeface="+mn-lt"/>
                <a:ea typeface="+mn-ea"/>
                <a:cs typeface="+mn-cs"/>
              </a:rPr>
              <a:t>Blown film Extrusion</a:t>
            </a:r>
            <a:r>
              <a:rPr lang="en-US" sz="1200" b="1" i="0" kern="1200" dirty="0">
                <a:solidFill>
                  <a:schemeClr val="tx1"/>
                </a:solidFill>
                <a:effectLst/>
                <a:latin typeface="+mn-lt"/>
                <a:ea typeface="+mn-ea"/>
                <a:cs typeface="+mn-cs"/>
              </a:rPr>
              <a:t> is </a:t>
            </a:r>
            <a:r>
              <a:rPr lang="en-US" sz="1200" b="1" kern="1200" dirty="0">
                <a:solidFill>
                  <a:schemeClr val="tx1"/>
                </a:solidFill>
                <a:effectLst/>
                <a:latin typeface="+mn-lt"/>
                <a:ea typeface="+mn-ea"/>
                <a:cs typeface="+mn-cs"/>
              </a:rPr>
              <a:t>used to manufacture plastic film. Blown film is like any regular extrusion until it reaches the die. The die is an upright cylinder with an annular opening. The molten resin is pulled upwards from the die by a pair of </a:t>
            </a:r>
            <a:r>
              <a:rPr lang="en-US" sz="1200" b="1" i="1" kern="1200" dirty="0">
                <a:solidFill>
                  <a:schemeClr val="tx1"/>
                </a:solidFill>
                <a:effectLst/>
                <a:latin typeface="+mn-lt"/>
                <a:ea typeface="+mn-ea"/>
                <a:cs typeface="+mn-cs"/>
              </a:rPr>
              <a:t>nip rolls</a:t>
            </a:r>
            <a:r>
              <a:rPr lang="en-US" sz="1200" b="1" kern="1200" dirty="0">
                <a:solidFill>
                  <a:schemeClr val="tx1"/>
                </a:solidFill>
                <a:effectLst/>
                <a:latin typeface="+mn-lt"/>
                <a:ea typeface="+mn-ea"/>
                <a:cs typeface="+mn-cs"/>
              </a:rPr>
              <a:t> high above the die.  Changing the speed of these nip rollers will change the gauge or wall thickness of the film. Around the die sits a </a:t>
            </a:r>
            <a:r>
              <a:rPr lang="en-US" sz="1200" b="1" i="1" kern="1200" dirty="0">
                <a:solidFill>
                  <a:schemeClr val="tx1"/>
                </a:solidFill>
                <a:effectLst/>
                <a:latin typeface="+mn-lt"/>
                <a:ea typeface="+mn-ea"/>
                <a:cs typeface="+mn-cs"/>
              </a:rPr>
              <a:t>cooling ring </a:t>
            </a:r>
            <a:r>
              <a:rPr lang="en-US" sz="1200" b="1" kern="1200" dirty="0">
                <a:solidFill>
                  <a:schemeClr val="tx1"/>
                </a:solidFill>
                <a:effectLst/>
                <a:latin typeface="+mn-lt"/>
                <a:ea typeface="+mn-ea"/>
                <a:cs typeface="+mn-cs"/>
              </a:rPr>
              <a:t>that blows air onto the film tube as it travels past. The airflow cools the film as it travels upwards. In the center of the die is an air outlet trough which compressed air can be forced into the inside of the extruded cylindrical profile, adjusting the bubble volume.  The film can then be slit, spooled, printed on or cut into shapes and heat sealed into bags or other items.</a:t>
            </a:r>
            <a:r>
              <a:rPr lang="en-US" b="1" dirty="0">
                <a:effectLst/>
              </a:rPr>
              <a:t> </a:t>
            </a:r>
          </a:p>
          <a:p>
            <a:endParaRPr lang="en-US" b="1" dirty="0"/>
          </a:p>
          <a:p>
            <a:r>
              <a:rPr lang="en-US" b="1" i="1" dirty="0"/>
              <a:t>Extruded tubing</a:t>
            </a:r>
            <a:r>
              <a:rPr lang="en-US" b="1" dirty="0"/>
              <a:t>, such as PVC pipes, is manufactured using very similar dies as used in blown film extrusion. Positive pressure can be applied to the internal cavities through the pin, or negative pressure can be applied to the outside diameter using a vacuum sizer to ensure correct final dimensions. </a:t>
            </a:r>
          </a:p>
          <a:p>
            <a:endParaRPr lang="en-US" b="1" dirty="0"/>
          </a:p>
          <a:p>
            <a:r>
              <a:rPr lang="en-US" b="1" i="1" dirty="0"/>
              <a:t>Multi-layer tubing </a:t>
            </a:r>
            <a:r>
              <a:rPr lang="en-US" b="1" dirty="0"/>
              <a:t>applications are also ever present within the automotive industry, plumbing &amp; heating industry and packaging industry.</a:t>
            </a:r>
          </a:p>
          <a:p>
            <a:endParaRPr lang="en-US" b="1" dirty="0"/>
          </a:p>
          <a:p>
            <a:r>
              <a:rPr lang="en-US" b="1" i="1" dirty="0"/>
              <a:t>Over jacketing extrusion</a:t>
            </a:r>
            <a:r>
              <a:rPr lang="en-US" b="1" dirty="0"/>
              <a:t> allows for the application of an outer layer of plastic onto an existing wire or cable. This is the typical process for insulating wires. There are two different types of die tooling used for coating over a wire, tubing (or jacketing) and pressure. In jacketing tooling, the polymer melt does not touch the inner wire until immediately before the die lips. In pressure tooling, the melt contacts the inner wire long before it reaches the die lips; this is done at a high pressure to ensure good adhesion of the melt. If intimate contact or adhesion is required between the new layer and existing wire, pressure tooling is used. If adhesion is not desired/necessary, jacketing tooling is used instead.</a:t>
            </a:r>
          </a:p>
          <a:p>
            <a:endParaRPr lang="en-US" b="1" dirty="0"/>
          </a:p>
          <a:p>
            <a:r>
              <a:rPr lang="en-US" b="1" i="1" dirty="0"/>
              <a:t>Co-extrusion</a:t>
            </a:r>
            <a:r>
              <a:rPr lang="en-US" b="1" dirty="0"/>
              <a:t> is the extrusion of multiple layers of material simultaneously. This type of extrusion utilizes two or more extruders to melt and deliver a steady volumetric through put of different viscous plastics to a single extrusion head (die) which will extrude the materials in the desired form. This technology is used on any of the processes described above (blown film, over jacketing, tubing, sheet). In many circumstances, a single polymer cannot meet all the demands of a product. Compound extrusion allows a blended material to be extruded, but coextrusion retains the separate materials as different layers in the extruded product, allowing appropriate placement of materials with differing properties such as oxygen permeability, strength, stiffness, and wear resistance.</a:t>
            </a:r>
          </a:p>
          <a:p>
            <a:endParaRPr lang="en-US" b="1" dirty="0"/>
          </a:p>
          <a:p>
            <a:r>
              <a:rPr lang="en-US" b="1" i="1" dirty="0"/>
              <a:t>Extrusion coating </a:t>
            </a:r>
            <a:r>
              <a:rPr lang="en-US" b="1" dirty="0"/>
              <a:t>is using a blown or cast film process to coat an additional layer onto an existing roll stock of paper, foil or film. For example, this process can be used to improve the characteristics of paper by coating it with polyethylene to make it more resistant to water. The extruded layer can also be used as an adhesive to bring two other materials together.</a:t>
            </a:r>
          </a:p>
          <a:p>
            <a:endParaRPr lang="en-US" b="1" dirty="0"/>
          </a:p>
          <a:p>
            <a:r>
              <a:rPr lang="en-US" b="1" i="1" dirty="0"/>
              <a:t>Extrusion Compounding: </a:t>
            </a:r>
            <a:r>
              <a:rPr lang="en-US" b="1" dirty="0"/>
              <a:t>Compounding extrusion is a process that mixes one or more polymers with additives to give plastic compounds. The feeds may be pellets, powder and/or liquids, but the product is usually in pellet form, to be used in other plastic-forming processes such as extrusion and injection molding. While either single- or double-screw extruders may be used in traditional extrusion, the necessity of adequate mixing in compounding extrusion makes twin-screw extruders necessary.</a:t>
            </a:r>
          </a:p>
          <a:p>
            <a:endParaRPr lang="en-US" dirty="0"/>
          </a:p>
        </p:txBody>
      </p:sp>
      <p:sp>
        <p:nvSpPr>
          <p:cNvPr id="4" name="Slide Number Placeholder 3"/>
          <p:cNvSpPr>
            <a:spLocks noGrp="1"/>
          </p:cNvSpPr>
          <p:nvPr>
            <p:ph type="sldNum" sz="quarter" idx="5"/>
          </p:nvPr>
        </p:nvSpPr>
        <p:spPr/>
        <p:txBody>
          <a:bodyPr/>
          <a:lstStyle/>
          <a:p>
            <a:fld id="{3D6A983E-271A-334C-84E4-FDF5D20F5824}" type="slidenum">
              <a:rPr lang="en-US" smtClean="0"/>
              <a:t>111</a:t>
            </a:fld>
            <a:endParaRPr lang="en-US" dirty="0"/>
          </a:p>
        </p:txBody>
      </p:sp>
    </p:spTree>
    <p:extLst>
      <p:ext uri="{BB962C8B-B14F-4D97-AF65-F5344CB8AC3E}">
        <p14:creationId xmlns:p14="http://schemas.microsoft.com/office/powerpoint/2010/main" val="10117730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thermoforming processes starts with heating sheet plastic and forming it over a male or female mold. </a:t>
            </a:r>
          </a:p>
          <a:p>
            <a:endParaRPr lang="en-US" b="1" dirty="0"/>
          </a:p>
          <a:p>
            <a:r>
              <a:rPr lang="en-US" b="1" dirty="0"/>
              <a:t>The two basic types of thermoforming processes - vacuum forming and pressure forming - and derivative processes, like twin sheet thermoforming, make plastic thermoforming a broad and diverse plastic forming process.</a:t>
            </a:r>
          </a:p>
          <a:p>
            <a:endParaRPr lang="en-US" b="1" dirty="0"/>
          </a:p>
          <a:p>
            <a:r>
              <a:rPr lang="en-US" b="1" dirty="0"/>
              <a:t>Thermoformed plastics are ideally suited for automotive, consumer products, packaging, retail and display, sports and leisure, electronics, and industrial applications.</a:t>
            </a:r>
          </a:p>
          <a:p>
            <a:r>
              <a:rPr lang="en-US" b="1" dirty="0"/>
              <a:t> </a:t>
            </a:r>
          </a:p>
          <a:p>
            <a:r>
              <a:rPr lang="en-US" b="1" dirty="0"/>
              <a:t>The most advantageous aspects of thermoforming are its low tooling and engineering costs and fast turnaround time which makes thermoforming or vacuuforming, which is ideal for prototype development and low-volume production.</a:t>
            </a:r>
          </a:p>
          <a:p>
            <a:r>
              <a:rPr lang="en-US" b="1" dirty="0"/>
              <a:t> </a:t>
            </a:r>
          </a:p>
          <a:p>
            <a:r>
              <a:rPr lang="en-US" b="1" dirty="0"/>
              <a:t>Advantages of the Thermoforming Plastic Sheet Process </a:t>
            </a:r>
          </a:p>
          <a:p>
            <a:pPr lvl="1"/>
            <a:r>
              <a:rPr lang="en-US" b="1" dirty="0"/>
              <a:t>Extremely adaptive to customer design needs</a:t>
            </a:r>
          </a:p>
          <a:p>
            <a:pPr lvl="1"/>
            <a:r>
              <a:rPr lang="en-US" b="1" dirty="0"/>
              <a:t>Rapid prototyping development</a:t>
            </a:r>
          </a:p>
          <a:p>
            <a:pPr lvl="1"/>
            <a:r>
              <a:rPr lang="en-US" b="1" dirty="0"/>
              <a:t>Material and process is optimized for cost effectiveness</a:t>
            </a:r>
          </a:p>
          <a:p>
            <a:pPr lvl="1"/>
            <a:r>
              <a:rPr lang="en-US" b="1" dirty="0"/>
              <a:t>High-speed production allows for just-in-time shipments</a:t>
            </a:r>
          </a:p>
          <a:p>
            <a:pPr lvl="1"/>
            <a:r>
              <a:rPr lang="en-US" b="1" dirty="0"/>
              <a:t>Flexible tooling design offers a competitive advantage</a:t>
            </a:r>
          </a:p>
          <a:p>
            <a:pPr lvl="1"/>
            <a:r>
              <a:rPr lang="en-US" b="1" dirty="0"/>
              <a:t>On-the-fly product enhancements with low additional costs</a:t>
            </a:r>
          </a:p>
          <a:p>
            <a:pPr lvl="1"/>
            <a:r>
              <a:rPr lang="en-US" b="1" dirty="0"/>
              <a:t>Visually pleasing appearance</a:t>
            </a:r>
          </a:p>
          <a:p>
            <a:pPr lvl="1"/>
            <a:r>
              <a:rPr lang="en-US" b="1" dirty="0"/>
              <a:t>Weight savings for consumer and manufacturer</a:t>
            </a:r>
          </a:p>
          <a:p>
            <a:pPr lvl="1"/>
            <a:r>
              <a:rPr lang="en-US" b="1" dirty="0"/>
              <a:t>Wider design scope</a:t>
            </a:r>
          </a:p>
          <a:p>
            <a:pPr lvl="1"/>
            <a:r>
              <a:rPr lang="en-US" b="1" dirty="0"/>
              <a:t>Lower tooling costs</a:t>
            </a:r>
          </a:p>
          <a:p>
            <a:pPr lvl="1"/>
            <a:r>
              <a:rPr lang="en-US" b="1" dirty="0"/>
              <a:t>No anticorrosion spray necessary</a:t>
            </a:r>
          </a:p>
          <a:p>
            <a:pPr lvl="1"/>
            <a:r>
              <a:rPr lang="en-US" b="1" dirty="0"/>
              <a:t>Paintable and colored plastic availability</a:t>
            </a:r>
          </a:p>
          <a:p>
            <a:pPr lvl="1"/>
            <a:r>
              <a:rPr lang="en-US" b="1" dirty="0"/>
              <a:t>Fully integrated process with limitless flexibility for small to large product designs</a:t>
            </a:r>
          </a:p>
          <a:p>
            <a:pPr lvl="1"/>
            <a:endParaRPr lang="en-US" dirty="0"/>
          </a:p>
          <a:p>
            <a:endParaRPr lang="en-US" dirty="0"/>
          </a:p>
        </p:txBody>
      </p:sp>
      <p:sp>
        <p:nvSpPr>
          <p:cNvPr id="4" name="Slide Number Placeholder 3"/>
          <p:cNvSpPr>
            <a:spLocks noGrp="1"/>
          </p:cNvSpPr>
          <p:nvPr>
            <p:ph type="sldNum" sz="quarter" idx="5"/>
          </p:nvPr>
        </p:nvSpPr>
        <p:spPr/>
        <p:txBody>
          <a:bodyPr/>
          <a:lstStyle/>
          <a:p>
            <a:fld id="{3D6A983E-271A-334C-84E4-FDF5D20F5824}" type="slidenum">
              <a:rPr lang="en-US" smtClean="0"/>
              <a:t>112</a:t>
            </a:fld>
            <a:endParaRPr lang="en-US" dirty="0"/>
          </a:p>
        </p:txBody>
      </p:sp>
    </p:spTree>
    <p:extLst>
      <p:ext uri="{BB962C8B-B14F-4D97-AF65-F5344CB8AC3E}">
        <p14:creationId xmlns:p14="http://schemas.microsoft.com/office/powerpoint/2010/main" val="25763313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process of blow molding follows the basic steps found in glass blowing. The blow molding process is designed to manufacture high volume, one-piece hollow objects. Blow molding creates very uniformly, thin-walled containers. It can do so very economically due to the economics of high-volume production. Examples of parts and products that are created using blow molding include water bottles, shampoo and other small bottles, automotive parts, stadium seating and chairs, watering cans, coolers, or any other type of hollow parts.</a:t>
            </a:r>
          </a:p>
          <a:p>
            <a:endParaRPr lang="en-US" b="1" dirty="0"/>
          </a:p>
          <a:p>
            <a:r>
              <a:rPr lang="en-US" b="1" dirty="0"/>
              <a:t>Blow molding offers several distinct advantages including:</a:t>
            </a:r>
          </a:p>
          <a:p>
            <a:r>
              <a:rPr lang="en-US" b="1" dirty="0"/>
              <a:t>The costs in blow molding are lower as compared to injection molding</a:t>
            </a:r>
          </a:p>
          <a:p>
            <a:r>
              <a:rPr lang="en-US" b="1" dirty="0"/>
              <a:t>Machinery costs are typically lower as well</a:t>
            </a:r>
          </a:p>
          <a:p>
            <a:r>
              <a:rPr lang="en-US" b="1" dirty="0"/>
              <a:t>One-piece construction so that there’s no need to connect part halves, which can achieve shapes that injection molding cannot produce </a:t>
            </a:r>
          </a:p>
          <a:p>
            <a:endParaRPr lang="en-US" b="1" dirty="0"/>
          </a:p>
          <a:p>
            <a:r>
              <a:rPr lang="en-US" b="1" dirty="0"/>
              <a:t>With blow molding, a plastic tube is heated and filled with air until it essentially becomes a balloon of hot plastic called a “parison.” </a:t>
            </a:r>
          </a:p>
          <a:p>
            <a:r>
              <a:rPr lang="en-US" b="1" dirty="0"/>
              <a:t>A mold is then clamped around this, trapping the plastic while air continues to fill the parison into the shape of your part. The size of the machine and associated costs to produce a blow molded product is based on the weight of the plastic shot used in the mold.</a:t>
            </a:r>
          </a:p>
          <a:p>
            <a:r>
              <a:rPr lang="en-US" b="1" dirty="0"/>
              <a:t>Blow molds have more design freedom between mold halves since each mold half forms its own wall shape. With blow molding, creating the mold is important but there are variables as well such as wall thinning, air leaks, flash, and streaks that must be monitored. For example, wall thickness variation is often an essential factor for product designers to consider. Quality control is an important part of the process. </a:t>
            </a:r>
          </a:p>
          <a:p>
            <a:endParaRPr lang="en-US" b="1" dirty="0"/>
          </a:p>
          <a:p>
            <a:endParaRPr lang="en-US" b="1" dirty="0"/>
          </a:p>
        </p:txBody>
      </p:sp>
      <p:sp>
        <p:nvSpPr>
          <p:cNvPr id="4" name="Slide Number Placeholder 3"/>
          <p:cNvSpPr>
            <a:spLocks noGrp="1"/>
          </p:cNvSpPr>
          <p:nvPr>
            <p:ph type="sldNum" sz="quarter" idx="5"/>
          </p:nvPr>
        </p:nvSpPr>
        <p:spPr/>
        <p:txBody>
          <a:bodyPr/>
          <a:lstStyle/>
          <a:p>
            <a:fld id="{3D6A983E-271A-334C-84E4-FDF5D20F5824}" type="slidenum">
              <a:rPr lang="en-US" smtClean="0"/>
              <a:t>113</a:t>
            </a:fld>
            <a:endParaRPr lang="en-US" dirty="0"/>
          </a:p>
        </p:txBody>
      </p:sp>
    </p:spTree>
    <p:extLst>
      <p:ext uri="{BB962C8B-B14F-4D97-AF65-F5344CB8AC3E}">
        <p14:creationId xmlns:p14="http://schemas.microsoft.com/office/powerpoint/2010/main" val="2883699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114</a:t>
            </a:fld>
            <a:endParaRPr lang="en-US" dirty="0"/>
          </a:p>
        </p:txBody>
      </p:sp>
    </p:spTree>
    <p:extLst>
      <p:ext uri="{BB962C8B-B14F-4D97-AF65-F5344CB8AC3E}">
        <p14:creationId xmlns:p14="http://schemas.microsoft.com/office/powerpoint/2010/main" val="24986826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115</a:t>
            </a:fld>
            <a:endParaRPr lang="en-US" dirty="0"/>
          </a:p>
        </p:txBody>
      </p:sp>
    </p:spTree>
    <p:extLst>
      <p:ext uri="{BB962C8B-B14F-4D97-AF65-F5344CB8AC3E}">
        <p14:creationId xmlns:p14="http://schemas.microsoft.com/office/powerpoint/2010/main" val="434116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116</a:t>
            </a:fld>
            <a:endParaRPr lang="en-US" dirty="0"/>
          </a:p>
        </p:txBody>
      </p:sp>
    </p:spTree>
    <p:extLst>
      <p:ext uri="{BB962C8B-B14F-4D97-AF65-F5344CB8AC3E}">
        <p14:creationId xmlns:p14="http://schemas.microsoft.com/office/powerpoint/2010/main" val="1512083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0">
              <a:buFontTx/>
              <a:buNone/>
            </a:pPr>
            <a:endParaRPr lang="en-US" sz="1200" dirty="0"/>
          </a:p>
        </p:txBody>
      </p:sp>
      <p:sp>
        <p:nvSpPr>
          <p:cNvPr id="4" name="Slide Number Placeholder 3"/>
          <p:cNvSpPr>
            <a:spLocks noGrp="1"/>
          </p:cNvSpPr>
          <p:nvPr>
            <p:ph type="sldNum" sz="quarter" idx="10"/>
          </p:nvPr>
        </p:nvSpPr>
        <p:spPr/>
        <p:txBody>
          <a:bodyPr/>
          <a:lstStyle/>
          <a:p>
            <a:fld id="{3D6A983E-271A-334C-84E4-FDF5D20F5824}" type="slidenum">
              <a:rPr lang="en-US" smtClean="0"/>
              <a:t>117</a:t>
            </a:fld>
            <a:endParaRPr lang="en-US" dirty="0"/>
          </a:p>
        </p:txBody>
      </p:sp>
    </p:spTree>
    <p:extLst>
      <p:ext uri="{BB962C8B-B14F-4D97-AF65-F5344CB8AC3E}">
        <p14:creationId xmlns:p14="http://schemas.microsoft.com/office/powerpoint/2010/main" val="3237092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M Pearlite">
    <p:bg>
      <p:bgPr>
        <a:blipFill dpi="0" rotWithShape="1">
          <a:blip r:embed="rId2">
            <a:alphaModFix amt="8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E553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lgn="ctr">
              <a:defRPr/>
            </a:lvl1pPr>
          </a:lstStyle>
          <a:p>
            <a:fld id="{DEA056C4-7155-498A-A534-4DA9C93BB062}"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E5AEE-E9CF-4958-9CAC-8C9AB33C6FD3}"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6BF18-F118-4B31-97C3-4ADC762B20F7}"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93D08C-52D2-4B37-A92F-F791C5B441A3}" type="datetime1">
              <a:rPr lang="en-US" smtClean="0"/>
              <a:t>10/7/2019</a:t>
            </a:fld>
            <a:endParaRPr lang="en-US" dirty="0"/>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
        <p:nvSpPr>
          <p:cNvPr id="5" name="Slide Number Placeholder 4"/>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DFB6E-1BEE-47D8-B4DC-43F0738B39ED}" type="datetime1">
              <a:rPr lang="en-US" smtClean="0"/>
              <a:t>10/7/2019</a:t>
            </a:fld>
            <a:endParaRPr lang="en-US" dirty="0"/>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
        <p:nvSpPr>
          <p:cNvPr id="5" name="Slide Number Placeholder 4"/>
          <p:cNvSpPr>
            <a:spLocks noGrp="1"/>
          </p:cNvSpPr>
          <p:nvPr>
            <p:ph type="sldNum" sz="quarter" idx="12"/>
          </p:nvPr>
        </p:nvSpPr>
        <p:spPr/>
        <p:txBody>
          <a:bodyPr/>
          <a:lstStyle/>
          <a:p>
            <a:fld id="{DD88C3E6-B4AF-1949-8252-E589705B1031}" type="slidenum">
              <a:rPr lang="en-US" smtClean="0"/>
              <a:pPr/>
              <a:t>‹#›</a:t>
            </a:fld>
            <a:endParaRPr lang="en-US" dirty="0"/>
          </a:p>
        </p:txBody>
      </p:sp>
      <p:sp>
        <p:nvSpPr>
          <p:cNvPr id="7" name="Content Placeholder 6"/>
          <p:cNvSpPr>
            <a:spLocks noGrp="1"/>
          </p:cNvSpPr>
          <p:nvPr>
            <p:ph sz="quarter" idx="13"/>
          </p:nvPr>
        </p:nvSpPr>
        <p:spPr>
          <a:xfrm>
            <a:off x="457200" y="1447800"/>
            <a:ext cx="411480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0" y="1447800"/>
            <a:ext cx="411480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p:cNvSpPr>
            <a:spLocks noGrp="1"/>
          </p:cNvSpPr>
          <p:nvPr>
            <p:ph sz="quarter" idx="15"/>
          </p:nvPr>
        </p:nvSpPr>
        <p:spPr>
          <a:xfrm>
            <a:off x="457200" y="3886200"/>
            <a:ext cx="411480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p:cNvSpPr>
            <a:spLocks noGrp="1"/>
          </p:cNvSpPr>
          <p:nvPr>
            <p:ph sz="quarter" idx="16"/>
          </p:nvPr>
        </p:nvSpPr>
        <p:spPr>
          <a:xfrm>
            <a:off x="4572000" y="3886200"/>
            <a:ext cx="411480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CC4EDC-E52A-4BF8-84A2-6088A4490BFA}"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17F2F-3FA5-4D29-930D-0C6DB10F594C}"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01408-1057-4A7E-AB8A-8B99A50179B7}"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329012-C1A4-4366-A3CA-9821119EF498}"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6FF67-F7EB-422D-9CA7-B1BEBBC400EC}" type="datetime1">
              <a:rPr lang="en-US" smtClean="0"/>
              <a:t>10/7/2019</a:t>
            </a:fld>
            <a:endParaRPr lang="en-US" dirty="0"/>
          </a:p>
        </p:txBody>
      </p:sp>
      <p:sp>
        <p:nvSpPr>
          <p:cNvPr id="8" name="Footer Placeholder 7"/>
          <p:cNvSpPr>
            <a:spLocks noGrp="1"/>
          </p:cNvSpPr>
          <p:nvPr>
            <p:ph type="ftr" sz="quarter" idx="11"/>
          </p:nvPr>
        </p:nvSpPr>
        <p:spPr/>
        <p:txBody>
          <a:bodyPr/>
          <a:lstStyle/>
          <a:p>
            <a:r>
              <a:rPr lang="en-US" dirty="0" smtClean="0"/>
              <a:t>2019 Skagit Valley College</a:t>
            </a:r>
            <a:endParaRPr lang="en-US" dirty="0"/>
          </a:p>
        </p:txBody>
      </p:sp>
      <p:sp>
        <p:nvSpPr>
          <p:cNvPr id="9" name="Slide Number Placeholder 8"/>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5FA694-B2BB-4ECC-B9FB-64414CD34259}" type="datetime1">
              <a:rPr lang="en-US" smtClean="0"/>
              <a:t>10/7/2019</a:t>
            </a:fld>
            <a:endParaRPr lang="en-US" dirty="0"/>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
        <p:nvSpPr>
          <p:cNvPr id="5" name="Slide Number Placeholder 4"/>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E62F6-408E-4E51-8357-377BF76BB786}"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FC121-78B1-4597-9DD8-9F6D959E9BC1}" type="datetime1">
              <a:rPr lang="en-US" smtClean="0"/>
              <a:t>10/7/2019</a:t>
            </a:fld>
            <a:endParaRPr lang="en-US" dirty="0"/>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
        <p:nvSpPr>
          <p:cNvPr id="4" name="Slide Number Placeholder 3"/>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6CC413-B1E3-4572-B3DC-D31D71217469}"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42B58-3EDD-4A50-8CB0-DEEDB508FFEC}"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BFA9F-1A1F-42D1-A406-2C7F3EC9E5B3}"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EA606-AEFD-4DEB-93C7-FDCA638171DB}"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M Pearlite">
    <p:bg>
      <p:bgPr>
        <a:blipFill dpi="0" rotWithShape="1">
          <a:blip r:embed="rId2">
            <a:alphaModFix amt="8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E553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lgn="ctr">
              <a:defRPr/>
            </a:lvl1pPr>
          </a:lstStyle>
          <a:p>
            <a:fld id="{6886F855-4B00-4ED1-8290-A4EC1B43135A}"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BD940-FFA3-4B15-88BC-635E0609A8CA}"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E96470-88CD-4ADA-B058-4E019655E788}"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3C9BCC-4511-4835-8C05-479C512AAEFB}"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24E9A2-16BC-43FF-91EB-7C1449DA0E59}" type="datetime1">
              <a:rPr lang="en-US" smtClean="0"/>
              <a:t>10/7/2019</a:t>
            </a:fld>
            <a:endParaRPr lang="en-US" dirty="0"/>
          </a:p>
        </p:txBody>
      </p:sp>
      <p:sp>
        <p:nvSpPr>
          <p:cNvPr id="8" name="Footer Placeholder 7"/>
          <p:cNvSpPr>
            <a:spLocks noGrp="1"/>
          </p:cNvSpPr>
          <p:nvPr>
            <p:ph type="ftr" sz="quarter" idx="11"/>
          </p:nvPr>
        </p:nvSpPr>
        <p:spPr/>
        <p:txBody>
          <a:bodyPr/>
          <a:lstStyle/>
          <a:p>
            <a:r>
              <a:rPr lang="en-US" dirty="0" smtClean="0"/>
              <a:t>2019 Skagit Valley College</a:t>
            </a:r>
            <a:endParaRPr lang="en-US" dirty="0"/>
          </a:p>
        </p:txBody>
      </p:sp>
      <p:sp>
        <p:nvSpPr>
          <p:cNvPr id="9" name="Slide Number Placeholder 8"/>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2B6746-3FA4-4BD3-BE69-8805BEBDF4B4}"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9F3F18-45A8-414A-9369-25746C41B44E}" type="datetime1">
              <a:rPr lang="en-US" smtClean="0"/>
              <a:t>10/7/2019</a:t>
            </a:fld>
            <a:endParaRPr lang="en-US" dirty="0"/>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
        <p:nvSpPr>
          <p:cNvPr id="5" name="Slide Number Placeholder 4"/>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57200" y="1447800"/>
            <a:ext cx="54864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5943600" y="1447800"/>
            <a:ext cx="2743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6"/>
          </p:nvPr>
        </p:nvSpPr>
        <p:spPr/>
        <p:txBody>
          <a:bodyPr/>
          <a:lstStyle/>
          <a:p>
            <a:fld id="{3A756BD9-DF2A-4105-865F-CB0AC06AAB90}" type="datetime1">
              <a:rPr lang="en-US" smtClean="0"/>
              <a:t>10/7/2019</a:t>
            </a:fld>
            <a:endParaRPr lang="en-US" dirty="0"/>
          </a:p>
        </p:txBody>
      </p:sp>
      <p:sp>
        <p:nvSpPr>
          <p:cNvPr id="13" name="Footer Placeholder 12"/>
          <p:cNvSpPr>
            <a:spLocks noGrp="1"/>
          </p:cNvSpPr>
          <p:nvPr>
            <p:ph type="ftr" sz="quarter" idx="17"/>
          </p:nvPr>
        </p:nvSpPr>
        <p:spPr/>
        <p:txBody>
          <a:bodyPr/>
          <a:lstStyle/>
          <a:p>
            <a:r>
              <a:rPr lang="en-US" dirty="0" smtClean="0"/>
              <a:t>2019 Skagit Valley College</a:t>
            </a:r>
            <a:endParaRPr lang="en-US" dirty="0"/>
          </a:p>
        </p:txBody>
      </p:sp>
      <p:sp>
        <p:nvSpPr>
          <p:cNvPr id="14" name="Slide Number Placeholder 13"/>
          <p:cNvSpPr>
            <a:spLocks noGrp="1"/>
          </p:cNvSpPr>
          <p:nvPr>
            <p:ph type="sldNum" sz="quarter" idx="18"/>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020972-B508-444F-9E7F-7F9E49AF7E16}"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C77CA3-C98A-45EB-A5FE-A29694B7DFBC}"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2C193-C04A-4C31-9761-35365BDF0D1A}"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FEB57-8AC3-4E09-A646-2CE41A2C1FCD}"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21E5E7-B7EF-4E1A-8300-73E7CA51AFE8}" type="datetime1">
              <a:rPr lang="en-US" smtClean="0"/>
              <a:t>10/7/2019</a:t>
            </a:fld>
            <a:endParaRPr lang="en-US" dirty="0"/>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
        <p:nvSpPr>
          <p:cNvPr id="5" name="Slide Number Placeholder 4"/>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72936F-5E3F-4A26-AA0E-87E472C0DC90}" type="datetime1">
              <a:rPr lang="en-US" smtClean="0"/>
              <a:t>10/7/2019</a:t>
            </a:fld>
            <a:endParaRPr lang="en-US" dirty="0"/>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
        <p:nvSpPr>
          <p:cNvPr id="5" name="Slide Number Placeholder 4"/>
          <p:cNvSpPr>
            <a:spLocks noGrp="1"/>
          </p:cNvSpPr>
          <p:nvPr>
            <p:ph type="sldNum" sz="quarter" idx="12"/>
          </p:nvPr>
        </p:nvSpPr>
        <p:spPr/>
        <p:txBody>
          <a:bodyPr/>
          <a:lstStyle/>
          <a:p>
            <a:fld id="{DD88C3E6-B4AF-1949-8252-E589705B1031}" type="slidenum">
              <a:rPr lang="en-US" smtClean="0"/>
              <a:pPr/>
              <a:t>‹#›</a:t>
            </a:fld>
            <a:endParaRPr lang="en-US" dirty="0"/>
          </a:p>
        </p:txBody>
      </p:sp>
      <p:sp>
        <p:nvSpPr>
          <p:cNvPr id="7" name="Content Placeholder 6"/>
          <p:cNvSpPr>
            <a:spLocks noGrp="1"/>
          </p:cNvSpPr>
          <p:nvPr>
            <p:ph sz="quarter" idx="13"/>
          </p:nvPr>
        </p:nvSpPr>
        <p:spPr>
          <a:xfrm>
            <a:off x="457200" y="1447800"/>
            <a:ext cx="411480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0" y="1447800"/>
            <a:ext cx="411480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p:cNvSpPr>
            <a:spLocks noGrp="1"/>
          </p:cNvSpPr>
          <p:nvPr>
            <p:ph sz="quarter" idx="15"/>
          </p:nvPr>
        </p:nvSpPr>
        <p:spPr>
          <a:xfrm>
            <a:off x="457200" y="3886200"/>
            <a:ext cx="411480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p:cNvSpPr>
            <a:spLocks noGrp="1"/>
          </p:cNvSpPr>
          <p:nvPr>
            <p:ph sz="quarter" idx="16"/>
          </p:nvPr>
        </p:nvSpPr>
        <p:spPr>
          <a:xfrm>
            <a:off x="4572000" y="3886200"/>
            <a:ext cx="4114800" cy="246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874AAD-1731-4396-BAA8-F2AF39AC1A8C}"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8E1900-397F-4C96-A8F1-6FCB4403D0FE}"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CFB060-CD79-483A-9C98-91C809177428}"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4DB60-02C8-4BF8-840E-597775F5429B}"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B24DFF-0FFE-4C03-88AE-F953A5AF20D1}"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7AA825-AF67-467F-B314-F68CD070B127}" type="datetime1">
              <a:rPr lang="en-US" smtClean="0"/>
              <a:t>10/7/2019</a:t>
            </a:fld>
            <a:endParaRPr lang="en-US" dirty="0"/>
          </a:p>
        </p:txBody>
      </p:sp>
      <p:sp>
        <p:nvSpPr>
          <p:cNvPr id="8" name="Footer Placeholder 7"/>
          <p:cNvSpPr>
            <a:spLocks noGrp="1"/>
          </p:cNvSpPr>
          <p:nvPr>
            <p:ph type="ftr" sz="quarter" idx="11"/>
          </p:nvPr>
        </p:nvSpPr>
        <p:spPr/>
        <p:txBody>
          <a:bodyPr/>
          <a:lstStyle/>
          <a:p>
            <a:r>
              <a:rPr lang="en-US" dirty="0" smtClean="0"/>
              <a:t>2019 Skagit Valley College</a:t>
            </a:r>
            <a:endParaRPr lang="en-US" dirty="0"/>
          </a:p>
        </p:txBody>
      </p:sp>
      <p:sp>
        <p:nvSpPr>
          <p:cNvPr id="9" name="Slide Number Placeholder 8"/>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2146DD-B1F7-4281-B4A9-4190821E0308}" type="datetime1">
              <a:rPr lang="en-US" smtClean="0"/>
              <a:t>10/7/2019</a:t>
            </a:fld>
            <a:endParaRPr lang="en-US" dirty="0"/>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
        <p:nvSpPr>
          <p:cNvPr id="5" name="Slide Number Placeholder 4"/>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287C7-7655-4D8F-95D3-1F425C267FEA}" type="datetime1">
              <a:rPr lang="en-US" smtClean="0"/>
              <a:t>10/7/2019</a:t>
            </a:fld>
            <a:endParaRPr lang="en-US" dirty="0"/>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
        <p:nvSpPr>
          <p:cNvPr id="4" name="Slide Number Placeholder 3"/>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7EE17-E81B-4FAA-880B-849548EDF8DB}"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BA0C3-752D-4679-9D43-24AAC43492DC}"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F248A-9ADE-410B-86A3-2720F19820BB}"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7D402-2A0B-4EB7-B27A-187291755E12}"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9AB424F8-101C-C14F-A6B7-D1BF3EC32AAC}" type="slidenum">
              <a:rPr lang="en-US" smtClean="0"/>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2"/>
            <a:ext cx="7543800" cy="2593975"/>
          </a:xfrm>
        </p:spPr>
        <p:txBody>
          <a:bodyPr anchor="b"/>
          <a:lstStyle>
            <a:lvl1pPr>
              <a:defRPr sz="495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82B77D-B608-4792-8880-442B6764C30D}"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17B57D-5A48-4E7B-9054-BC7398D622BA}" type="datetime1">
              <a:rPr lang="en-US" smtClean="0"/>
              <a:t>10/7/2019</a:t>
            </a:fld>
            <a:endParaRPr lang="en-US" dirty="0"/>
          </a:p>
        </p:txBody>
      </p:sp>
      <p:sp>
        <p:nvSpPr>
          <p:cNvPr id="8" name="Footer Placeholder 7"/>
          <p:cNvSpPr>
            <a:spLocks noGrp="1"/>
          </p:cNvSpPr>
          <p:nvPr>
            <p:ph type="ftr" sz="quarter" idx="11"/>
          </p:nvPr>
        </p:nvSpPr>
        <p:spPr/>
        <p:txBody>
          <a:bodyPr/>
          <a:lstStyle/>
          <a:p>
            <a:r>
              <a:rPr lang="en-US" dirty="0" smtClean="0"/>
              <a:t>2019 Skagit Valley College</a:t>
            </a:r>
            <a:endParaRPr lang="en-US" dirty="0"/>
          </a:p>
        </p:txBody>
      </p:sp>
      <p:sp>
        <p:nvSpPr>
          <p:cNvPr id="9" name="Slide Number Placeholder 8"/>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7052F-6A50-4F06-A879-4C3B3CFC8D81}"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0"/>
            <a:ext cx="7659687" cy="1168400"/>
          </a:xfrm>
        </p:spPr>
        <p:txBody>
          <a:bodyPr anchor="t"/>
          <a:lstStyle>
            <a:lvl1pPr algn="l">
              <a:defRPr sz="2700" b="0" cap="all"/>
            </a:lvl1pPr>
          </a:lstStyle>
          <a:p>
            <a:r>
              <a:rPr lang="en-US"/>
              <a:t>Click to edit Master title style</a:t>
            </a:r>
          </a:p>
        </p:txBody>
      </p:sp>
      <p:sp>
        <p:nvSpPr>
          <p:cNvPr id="3" name="Text Placeholder 2"/>
          <p:cNvSpPr>
            <a:spLocks noGrp="1"/>
          </p:cNvSpPr>
          <p:nvPr>
            <p:ph type="body" idx="1"/>
          </p:nvPr>
        </p:nvSpPr>
        <p:spPr>
          <a:xfrm>
            <a:off x="722314" y="3852863"/>
            <a:ext cx="6135687" cy="1633538"/>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9D481F-9FD3-4359-8510-A6B9FC848147}"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536192"/>
            <a:ext cx="36576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A68B3-EA88-4401-B744-655D8AA4ADFC}"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4C2E27-11CE-4042-8C92-56E44EED952A}" type="datetime1">
              <a:rPr lang="en-US" smtClean="0"/>
              <a:t>10/7/2019</a:t>
            </a:fld>
            <a:endParaRPr lang="en-US" dirty="0"/>
          </a:p>
        </p:txBody>
      </p:sp>
      <p:sp>
        <p:nvSpPr>
          <p:cNvPr id="8" name="Footer Placeholder 7"/>
          <p:cNvSpPr>
            <a:spLocks noGrp="1"/>
          </p:cNvSpPr>
          <p:nvPr>
            <p:ph type="ftr" sz="quarter" idx="11"/>
          </p:nvPr>
        </p:nvSpPr>
        <p:spPr/>
        <p:txBody>
          <a:bodyPr/>
          <a:lstStyle/>
          <a:p>
            <a:r>
              <a:rPr lang="en-US" dirty="0" smtClean="0"/>
              <a:t>2019 Skagit Valley College</a:t>
            </a:r>
            <a:endParaRPr lang="en-US" dirty="0"/>
          </a:p>
        </p:txBody>
      </p:sp>
      <p:sp>
        <p:nvSpPr>
          <p:cNvPr id="9" name="Slide Number Placeholder 8"/>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36916-579E-41F4-913E-4861B58A188D}" type="datetime1">
              <a:rPr lang="en-US" smtClean="0"/>
              <a:t>10/7/2019</a:t>
            </a:fld>
            <a:endParaRPr lang="en-US" dirty="0"/>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
        <p:nvSpPr>
          <p:cNvPr id="5" name="Slide Number Placeholder 4"/>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DD85A-FA4C-4FD1-8D52-3D2346D70026}" type="datetime1">
              <a:rPr lang="en-US" smtClean="0"/>
              <a:t>10/7/2019</a:t>
            </a:fld>
            <a:endParaRPr lang="en-US" dirty="0"/>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
        <p:nvSpPr>
          <p:cNvPr id="4" name="Slide Number Placeholder 3"/>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1650" b="1"/>
            </a:lvl1pPr>
          </a:lstStyle>
          <a:p>
            <a:r>
              <a:rPr lang="en-US"/>
              <a:t>Click to edit Master title style</a:t>
            </a:r>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8502D04-B1EF-4D78-BA66-1247C0EC4EA7}"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DD88C3E6-B4AF-1949-8252-E589705B1031}"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165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84582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E05BE01C-303B-4392-B78C-6BB7DCDF6BD6}" type="datetime1">
              <a:rPr lang="en-US" smtClean="0"/>
              <a:t>10/7/2019</a:t>
            </a:fld>
            <a:endParaRPr lang="en-US" dirty="0"/>
          </a:p>
        </p:txBody>
      </p:sp>
      <p:sp>
        <p:nvSpPr>
          <p:cNvPr id="9" name="Slide Number Placeholder 8"/>
          <p:cNvSpPr>
            <a:spLocks noGrp="1"/>
          </p:cNvSpPr>
          <p:nvPr>
            <p:ph type="sldNum" sz="quarter" idx="11"/>
          </p:nvPr>
        </p:nvSpPr>
        <p:spPr/>
        <p:txBody>
          <a:bodyPr/>
          <a:lstStyle/>
          <a:p>
            <a:fld id="{DD88C3E6-B4AF-1949-8252-E589705B1031}"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2019 Skagit Valley College</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8BD8C2-CF79-4B7B-81DC-8C99D1FCC6E5}"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7526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F15F3D-92BC-420B-BC15-3975F2460AE2}" type="datetime1">
              <a:rPr lang="en-US" smtClean="0"/>
              <a:t>10/7/2019</a:t>
            </a:fld>
            <a:endParaRPr lang="en-US" dirty="0"/>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
        <p:nvSpPr>
          <p:cNvPr id="6" name="Slide Number Placeholder 5"/>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0E5267-0E15-4423-98F7-F9C0E09BA9E9}" type="datetime1">
              <a:rPr lang="en-US" smtClean="0"/>
              <a:t>10/7/2019</a:t>
            </a:fld>
            <a:endParaRPr lang="en-US" dirty="0"/>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
        <p:nvSpPr>
          <p:cNvPr id="5" name="Slide Number Placeholder 4"/>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57200" y="1447800"/>
            <a:ext cx="54864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5943600" y="1447800"/>
            <a:ext cx="2743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6"/>
          </p:nvPr>
        </p:nvSpPr>
        <p:spPr/>
        <p:txBody>
          <a:bodyPr/>
          <a:lstStyle/>
          <a:p>
            <a:fld id="{066410A5-4EB9-426E-85A7-AA203BAC1F3A}" type="datetime1">
              <a:rPr lang="en-US" smtClean="0"/>
              <a:t>10/7/2019</a:t>
            </a:fld>
            <a:endParaRPr lang="en-US" dirty="0"/>
          </a:p>
        </p:txBody>
      </p:sp>
      <p:sp>
        <p:nvSpPr>
          <p:cNvPr id="13" name="Footer Placeholder 12"/>
          <p:cNvSpPr>
            <a:spLocks noGrp="1"/>
          </p:cNvSpPr>
          <p:nvPr>
            <p:ph type="ftr" sz="quarter" idx="17"/>
          </p:nvPr>
        </p:nvSpPr>
        <p:spPr/>
        <p:txBody>
          <a:bodyPr/>
          <a:lstStyle/>
          <a:p>
            <a:r>
              <a:rPr lang="en-US" dirty="0" smtClean="0"/>
              <a:t>2019 Skagit Valley College</a:t>
            </a:r>
            <a:endParaRPr lang="en-US" dirty="0"/>
          </a:p>
        </p:txBody>
      </p:sp>
      <p:sp>
        <p:nvSpPr>
          <p:cNvPr id="14" name="Slide Number Placeholder 13"/>
          <p:cNvSpPr>
            <a:spLocks noGrp="1"/>
          </p:cNvSpPr>
          <p:nvPr>
            <p:ph type="sldNum" sz="quarter" idx="18"/>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26DFBA-D737-4390-8E2C-5A18CBCD8447}"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3E6269-144D-4DDA-8AF8-D1C6EDF9ACA4}" type="datetime1">
              <a:rPr lang="en-US" smtClean="0"/>
              <a:t>10/7/2019</a:t>
            </a:fld>
            <a:endParaRPr lang="en-US" dirty="0"/>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
        <p:nvSpPr>
          <p:cNvPr id="7" name="Slide Number Placeholder 6"/>
          <p:cNvSpPr>
            <a:spLocks noGrp="1"/>
          </p:cNvSpPr>
          <p:nvPr>
            <p:ph type="sldNum" sz="quarter" idx="12"/>
          </p:nvPr>
        </p:nvSpPr>
        <p:spPr/>
        <p:txBody>
          <a:bodyPr/>
          <a:lstStyle/>
          <a:p>
            <a:fld id="{DD88C3E6-B4AF-1949-8252-E589705B103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3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0C92F-6CCF-4975-A2A2-234C8E6824D3}" type="datetime1">
              <a:rPr lang="en-US" smtClean="0"/>
              <a:t>10/7/2019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2019 Skagit Valley College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8C3E6-B4AF-1949-8252-E589705B1031}" type="slidenum">
              <a:rPr lang="en-US" smtClean="0"/>
              <a:pPr/>
              <a:t>‹#›</a:t>
            </a:fld>
            <a:endParaRPr lang="en-US" dirty="0"/>
          </a:p>
        </p:txBody>
      </p:sp>
    </p:spTree>
    <p:extLst>
      <p:ext uri="{BB962C8B-B14F-4D97-AF65-F5344CB8AC3E}">
        <p14:creationId xmlns:p14="http://schemas.microsoft.com/office/powerpoint/2010/main" val="19505996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DCF69-0E27-4AF8-BF67-5FFF9D89B992}" type="datetime1">
              <a:rPr lang="en-US" smtClean="0"/>
              <a:t>10/7/2019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2019 Skagit Valley College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424F8-101C-C14F-A6B7-D1BF3EC32AAC}" type="slidenum">
              <a:rPr lang="en-US" smtClean="0"/>
              <a:t>‹#›</a:t>
            </a:fld>
            <a:endParaRPr lang="en-US" dirty="0"/>
          </a:p>
        </p:txBody>
      </p:sp>
    </p:spTree>
    <p:extLst>
      <p:ext uri="{BB962C8B-B14F-4D97-AF65-F5344CB8AC3E}">
        <p14:creationId xmlns:p14="http://schemas.microsoft.com/office/powerpoint/2010/main" val="2433658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3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6FFFB-5E7A-4D31-9BCA-975B65B51A83}" type="datetime1">
              <a:rPr lang="en-US" smtClean="0"/>
              <a:t>10/7/2019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2019 Skagit Valley College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8C3E6-B4AF-1949-8252-E589705B1031}" type="slidenum">
              <a:rPr lang="en-US" smtClean="0"/>
              <a:pPr/>
              <a:t>‹#›</a:t>
            </a:fld>
            <a:endParaRPr lang="en-US" dirty="0"/>
          </a:p>
        </p:txBody>
      </p:sp>
    </p:spTree>
    <p:extLst>
      <p:ext uri="{BB962C8B-B14F-4D97-AF65-F5344CB8AC3E}">
        <p14:creationId xmlns:p14="http://schemas.microsoft.com/office/powerpoint/2010/main" val="144040562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7B97F-E499-4A53-88F9-CA3FA01D63B8}" type="datetime1">
              <a:rPr lang="en-US" smtClean="0"/>
              <a:t>10/7/2019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2019 Skagit Valley College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424F8-101C-C14F-A6B7-D1BF3EC32AAC}" type="slidenum">
              <a:rPr lang="en-US" smtClean="0"/>
              <a:t>‹#›</a:t>
            </a:fld>
            <a:endParaRPr lang="en-US" dirty="0"/>
          </a:p>
        </p:txBody>
      </p:sp>
    </p:spTree>
    <p:extLst>
      <p:ext uri="{BB962C8B-B14F-4D97-AF65-F5344CB8AC3E}">
        <p14:creationId xmlns:p14="http://schemas.microsoft.com/office/powerpoint/2010/main" val="31416993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350">
                <a:solidFill>
                  <a:srgbClr val="FFFFFF"/>
                </a:solidFill>
              </a:defRPr>
            </a:lvl1pPr>
          </a:lstStyle>
          <a:p>
            <a:fld id="{DD88C3E6-B4AF-1949-8252-E589705B1031}" type="slidenum">
              <a:rPr lang="en-US" smtClean="0"/>
              <a:pPr/>
              <a:t>‹#›</a:t>
            </a:fld>
            <a:endParaRPr lang="en-US" dirty="0"/>
          </a:p>
        </p:txBody>
      </p:sp>
      <p:sp>
        <p:nvSpPr>
          <p:cNvPr id="5" name="Footer Placeholder 4"/>
          <p:cNvSpPr>
            <a:spLocks noGrp="1"/>
          </p:cNvSpPr>
          <p:nvPr>
            <p:ph type="ftr" sz="quarter" idx="3"/>
          </p:nvPr>
        </p:nvSpPr>
        <p:spPr>
          <a:xfrm rot="16200000">
            <a:off x="7586911" y="4048760"/>
            <a:ext cx="2367281" cy="365760"/>
          </a:xfrm>
          <a:prstGeom prst="rect">
            <a:avLst/>
          </a:prstGeom>
        </p:spPr>
        <p:txBody>
          <a:bodyPr vert="horz" lIns="91440" tIns="45720" rIns="91440" bIns="45720" rtlCol="0" anchor="ctr"/>
          <a:lstStyle>
            <a:lvl1pPr algn="r">
              <a:defRPr sz="900">
                <a:solidFill>
                  <a:schemeClr val="bg2"/>
                </a:solidFill>
              </a:defRPr>
            </a:lvl1pPr>
          </a:lstStyle>
          <a:p>
            <a:r>
              <a:rPr lang="en-US" dirty="0" smtClean="0"/>
              <a:t>2019 Skagit Valley College</a:t>
            </a:r>
            <a:endParaRPr lang="en-US" dirty="0"/>
          </a:p>
        </p:txBody>
      </p:sp>
      <p:sp>
        <p:nvSpPr>
          <p:cNvPr id="4" name="Date Placeholder 3"/>
          <p:cNvSpPr>
            <a:spLocks noGrp="1"/>
          </p:cNvSpPr>
          <p:nvPr>
            <p:ph type="dt" sz="half" idx="2"/>
          </p:nvPr>
        </p:nvSpPr>
        <p:spPr>
          <a:xfrm rot="16200000">
            <a:off x="7551352" y="1645920"/>
            <a:ext cx="2438399" cy="365760"/>
          </a:xfrm>
          <a:prstGeom prst="rect">
            <a:avLst/>
          </a:prstGeom>
        </p:spPr>
        <p:txBody>
          <a:bodyPr vert="horz" lIns="91440" tIns="45720" rIns="91440" bIns="45720" rtlCol="0" anchor="ctr"/>
          <a:lstStyle>
            <a:lvl1pPr algn="l">
              <a:defRPr sz="900">
                <a:solidFill>
                  <a:schemeClr val="bg2"/>
                </a:solidFill>
              </a:defRPr>
            </a:lvl1pPr>
          </a:lstStyle>
          <a:p>
            <a:fld id="{FBA4BC09-9419-4ED8-8E62-350262BFE39E}" type="datetime1">
              <a:rPr lang="en-US" smtClean="0"/>
              <a:t>10/7/2019</a:t>
            </a:fld>
            <a:endParaRPr lang="en-US" dirty="0"/>
          </a:p>
        </p:txBody>
      </p:sp>
    </p:spTree>
    <p:extLst>
      <p:ext uri="{BB962C8B-B14F-4D97-AF65-F5344CB8AC3E}">
        <p14:creationId xmlns:p14="http://schemas.microsoft.com/office/powerpoint/2010/main" val="39826312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dt="0"/>
  <p:txStyles>
    <p:title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p:titleStyle>
    <p:body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13.jp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0.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7.xml"/><Relationship Id="rId1" Type="http://schemas.openxmlformats.org/officeDocument/2006/relationships/slideLayout" Target="../slideLayouts/slideLayout49.xml"/><Relationship Id="rId5" Type="http://schemas.openxmlformats.org/officeDocument/2006/relationships/image" Target="../media/image5.png"/><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5.xml.rels><?xml version="1.0" encoding="UTF-8" standalone="yes"?>
<Relationships xmlns="http://schemas.openxmlformats.org/package/2006/relationships"><Relationship Id="rId3" Type="http://schemas.openxmlformats.org/officeDocument/2006/relationships/hyperlink" Target="https://www.researchgate.net/figure/A-pultrusion-line-or-a-pultrusion-machine-is-used-to-produce-the-pultruded-GFRP-profile_fig10_303921353" TargetMode="External"/><Relationship Id="rId2" Type="http://schemas.openxmlformats.org/officeDocument/2006/relationships/image" Target="../media/image43.png"/><Relationship Id="rId1" Type="http://schemas.openxmlformats.org/officeDocument/2006/relationships/slideLayout" Target="../slideLayouts/slideLayout52.xml"/></Relationships>
</file>

<file path=ppt/slides/_rels/slide106.xml.rels><?xml version="1.0" encoding="UTF-8" standalone="yes"?>
<Relationships xmlns="http://schemas.openxmlformats.org/package/2006/relationships"><Relationship Id="rId3" Type="http://schemas.openxmlformats.org/officeDocument/2006/relationships/hyperlink" Target="https://www.sciencedirect.com/book/9781782423072" TargetMode="External"/><Relationship Id="rId2" Type="http://schemas.openxmlformats.org/officeDocument/2006/relationships/notesSlide" Target="../notesSlides/notesSlide88.xml"/><Relationship Id="rId1" Type="http://schemas.openxmlformats.org/officeDocument/2006/relationships/slideLayout" Target="../slideLayouts/slideLayout52.xml"/><Relationship Id="rId4" Type="http://schemas.openxmlformats.org/officeDocument/2006/relationships/image" Target="../media/image44.jpeg"/></Relationships>
</file>

<file path=ppt/slides/_rels/slide107.xml.rels><?xml version="1.0" encoding="UTF-8" standalone="yes"?>
<Relationships xmlns="http://schemas.openxmlformats.org/package/2006/relationships"><Relationship Id="rId3" Type="http://schemas.openxmlformats.org/officeDocument/2006/relationships/hyperlink" Target="https://www.compositesone.com/process/pultrusion/" TargetMode="External"/><Relationship Id="rId2" Type="http://schemas.openxmlformats.org/officeDocument/2006/relationships/notesSlide" Target="../notesSlides/notesSlide89.xml"/><Relationship Id="rId1" Type="http://schemas.openxmlformats.org/officeDocument/2006/relationships/slideLayout" Target="../slideLayouts/slideLayout52.xml"/></Relationships>
</file>

<file path=ppt/slides/_rels/slide108.xml.rels><?xml version="1.0" encoding="UTF-8" standalone="yes"?>
<Relationships xmlns="http://schemas.openxmlformats.org/package/2006/relationships"><Relationship Id="rId3" Type="http://schemas.openxmlformats.org/officeDocument/2006/relationships/hyperlink" Target="https://netcomposites.com/guide/manufacturing/pultrusion/" TargetMode="External"/><Relationship Id="rId2" Type="http://schemas.openxmlformats.org/officeDocument/2006/relationships/notesSlide" Target="../notesSlides/notesSlide90.xml"/><Relationship Id="rId1" Type="http://schemas.openxmlformats.org/officeDocument/2006/relationships/slideLayout" Target="../slideLayouts/slideLayout52.xml"/></Relationships>
</file>

<file path=ppt/slides/_rels/slide109.xml.rels><?xml version="1.0" encoding="UTF-8" standalone="yes"?>
<Relationships xmlns="http://schemas.openxmlformats.org/package/2006/relationships"><Relationship Id="rId3" Type="http://schemas.openxmlformats.org/officeDocument/2006/relationships/hyperlink" Target="https://polymeracademy.com/plastic-extrusion-process/" TargetMode="External"/><Relationship Id="rId2" Type="http://schemas.openxmlformats.org/officeDocument/2006/relationships/notesSlide" Target="../notesSlides/notesSlide91.xml"/><Relationship Id="rId1" Type="http://schemas.openxmlformats.org/officeDocument/2006/relationships/slideLayout" Target="../slideLayouts/slideLayout52.xml"/><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0.xml.rels><?xml version="1.0" encoding="UTF-8" standalone="yes"?>
<Relationships xmlns="http://schemas.openxmlformats.org/package/2006/relationships"><Relationship Id="rId3" Type="http://schemas.openxmlformats.org/officeDocument/2006/relationships/image" Target="../media/image46.webp"/><Relationship Id="rId2" Type="http://schemas.openxmlformats.org/officeDocument/2006/relationships/notesSlide" Target="../notesSlides/notesSlide92.xml"/><Relationship Id="rId1" Type="http://schemas.openxmlformats.org/officeDocument/2006/relationships/slideLayout" Target="../slideLayouts/slideLayout52.xml"/><Relationship Id="rId5" Type="http://schemas.openxmlformats.org/officeDocument/2006/relationships/image" Target="../media/image47.jpg"/><Relationship Id="rId4" Type="http://schemas.openxmlformats.org/officeDocument/2006/relationships/hyperlink" Target="https://polymeracademy.com/plastic-extrusion-process/" TargetMode="Externa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52.xml"/><Relationship Id="rId1" Type="http://schemas.openxmlformats.org/officeDocument/2006/relationships/video" Target="https://www.youtube.com/embed/zcBv_JvFDBI?feature=oembed" TargetMode="External"/><Relationship Id="rId6" Type="http://schemas.openxmlformats.org/officeDocument/2006/relationships/image" Target="../media/image48.jpeg"/><Relationship Id="rId5" Type="http://schemas.openxmlformats.org/officeDocument/2006/relationships/hyperlink" Target="https://www.ptonline.com/knowledgecenter/Profile-Extrusion/profile-extrusion-fundamentals/Extrusion-methods" TargetMode="External"/><Relationship Id="rId4" Type="http://schemas.openxmlformats.org/officeDocument/2006/relationships/hyperlink" Target="https://polymeracademy.com/plastic-extrusion-process/" TargetMode="Externa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52.xml"/><Relationship Id="rId1" Type="http://schemas.openxmlformats.org/officeDocument/2006/relationships/video" Target="https://www.youtube.com/embed/BrcWVD0mwo4?feature=oembed" TargetMode="Externa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hyperlink" Target="http://www.techniform-plastics.com/thermoforming.html"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5.xml"/><Relationship Id="rId1" Type="http://schemas.openxmlformats.org/officeDocument/2006/relationships/slideLayout" Target="../slideLayouts/slideLayout52.xml"/><Relationship Id="rId5" Type="http://schemas.openxmlformats.org/officeDocument/2006/relationships/image" Target="../media/image52.png"/><Relationship Id="rId4" Type="http://schemas.openxmlformats.org/officeDocument/2006/relationships/hyperlink" Target="https://www.rodongroup.com/blog/blow-molding-vs.-injection-molding-whats-the-difference"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0.xml"/></Relationships>
</file>

<file path=ppt/slides/_rels/slide1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9.xml"/><Relationship Id="rId1" Type="http://schemas.openxmlformats.org/officeDocument/2006/relationships/slideLayout" Target="../slideLayouts/slideLayout50.xml"/></Relationships>
</file>

<file path=ppt/slides/_rels/slide118.xml.rels><?xml version="1.0" encoding="UTF-8" standalone="yes"?>
<Relationships xmlns="http://schemas.openxmlformats.org/package/2006/relationships"><Relationship Id="rId3" Type="http://schemas.openxmlformats.org/officeDocument/2006/relationships/hyperlink" Target="mailto:Lars.antonsen@Skagit.edu" TargetMode="External"/><Relationship Id="rId7" Type="http://schemas.openxmlformats.org/officeDocument/2006/relationships/image" Target="../media/image55.jpg"/><Relationship Id="rId2" Type="http://schemas.openxmlformats.org/officeDocument/2006/relationships/hyperlink" Target="mailto:Darren.Greeno@skagit.edu" TargetMode="External"/><Relationship Id="rId1" Type="http://schemas.openxmlformats.org/officeDocument/2006/relationships/slideLayout" Target="../slideLayouts/slideLayout50.xml"/><Relationship Id="rId6" Type="http://schemas.openxmlformats.org/officeDocument/2006/relationships/image" Target="../media/image54.tif"/><Relationship Id="rId5" Type="http://schemas.openxmlformats.org/officeDocument/2006/relationships/hyperlink" Target="mailto:Mel.cossette@edcc.edu" TargetMode="External"/><Relationship Id="rId4" Type="http://schemas.openxmlformats.org/officeDocument/2006/relationships/hyperlink" Target="mailto:pillay@uab.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49.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2.xml"/><Relationship Id="rId5" Type="http://schemas.openxmlformats.org/officeDocument/2006/relationships/hyperlink" Target="http://www.substech.com/dokuwiki/doku.php?id=injection_molding_of_polymers"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2.xml"/><Relationship Id="rId6" Type="http://schemas.openxmlformats.org/officeDocument/2006/relationships/hyperlink" Target="https://www.woodlandplastics.com/understanding-thermoset-plastics.html" TargetMode="External"/><Relationship Id="rId5" Type="http://schemas.openxmlformats.org/officeDocument/2006/relationships/hyperlink" Target="http://www.substech.com/dokuwiki/doku.php?id=injection_molding_of_polymers" TargetMode="Externa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hyperlink" Target="http://www.substech.com/dokuwiki/doku.php?id=injection_molding_of_polymers" TargetMode="External"/><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www.micronproducts.com/blog/thermoset-vs-thermoplastic" TargetMode="External"/><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icronproducts.com/blog/thermoset-vs-thermoplastic" TargetMode="External"/><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hyperlink" Target="http://www.engin.umich.edu/labs/EAST/me589/gallery/bioplastics_f01/599Website/pmf.htm#_Injection_molding" TargetMode="External"/><Relationship Id="rId2" Type="http://schemas.openxmlformats.org/officeDocument/2006/relationships/notesSlide" Target="../notesSlides/notesSlide23.xml"/><Relationship Id="rId1" Type="http://schemas.openxmlformats.org/officeDocument/2006/relationships/slideLayout" Target="../slideLayouts/slideLayout5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engin.umich.edu/labs/EAST/me589/gallery/bioplastics_f01/599Website/pmf.htm#_Injection_molding" TargetMode="Externa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hyperlink" Target="http://www.substech.com/dokuwiki/doku.php?id=compression_molding_of_polymers" TargetMode="External"/><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hyperlink" Target="http://www.substech.com/dokuwiki/doku.php?id=compression_molding_of_polymers" TargetMode="External"/><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Compression_molding" TargetMode="External"/><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hyperlink" Target="https://fuziontrading.co.za/compression-moulding-process/" TargetMode="External"/><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hyperlink" Target="https://fuziontrading.co.za/compression-moulding-process/" TargetMode="External"/><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hyperlink" Target="http://www.idicomposites.com/smc-bmc-overview.php" TargetMode="External"/><Relationship Id="rId2" Type="http://schemas.openxmlformats.org/officeDocument/2006/relationships/notesSlide" Target="../notesSlides/notesSlide29.xml"/><Relationship Id="rId1" Type="http://schemas.openxmlformats.org/officeDocument/2006/relationships/slideLayout" Target="../slideLayouts/slideLayout52.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hyperlink" Target="https://fuziontrading.co.za/compression-moulding-process/" TargetMode="External"/><Relationship Id="rId2" Type="http://schemas.openxmlformats.org/officeDocument/2006/relationships/notesSlide" Target="../notesSlides/notesSlide30.xml"/><Relationship Id="rId1" Type="http://schemas.openxmlformats.org/officeDocument/2006/relationships/slideLayout" Target="../slideLayouts/slideLayout5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hyperlink" Target="http://www.idicomposites.com/smc-bmc-overview.php" TargetMode="External"/><Relationship Id="rId2" Type="http://schemas.openxmlformats.org/officeDocument/2006/relationships/notesSlide" Target="../notesSlides/notesSlide31.xml"/><Relationship Id="rId1" Type="http://schemas.openxmlformats.org/officeDocument/2006/relationships/slideLayout" Target="../slideLayouts/slideLayout5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hyperlink" Target="http://www.idicomposites.com/smc-bmc-overview.php" TargetMode="External"/><Relationship Id="rId2" Type="http://schemas.openxmlformats.org/officeDocument/2006/relationships/notesSlide" Target="../notesSlides/notesSlide32.xml"/><Relationship Id="rId1" Type="http://schemas.openxmlformats.org/officeDocument/2006/relationships/slideLayout" Target="../slideLayouts/slideLayout5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3" Type="http://schemas.openxmlformats.org/officeDocument/2006/relationships/hyperlink" Target="http://www.idicomposites.com/smc-bmc-overview.php" TargetMode="External"/><Relationship Id="rId2" Type="http://schemas.openxmlformats.org/officeDocument/2006/relationships/notesSlide" Target="../notesSlides/notesSlide33.xml"/><Relationship Id="rId1" Type="http://schemas.openxmlformats.org/officeDocument/2006/relationships/slideLayout" Target="../slideLayouts/slideLayout5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hyperlink" Target="http://www.idicomposites.com/smc-bmc-overview.php" TargetMode="External"/><Relationship Id="rId2" Type="http://schemas.openxmlformats.org/officeDocument/2006/relationships/notesSlide" Target="../notesSlides/notesSlide34.xml"/><Relationship Id="rId1" Type="http://schemas.openxmlformats.org/officeDocument/2006/relationships/slideLayout" Target="../slideLayouts/slideLayout5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hyperlink" Target="https://www.premix.com/materials/tmc.php" TargetMode="External"/><Relationship Id="rId2" Type="http://schemas.openxmlformats.org/officeDocument/2006/relationships/notesSlide" Target="../notesSlides/notesSlide35.xml"/><Relationship Id="rId1" Type="http://schemas.openxmlformats.org/officeDocument/2006/relationships/slideLayout" Target="../slideLayouts/slideLayout52.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hyperlink" Target="https://www.compositesworld.com/blog/post/compression-molding-new-materials-and-markets" TargetMode="External"/><Relationship Id="rId2" Type="http://schemas.openxmlformats.org/officeDocument/2006/relationships/notesSlide" Target="../notesSlides/notesSlide36.xml"/><Relationship Id="rId1" Type="http://schemas.openxmlformats.org/officeDocument/2006/relationships/slideLayout" Target="../slideLayouts/slideLayout52.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hyperlink" Target="https://www.compositesworld.com/blog/post/compression-molding-new-materials-and-markets" TargetMode="External"/><Relationship Id="rId2" Type="http://schemas.openxmlformats.org/officeDocument/2006/relationships/notesSlide" Target="../notesSlides/notesSlide37.xml"/><Relationship Id="rId1" Type="http://schemas.openxmlformats.org/officeDocument/2006/relationships/slideLayout" Target="../slideLayouts/slideLayout5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49.xml"/><Relationship Id="rId5" Type="http://schemas.openxmlformats.org/officeDocument/2006/relationships/image" Target="../media/image5.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hyperlink" Target="https://www.vacmobiles.com/resin_infusion.html" TargetMode="External"/><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3" Type="http://schemas.openxmlformats.org/officeDocument/2006/relationships/hyperlink" Target="https://www.fibreglast.com/product/vacuum-infusion-Guide/Learning_Center" TargetMode="External"/><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3" Type="http://schemas.openxmlformats.org/officeDocument/2006/relationships/hyperlink" Target="https://www.vacmobiles.com/resin_infusion.html" TargetMode="External"/><Relationship Id="rId2" Type="http://schemas.openxmlformats.org/officeDocument/2006/relationships/notesSlide" Target="../notesSlides/notesSlide46.xml"/><Relationship Id="rId1" Type="http://schemas.openxmlformats.org/officeDocument/2006/relationships/slideLayout" Target="../slideLayouts/slideLayout52.xml"/><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2.xml"/><Relationship Id="rId4" Type="http://schemas.openxmlformats.org/officeDocument/2006/relationships/hyperlink" Target="https://www.vacmobiles.com/resin_infusion.html"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vacmobiles.com/resin_infusion.html" TargetMode="External"/><Relationship Id="rId2" Type="http://schemas.openxmlformats.org/officeDocument/2006/relationships/image" Target="../media/image34.png"/><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3" Type="http://schemas.openxmlformats.org/officeDocument/2006/relationships/hyperlink" Target="https://www.vacmobiles.com/resin_infusion.html" TargetMode="External"/><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3" Type="http://schemas.openxmlformats.org/officeDocument/2006/relationships/hyperlink" Target="https://www.vacmobiles.com/resin_infusion.html" TargetMode="External"/><Relationship Id="rId2" Type="http://schemas.openxmlformats.org/officeDocument/2006/relationships/notesSlide" Target="../notesSlides/notesSlide50.xml"/><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3" Type="http://schemas.openxmlformats.org/officeDocument/2006/relationships/hyperlink" Target="https://www.vacmobiles.com/resin_infusion.html" TargetMode="External"/><Relationship Id="rId2" Type="http://schemas.openxmlformats.org/officeDocument/2006/relationships/notesSlide" Target="../notesSlides/notesSlide51.xml"/><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3" Type="http://schemas.openxmlformats.org/officeDocument/2006/relationships/hyperlink" Target="https://www.vacmobiles.com/resin_infusion.html" TargetMode="External"/><Relationship Id="rId2" Type="http://schemas.openxmlformats.org/officeDocument/2006/relationships/notesSlide" Target="../notesSlides/notesSlide52.xml"/><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3" Type="http://schemas.openxmlformats.org/officeDocument/2006/relationships/hyperlink" Target="https://www.vacmobiles.com/resin_infusion.html" TargetMode="External"/><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3" Type="http://schemas.openxmlformats.org/officeDocument/2006/relationships/hyperlink" Target="https://www.vacmobiles.com/resin_infusion.html" TargetMode="External"/><Relationship Id="rId2" Type="http://schemas.openxmlformats.org/officeDocument/2006/relationships/notesSlide" Target="../notesSlides/notesSlide54.xml"/><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3" Type="http://schemas.openxmlformats.org/officeDocument/2006/relationships/hyperlink" Target="https://www.vacmobiles.com/resin_infusion.html" TargetMode="External"/><Relationship Id="rId2" Type="http://schemas.openxmlformats.org/officeDocument/2006/relationships/notesSlide" Target="../notesSlides/notesSlide55.xml"/><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49.xml"/><Relationship Id="rId5" Type="http://schemas.openxmlformats.org/officeDocument/2006/relationships/image" Target="../media/image5.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3" Type="http://schemas.openxmlformats.org/officeDocument/2006/relationships/hyperlink" Target="http://compositeslab.com/composites-manufacturing-processes/open-molding/hand-lay-up/" TargetMode="External"/><Relationship Id="rId2" Type="http://schemas.openxmlformats.org/officeDocument/2006/relationships/notesSlide" Target="../notesSlides/notesSlide63.xml"/><Relationship Id="rId1" Type="http://schemas.openxmlformats.org/officeDocument/2006/relationships/slideLayout" Target="../slideLayouts/slideLayout50.xml"/></Relationships>
</file>

<file path=ppt/slides/_rels/slide78.xml.rels><?xml version="1.0" encoding="UTF-8" standalone="yes"?>
<Relationships xmlns="http://schemas.openxmlformats.org/package/2006/relationships"><Relationship Id="rId3" Type="http://schemas.openxmlformats.org/officeDocument/2006/relationships/hyperlink" Target="http://compositeslab.com/composites-manufacturing-processes/open-molding/hand-lay-up/" TargetMode="External"/><Relationship Id="rId2" Type="http://schemas.openxmlformats.org/officeDocument/2006/relationships/notesSlide" Target="../notesSlides/notesSlide64.xml"/><Relationship Id="rId1" Type="http://schemas.openxmlformats.org/officeDocument/2006/relationships/slideLayout" Target="../slideLayouts/slideLayout50.xml"/><Relationship Id="rId5" Type="http://schemas.openxmlformats.org/officeDocument/2006/relationships/image" Target="../media/image35.jpg"/><Relationship Id="rId4" Type="http://schemas.openxmlformats.org/officeDocument/2006/relationships/hyperlink" Target="https://netcomposites.com/guide/manufacturing/wet-hand-lay-up/"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compositeslab.com/composites-manufacturing-processes/open-molding/hand-lay-up/" TargetMode="External"/><Relationship Id="rId2" Type="http://schemas.openxmlformats.org/officeDocument/2006/relationships/notesSlide" Target="../notesSlides/notesSlide65.xml"/><Relationship Id="rId1" Type="http://schemas.openxmlformats.org/officeDocument/2006/relationships/slideLayout" Target="../slideLayouts/slideLayout50.xml"/><Relationship Id="rId5" Type="http://schemas.openxmlformats.org/officeDocument/2006/relationships/image" Target="../media/image36.webp"/><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0.xml"/></Relationships>
</file>

<file path=ppt/slides/_rels/slide82.xml.rels><?xml version="1.0" encoding="UTF-8" standalone="yes"?>
<Relationships xmlns="http://schemas.openxmlformats.org/package/2006/relationships"><Relationship Id="rId3" Type="http://schemas.openxmlformats.org/officeDocument/2006/relationships/hyperlink" Target="http://compositeslab.com/composites-manufacturing-processes/open-molding/spray-up/" TargetMode="External"/><Relationship Id="rId2" Type="http://schemas.openxmlformats.org/officeDocument/2006/relationships/notesSlide" Target="../notesSlides/notesSlide68.xml"/><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69.xml"/><Relationship Id="rId7" Type="http://schemas.openxmlformats.org/officeDocument/2006/relationships/hyperlink" Target="http://compositeslab.com/composites-manufacturing-processes/open-molding/spray-up/" TargetMode="External"/><Relationship Id="rId2" Type="http://schemas.openxmlformats.org/officeDocument/2006/relationships/slideLayout" Target="../slideLayouts/slideLayout50.xml"/><Relationship Id="rId1" Type="http://schemas.openxmlformats.org/officeDocument/2006/relationships/video" Target="https://www.youtube.com/embed/0kGWZCwUlNg?feature=oembed" TargetMode="External"/><Relationship Id="rId6" Type="http://schemas.openxmlformats.org/officeDocument/2006/relationships/hyperlink" Target="https://www.mvpind.com/product/patriot-chopwetout-system/" TargetMode="External"/><Relationship Id="rId5" Type="http://schemas.openxmlformats.org/officeDocument/2006/relationships/hyperlink" Target="https://www.youtube.com/watch?time_continue=6&amp;v=0kGWZCwUlNg" TargetMode="External"/><Relationship Id="rId4" Type="http://schemas.openxmlformats.org/officeDocument/2006/relationships/image" Target="../media/image37.jpeg"/><Relationship Id="rId9" Type="http://schemas.openxmlformats.org/officeDocument/2006/relationships/image" Target="../media/image39.jp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50.xml"/><Relationship Id="rId1" Type="http://schemas.openxmlformats.org/officeDocument/2006/relationships/video" Target="https://www.youtube.com/embed/QRYT0HqzuCs?feature=oembed" TargetMode="External"/><Relationship Id="rId4" Type="http://schemas.openxmlformats.org/officeDocument/2006/relationships/image" Target="../media/image40.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0.xml"/></Relationships>
</file>

<file path=ppt/slides/_rels/slide86.xml.rels><?xml version="1.0" encoding="UTF-8" standalone="yes"?>
<Relationships xmlns="http://schemas.openxmlformats.org/package/2006/relationships"><Relationship Id="rId3" Type="http://schemas.openxmlformats.org/officeDocument/2006/relationships/hyperlink" Target="http://compositeslab.com/composites-manufacturing-processes/open-molding/filament-winding/" TargetMode="External"/><Relationship Id="rId2" Type="http://schemas.openxmlformats.org/officeDocument/2006/relationships/notesSlide" Target="../notesSlides/notesSlide72.xml"/><Relationship Id="rId1" Type="http://schemas.openxmlformats.org/officeDocument/2006/relationships/slideLayout" Target="../slideLayouts/slideLayout50.xml"/></Relationships>
</file>

<file path=ppt/slides/_rels/slide87.xml.rels><?xml version="1.0" encoding="UTF-8" standalone="yes"?>
<Relationships xmlns="http://schemas.openxmlformats.org/package/2006/relationships"><Relationship Id="rId3" Type="http://schemas.openxmlformats.org/officeDocument/2006/relationships/hyperlink" Target="https://netcomposites.com/guide/manufacturing/filament-winding/" TargetMode="External"/><Relationship Id="rId2" Type="http://schemas.openxmlformats.org/officeDocument/2006/relationships/notesSlide" Target="../notesSlides/notesSlide73.xml"/><Relationship Id="rId1" Type="http://schemas.openxmlformats.org/officeDocument/2006/relationships/slideLayout" Target="../slideLayouts/slideLayout50.xml"/><Relationship Id="rId4" Type="http://schemas.openxmlformats.org/officeDocument/2006/relationships/image" Target="../media/image41.jp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50.xml"/><Relationship Id="rId1" Type="http://schemas.openxmlformats.org/officeDocument/2006/relationships/video" Target="https://www.youtube.com/embed/4ihtyjydzqA?feature=oembed" TargetMode="External"/><Relationship Id="rId5" Type="http://schemas.openxmlformats.org/officeDocument/2006/relationships/image" Target="../media/image42.jpeg"/><Relationship Id="rId4" Type="http://schemas.openxmlformats.org/officeDocument/2006/relationships/hyperlink" Target="https://www.youtube.com/watch?v=4ihtyjydzqA"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4400" dirty="0"/>
              <a:t>Composite Recycling Technician Education Program</a:t>
            </a:r>
          </a:p>
        </p:txBody>
      </p:sp>
      <p:sp>
        <p:nvSpPr>
          <p:cNvPr id="5" name="Subtitle 1"/>
          <p:cNvSpPr txBox="1">
            <a:spLocks/>
          </p:cNvSpPr>
          <p:nvPr/>
        </p:nvSpPr>
        <p:spPr>
          <a:xfrm>
            <a:off x="740959" y="4504012"/>
            <a:ext cx="7162963" cy="1082596"/>
          </a:xfrm>
          <a:prstGeom prst="rect">
            <a:avLst/>
          </a:prstGeom>
        </p:spPr>
        <p:txBody>
          <a:bodyPr vert="horz" lIns="91440" tIns="45720" rIns="91440" bIns="45720" numCol="1" rtlCol="0" anchor="t">
            <a:noAutofit/>
          </a:bodyPr>
          <a:lstStyle>
            <a:lvl1pPr marL="0" indent="0" algn="l" defTabSz="685800" rtl="0" eaLnBrk="1" latinLnBrk="0" hangingPunct="1">
              <a:spcBef>
                <a:spcPct val="20000"/>
              </a:spcBef>
              <a:buClr>
                <a:schemeClr val="accent1"/>
              </a:buClr>
              <a:buFont typeface="Arial" pitchFamily="34" charset="0"/>
              <a:buNone/>
              <a:defRPr sz="1500" kern="1200">
                <a:solidFill>
                  <a:schemeClr val="tx1">
                    <a:tint val="75000"/>
                  </a:schemeClr>
                </a:solidFill>
                <a:latin typeface="+mn-lt"/>
                <a:ea typeface="+mn-ea"/>
                <a:cs typeface="+mn-cs"/>
              </a:defRPr>
            </a:lvl1pPr>
            <a:lvl2pPr marL="342900" indent="0" algn="ctr" defTabSz="685800" rtl="0" eaLnBrk="1" latinLnBrk="0" hangingPunct="1">
              <a:spcBef>
                <a:spcPct val="20000"/>
              </a:spcBef>
              <a:buClr>
                <a:schemeClr val="accent2"/>
              </a:buClr>
              <a:buFont typeface="Arial" pitchFamily="34" charset="0"/>
              <a:buNone/>
              <a:defRPr sz="1500" kern="1200">
                <a:solidFill>
                  <a:schemeClr val="tx1">
                    <a:tint val="75000"/>
                  </a:schemeClr>
                </a:solidFill>
                <a:latin typeface="+mn-lt"/>
                <a:ea typeface="+mn-ea"/>
                <a:cs typeface="+mn-cs"/>
              </a:defRPr>
            </a:lvl2pPr>
            <a:lvl3pPr marL="685800" indent="0" algn="ctr" defTabSz="685800" rtl="0" eaLnBrk="1" latinLnBrk="0" hangingPunct="1">
              <a:spcBef>
                <a:spcPct val="20000"/>
              </a:spcBef>
              <a:buClr>
                <a:schemeClr val="accent3"/>
              </a:buClr>
              <a:buFont typeface="Arial" pitchFamily="34" charset="0"/>
              <a:buNone/>
              <a:defRPr sz="1350" kern="1200">
                <a:solidFill>
                  <a:schemeClr val="tx1">
                    <a:tint val="75000"/>
                  </a:schemeClr>
                </a:solidFill>
                <a:latin typeface="+mn-lt"/>
                <a:ea typeface="+mn-ea"/>
                <a:cs typeface="+mn-cs"/>
              </a:defRPr>
            </a:lvl3pPr>
            <a:lvl4pPr marL="1028700" indent="0" algn="ctr" defTabSz="685800" rtl="0" eaLnBrk="1" latinLnBrk="0" hangingPunct="1">
              <a:spcBef>
                <a:spcPct val="20000"/>
              </a:spcBef>
              <a:buClr>
                <a:schemeClr val="accent4"/>
              </a:buClr>
              <a:buFont typeface="Arial" pitchFamily="34" charset="0"/>
              <a:buNone/>
              <a:defRPr sz="1200" kern="1200">
                <a:solidFill>
                  <a:schemeClr val="tx1">
                    <a:tint val="75000"/>
                  </a:schemeClr>
                </a:solidFill>
                <a:latin typeface="+mn-lt"/>
                <a:ea typeface="+mn-ea"/>
                <a:cs typeface="+mn-cs"/>
              </a:defRPr>
            </a:lvl4pPr>
            <a:lvl5pPr marL="1371600" indent="0" algn="ctr" defTabSz="685800" rtl="0" eaLnBrk="1" latinLnBrk="0" hangingPunct="1">
              <a:spcBef>
                <a:spcPct val="20000"/>
              </a:spcBef>
              <a:buClr>
                <a:schemeClr val="accent5"/>
              </a:buClr>
              <a:buFont typeface="Arial" pitchFamily="34" charset="0"/>
              <a:buNone/>
              <a:defRPr sz="1050" kern="1200" baseline="0">
                <a:solidFill>
                  <a:schemeClr val="tx1">
                    <a:tint val="75000"/>
                  </a:schemeClr>
                </a:solidFill>
                <a:latin typeface="+mn-lt"/>
                <a:ea typeface="+mn-ea"/>
                <a:cs typeface="+mn-cs"/>
              </a:defRPr>
            </a:lvl5pPr>
            <a:lvl6pPr marL="1714500" indent="0" algn="ctr" defTabSz="685800" rtl="0" eaLnBrk="1" latinLnBrk="0" hangingPunct="1">
              <a:spcBef>
                <a:spcPct val="20000"/>
              </a:spcBef>
              <a:buClr>
                <a:schemeClr val="accent1"/>
              </a:buClr>
              <a:buFont typeface="Arial" pitchFamily="34" charset="0"/>
              <a:buNone/>
              <a:defRPr sz="1050" kern="1200" baseline="0">
                <a:solidFill>
                  <a:schemeClr val="tx1">
                    <a:tint val="75000"/>
                  </a:schemeClr>
                </a:solidFill>
                <a:latin typeface="+mn-lt"/>
                <a:ea typeface="+mn-ea"/>
                <a:cs typeface="+mn-cs"/>
              </a:defRPr>
            </a:lvl6pPr>
            <a:lvl7pPr marL="2057400" indent="0" algn="ctr" defTabSz="685800" rtl="0" eaLnBrk="1" latinLnBrk="0" hangingPunct="1">
              <a:spcBef>
                <a:spcPct val="20000"/>
              </a:spcBef>
              <a:buClr>
                <a:schemeClr val="accent2"/>
              </a:buClr>
              <a:buFont typeface="Arial" pitchFamily="34" charset="0"/>
              <a:buNone/>
              <a:defRPr sz="1050" kern="1200">
                <a:solidFill>
                  <a:schemeClr val="tx1">
                    <a:tint val="75000"/>
                  </a:schemeClr>
                </a:solidFill>
                <a:latin typeface="+mn-lt"/>
                <a:ea typeface="+mn-ea"/>
                <a:cs typeface="+mn-cs"/>
              </a:defRPr>
            </a:lvl7pPr>
            <a:lvl8pPr marL="2400300" indent="0" algn="ctr" defTabSz="685800" rtl="0" eaLnBrk="1" latinLnBrk="0" hangingPunct="1">
              <a:spcBef>
                <a:spcPct val="20000"/>
              </a:spcBef>
              <a:buClr>
                <a:schemeClr val="accent3"/>
              </a:buClr>
              <a:buFont typeface="Arial" pitchFamily="34" charset="0"/>
              <a:buNone/>
              <a:defRPr sz="1050" kern="1200">
                <a:solidFill>
                  <a:schemeClr val="tx1">
                    <a:tint val="75000"/>
                  </a:schemeClr>
                </a:solidFill>
                <a:latin typeface="+mn-lt"/>
                <a:ea typeface="+mn-ea"/>
                <a:cs typeface="+mn-cs"/>
              </a:defRPr>
            </a:lvl8pPr>
            <a:lvl9pPr marL="2743200" indent="0" algn="ctr" defTabSz="685800" rtl="0" eaLnBrk="1" latinLnBrk="0" hangingPunct="1">
              <a:spcBef>
                <a:spcPct val="20000"/>
              </a:spcBef>
              <a:buClr>
                <a:schemeClr val="accent4"/>
              </a:buClr>
              <a:buFont typeface="Arial" pitchFamily="34" charset="0"/>
              <a:buNone/>
              <a:defRPr sz="1050" kern="1200">
                <a:solidFill>
                  <a:schemeClr val="tx1">
                    <a:tint val="75000"/>
                  </a:schemeClr>
                </a:solidFill>
                <a:latin typeface="+mn-lt"/>
                <a:ea typeface="+mn-ea"/>
                <a:cs typeface="+mn-cs"/>
              </a:defRPr>
            </a:lvl9pPr>
          </a:lstStyle>
          <a:p>
            <a:r>
              <a:rPr lang="en-US" sz="2000" b="1" dirty="0">
                <a:solidFill>
                  <a:schemeClr val="tx1"/>
                </a:solidFill>
              </a:rPr>
              <a:t>Module 2</a:t>
            </a:r>
            <a:r>
              <a:rPr lang="en-US" sz="2000" b="1" dirty="0">
                <a:solidFill>
                  <a:schemeClr val="tx1"/>
                </a:solidFill>
                <a:cs typeface="Calibri"/>
              </a:rPr>
              <a:t> -</a:t>
            </a:r>
            <a:r>
              <a:rPr lang="en-US" sz="2000" b="1" dirty="0">
                <a:solidFill>
                  <a:srgbClr val="000000"/>
                </a:solidFill>
                <a:cs typeface="Calibri"/>
              </a:rPr>
              <a:t> Composite Manufacturing Methods - Thermosets and Thermoplastic</a:t>
            </a:r>
            <a:endParaRPr lang="en-US" sz="2000" b="1" dirty="0">
              <a:solidFill>
                <a:schemeClr val="tx1"/>
              </a:solidFill>
            </a:endParaRPr>
          </a:p>
          <a:p>
            <a:r>
              <a:rPr lang="en-US" sz="2000" b="1" dirty="0">
                <a:solidFill>
                  <a:schemeClr val="tx1"/>
                </a:solidFill>
              </a:rPr>
              <a:t>Lecture 1 – </a:t>
            </a:r>
            <a:r>
              <a:rPr lang="en-US" sz="2000" b="1" dirty="0">
                <a:solidFill>
                  <a:schemeClr val="tx1"/>
                </a:solidFill>
                <a:cs typeface="Calibri"/>
              </a:rPr>
              <a:t>Types of Composites</a:t>
            </a:r>
          </a:p>
        </p:txBody>
      </p:sp>
      <p:sp>
        <p:nvSpPr>
          <p:cNvPr id="4" name="TextBox 3">
            <a:extLst>
              <a:ext uri="{FF2B5EF4-FFF2-40B4-BE49-F238E27FC236}">
                <a16:creationId xmlns:a16="http://schemas.microsoft.com/office/drawing/2014/main" id="{D326CFB9-87AC-489E-8AD3-D21EFD7ACA19}"/>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72" y="625632"/>
            <a:ext cx="2155371" cy="8515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43" y="686445"/>
            <a:ext cx="2991179" cy="81069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0594" y="1885000"/>
            <a:ext cx="3467100" cy="390525"/>
          </a:xfrm>
          <a:prstGeom prst="rect">
            <a:avLst/>
          </a:prstGeom>
        </p:spPr>
      </p:pic>
      <p:sp>
        <p:nvSpPr>
          <p:cNvPr id="11" name="Footer Placeholder 10"/>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22714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33E2AF-83E8-4A65-9278-21074D846F7B}"/>
              </a:ext>
            </a:extLst>
          </p:cNvPr>
          <p:cNvPicPr>
            <a:picLocks noChangeAspect="1"/>
          </p:cNvPicPr>
          <p:nvPr/>
        </p:nvPicPr>
        <p:blipFill>
          <a:blip r:embed="rId3"/>
          <a:stretch>
            <a:fillRect/>
          </a:stretch>
        </p:blipFill>
        <p:spPr>
          <a:xfrm>
            <a:off x="4499433" y="3892865"/>
            <a:ext cx="3823212" cy="2320914"/>
          </a:xfrm>
          <a:prstGeom prst="rect">
            <a:avLst/>
          </a:prstGeom>
        </p:spPr>
      </p:pic>
      <p:sp>
        <p:nvSpPr>
          <p:cNvPr id="3" name="Content Placeholder 2"/>
          <p:cNvSpPr>
            <a:spLocks noGrp="1"/>
          </p:cNvSpPr>
          <p:nvPr>
            <p:ph idx="1"/>
          </p:nvPr>
        </p:nvSpPr>
        <p:spPr>
          <a:xfrm>
            <a:off x="429491" y="876580"/>
            <a:ext cx="3340292" cy="915848"/>
          </a:xfrm>
        </p:spPr>
        <p:txBody>
          <a:bodyPr>
            <a:normAutofit/>
          </a:bodyPr>
          <a:lstStyle/>
          <a:p>
            <a:r>
              <a:rPr lang="en-US" sz="2400" b="1" dirty="0">
                <a:solidFill>
                  <a:schemeClr val="tx2"/>
                </a:solidFill>
              </a:rPr>
              <a:t>Polymer Matrix Composites (PMC’s)</a:t>
            </a:r>
            <a:endParaRPr lang="en-US" sz="2000" b="1" dirty="0"/>
          </a:p>
        </p:txBody>
      </p:sp>
      <p:sp>
        <p:nvSpPr>
          <p:cNvPr id="5" name="TextBox 4">
            <a:extLst>
              <a:ext uri="{FF2B5EF4-FFF2-40B4-BE49-F238E27FC236}">
                <a16:creationId xmlns:a16="http://schemas.microsoft.com/office/drawing/2014/main" id="{3C84EE0C-E577-4FE5-B243-005DD3190906}"/>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8" name="Title 1">
            <a:extLst>
              <a:ext uri="{FF2B5EF4-FFF2-40B4-BE49-F238E27FC236}">
                <a16:creationId xmlns:a16="http://schemas.microsoft.com/office/drawing/2014/main" id="{5D36431B-AD7B-45EA-9ABF-9632AF0C7860}"/>
              </a:ext>
            </a:extLst>
          </p:cNvPr>
          <p:cNvSpPr>
            <a:spLocks noGrp="1"/>
          </p:cNvSpPr>
          <p:nvPr>
            <p:ph type="title"/>
          </p:nvPr>
        </p:nvSpPr>
        <p:spPr>
          <a:xfrm>
            <a:off x="309033" y="18396"/>
            <a:ext cx="7620000" cy="1143000"/>
          </a:xfrm>
        </p:spPr>
        <p:txBody>
          <a:bodyPr>
            <a:normAutofit/>
          </a:bodyPr>
          <a:lstStyle/>
          <a:p>
            <a:r>
              <a:rPr lang="en-US" dirty="0"/>
              <a:t>Types of Composites </a:t>
            </a:r>
          </a:p>
        </p:txBody>
      </p:sp>
      <p:sp>
        <p:nvSpPr>
          <p:cNvPr id="15" name="TextBox 14">
            <a:extLst>
              <a:ext uri="{FF2B5EF4-FFF2-40B4-BE49-F238E27FC236}">
                <a16:creationId xmlns:a16="http://schemas.microsoft.com/office/drawing/2014/main" id="{3BC2EABB-D81F-49AA-AAC3-266F2153CCA3}"/>
              </a:ext>
            </a:extLst>
          </p:cNvPr>
          <p:cNvSpPr txBox="1"/>
          <p:nvPr/>
        </p:nvSpPr>
        <p:spPr>
          <a:xfrm>
            <a:off x="5118114" y="3429000"/>
            <a:ext cx="3137112" cy="400110"/>
          </a:xfrm>
          <a:prstGeom prst="rect">
            <a:avLst/>
          </a:prstGeom>
          <a:noFill/>
        </p:spPr>
        <p:txBody>
          <a:bodyPr wrap="square" rtlCol="0">
            <a:spAutoFit/>
          </a:bodyPr>
          <a:lstStyle/>
          <a:p>
            <a:pPr algn="r"/>
            <a:r>
              <a:rPr lang="en-US" sz="1000" i="1" dirty="0"/>
              <a:t>Source: https://www.sailingworld.com/meet-designer-future-volvo-ocean-race-yachts</a:t>
            </a:r>
            <a:endParaRPr lang="en-US" sz="1000" b="1" i="1" dirty="0"/>
          </a:p>
        </p:txBody>
      </p:sp>
      <p:sp>
        <p:nvSpPr>
          <p:cNvPr id="9" name="Content Placeholder 2">
            <a:extLst>
              <a:ext uri="{FF2B5EF4-FFF2-40B4-BE49-F238E27FC236}">
                <a16:creationId xmlns:a16="http://schemas.microsoft.com/office/drawing/2014/main" id="{4C728AA5-7B15-44C0-9A49-ADACA04106EE}"/>
              </a:ext>
            </a:extLst>
          </p:cNvPr>
          <p:cNvSpPr txBox="1">
            <a:spLocks/>
          </p:cNvSpPr>
          <p:nvPr/>
        </p:nvSpPr>
        <p:spPr>
          <a:xfrm>
            <a:off x="429491" y="4036558"/>
            <a:ext cx="4560198" cy="2177221"/>
          </a:xfrm>
          <a:prstGeom prst="rect">
            <a:avLst/>
          </a:prstGeom>
        </p:spPr>
        <p:txBody>
          <a:bodyPr vert="horz" lIns="91440" tIns="45720" rIns="91440" bIns="45720" numCol="2"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sz="1800" b="1" dirty="0">
                <a:solidFill>
                  <a:srgbClr val="C00000"/>
                </a:solidFill>
              </a:rPr>
              <a:t>Thermoset</a:t>
            </a:r>
          </a:p>
          <a:p>
            <a:pPr lvl="1"/>
            <a:r>
              <a:rPr lang="en-US" sz="1800" b="1" dirty="0">
                <a:solidFill>
                  <a:schemeClr val="tx1"/>
                </a:solidFill>
              </a:rPr>
              <a:t>Epoxy</a:t>
            </a:r>
          </a:p>
          <a:p>
            <a:pPr lvl="1"/>
            <a:r>
              <a:rPr lang="en-US" sz="1800" b="1" dirty="0">
                <a:solidFill>
                  <a:schemeClr val="tx1"/>
                </a:solidFill>
              </a:rPr>
              <a:t>Phenolic</a:t>
            </a:r>
          </a:p>
          <a:p>
            <a:pPr lvl="1"/>
            <a:r>
              <a:rPr lang="en-US" sz="1800" b="1" dirty="0">
                <a:solidFill>
                  <a:schemeClr val="tx1"/>
                </a:solidFill>
              </a:rPr>
              <a:t>Polyester</a:t>
            </a:r>
          </a:p>
          <a:p>
            <a:pPr lvl="1"/>
            <a:r>
              <a:rPr lang="en-US" sz="1800" b="1" dirty="0">
                <a:solidFill>
                  <a:schemeClr val="tx1"/>
                </a:solidFill>
              </a:rPr>
              <a:t>Vinyl Ester</a:t>
            </a:r>
            <a:r>
              <a:rPr lang="en-US" sz="1800" b="1" dirty="0"/>
              <a:t/>
            </a:r>
            <a:br>
              <a:rPr lang="en-US" sz="1800" b="1" dirty="0"/>
            </a:br>
            <a:endParaRPr lang="en-US" sz="1800" b="1" dirty="0"/>
          </a:p>
          <a:p>
            <a:pPr marL="68580" indent="0">
              <a:buNone/>
            </a:pPr>
            <a:r>
              <a:rPr lang="en-US" sz="1800" b="1" dirty="0">
                <a:solidFill>
                  <a:srgbClr val="C00000"/>
                </a:solidFill>
              </a:rPr>
              <a:t>Thermoplastic</a:t>
            </a:r>
          </a:p>
          <a:p>
            <a:pPr lvl="1"/>
            <a:r>
              <a:rPr lang="en-US" sz="1800" b="1" dirty="0">
                <a:solidFill>
                  <a:schemeClr val="tx1"/>
                </a:solidFill>
              </a:rPr>
              <a:t>PEEK</a:t>
            </a:r>
          </a:p>
          <a:p>
            <a:pPr lvl="1"/>
            <a:r>
              <a:rPr lang="en-US" sz="1800" b="1" dirty="0">
                <a:solidFill>
                  <a:schemeClr val="tx1"/>
                </a:solidFill>
              </a:rPr>
              <a:t>PP</a:t>
            </a:r>
          </a:p>
          <a:p>
            <a:pPr lvl="1"/>
            <a:r>
              <a:rPr lang="en-US" sz="1800" b="1" dirty="0">
                <a:solidFill>
                  <a:schemeClr val="tx1"/>
                </a:solidFill>
              </a:rPr>
              <a:t>Nylon</a:t>
            </a:r>
          </a:p>
          <a:p>
            <a:pPr lvl="1"/>
            <a:r>
              <a:rPr lang="en-US" sz="1800" b="1" dirty="0">
                <a:solidFill>
                  <a:schemeClr val="tx1"/>
                </a:solidFill>
              </a:rPr>
              <a:t>PE</a:t>
            </a:r>
          </a:p>
        </p:txBody>
      </p:sp>
      <p:pic>
        <p:nvPicPr>
          <p:cNvPr id="10" name="Picture 9">
            <a:extLst>
              <a:ext uri="{FF2B5EF4-FFF2-40B4-BE49-F238E27FC236}">
                <a16:creationId xmlns:a16="http://schemas.microsoft.com/office/drawing/2014/main" id="{4520FC4A-4C5F-435C-9C60-91BBFCF46350}"/>
              </a:ext>
            </a:extLst>
          </p:cNvPr>
          <p:cNvPicPr>
            <a:picLocks noChangeAspect="1"/>
          </p:cNvPicPr>
          <p:nvPr/>
        </p:nvPicPr>
        <p:blipFill>
          <a:blip r:embed="rId4"/>
          <a:stretch>
            <a:fillRect/>
          </a:stretch>
        </p:blipFill>
        <p:spPr>
          <a:xfrm>
            <a:off x="4432014" y="747602"/>
            <a:ext cx="3823212" cy="2550754"/>
          </a:xfrm>
          <a:prstGeom prst="rect">
            <a:avLst/>
          </a:prstGeom>
          <a:ln w="38100">
            <a:solidFill>
              <a:schemeClr val="tx1"/>
            </a:solidFill>
          </a:ln>
        </p:spPr>
      </p:pic>
      <p:sp>
        <p:nvSpPr>
          <p:cNvPr id="13" name="Content Placeholder 2">
            <a:extLst>
              <a:ext uri="{FF2B5EF4-FFF2-40B4-BE49-F238E27FC236}">
                <a16:creationId xmlns:a16="http://schemas.microsoft.com/office/drawing/2014/main" id="{89655640-2B87-4905-88A9-2ADE972BF41C}"/>
              </a:ext>
            </a:extLst>
          </p:cNvPr>
          <p:cNvSpPr txBox="1">
            <a:spLocks/>
          </p:cNvSpPr>
          <p:nvPr/>
        </p:nvSpPr>
        <p:spPr>
          <a:xfrm>
            <a:off x="93454" y="1704274"/>
            <a:ext cx="4218102" cy="2411584"/>
          </a:xfrm>
          <a:prstGeom prst="rect">
            <a:avLst/>
          </a:prstGeom>
        </p:spPr>
        <p:txBody>
          <a:bodyPr vert="horz" lIns="91440" tIns="45720" rIns="91440" bIns="45720" rtlCol="0">
            <a:normAutofit fontScale="92500" lnSpcReduction="10000"/>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01688" lvl="1"/>
            <a:r>
              <a:rPr lang="en-US" sz="2000" b="1" dirty="0"/>
              <a:t>Account for largest sector of composite usage</a:t>
            </a:r>
          </a:p>
          <a:p>
            <a:pPr marL="801688" lvl="1"/>
            <a:r>
              <a:rPr lang="en-US" sz="2000" b="1" dirty="0"/>
              <a:t>Combination of reinforcing phase and a thermoset or thermoplastic</a:t>
            </a:r>
          </a:p>
          <a:p>
            <a:pPr marL="801688" lvl="1"/>
            <a:r>
              <a:rPr lang="en-US" sz="2000" b="1" dirty="0"/>
              <a:t>Reinforcing phase is typically a fiber</a:t>
            </a:r>
          </a:p>
          <a:p>
            <a:pPr marL="801688" lvl="1"/>
            <a:r>
              <a:rPr lang="en-US" sz="2100" b="1" dirty="0"/>
              <a:t>Common matrix materials:</a:t>
            </a:r>
          </a:p>
        </p:txBody>
      </p:sp>
      <p:sp>
        <p:nvSpPr>
          <p:cNvPr id="17" name="Rectangle 16">
            <a:extLst>
              <a:ext uri="{FF2B5EF4-FFF2-40B4-BE49-F238E27FC236}">
                <a16:creationId xmlns:a16="http://schemas.microsoft.com/office/drawing/2014/main" id="{EB776528-54C0-4C7A-8947-87199E310801}"/>
              </a:ext>
            </a:extLst>
          </p:cNvPr>
          <p:cNvSpPr/>
          <p:nvPr/>
        </p:nvSpPr>
        <p:spPr>
          <a:xfrm>
            <a:off x="3993423" y="6291791"/>
            <a:ext cx="4329222" cy="400110"/>
          </a:xfrm>
          <a:prstGeom prst="rect">
            <a:avLst/>
          </a:prstGeom>
        </p:spPr>
        <p:txBody>
          <a:bodyPr wrap="square">
            <a:spAutoFit/>
          </a:bodyPr>
          <a:lstStyle/>
          <a:p>
            <a:pPr algn="r"/>
            <a:r>
              <a:rPr lang="en-US" sz="1000" dirty="0"/>
              <a:t>https://www.chemanager-online.com/en/topics/chemicals-distribution/perfect-symbiosis-material-and-design {Photo: Lanxess}</a:t>
            </a:r>
          </a:p>
        </p:txBody>
      </p:sp>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0388648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a:noAutofit/>
          </a:bodyPr>
          <a:lstStyle/>
          <a:p>
            <a:pPr marL="85725" indent="0">
              <a:buNone/>
            </a:pPr>
            <a:r>
              <a:rPr lang="en-US" sz="2000" b="1" dirty="0"/>
              <a:t>In this lecture you have learned:</a:t>
            </a:r>
          </a:p>
          <a:p>
            <a:pPr marL="308610" lvl="1" indent="0">
              <a:buSzPct val="80000"/>
              <a:buNone/>
            </a:pPr>
            <a:r>
              <a:rPr lang="en-US" sz="2200" b="1" dirty="0">
                <a:solidFill>
                  <a:srgbClr val="C00000"/>
                </a:solidFill>
              </a:rPr>
              <a:t>The limitations of filament winding include:</a:t>
            </a:r>
          </a:p>
          <a:p>
            <a:pPr lvl="2">
              <a:buClr>
                <a:schemeClr val="accent1"/>
              </a:buClr>
              <a:buSzPct val="80000"/>
            </a:pPr>
            <a:r>
              <a:rPr lang="en-US" sz="2200" b="1" dirty="0"/>
              <a:t>Limited to cylindrical and hollow shaped components. </a:t>
            </a:r>
          </a:p>
          <a:p>
            <a:pPr lvl="2">
              <a:buClr>
                <a:schemeClr val="accent1"/>
              </a:buClr>
              <a:buSzPct val="80000"/>
            </a:pPr>
            <a:r>
              <a:rPr lang="en-US" sz="2200" b="1" dirty="0"/>
              <a:t>Fiber cannot easily be laid exactly along the </a:t>
            </a:r>
            <a:r>
              <a:rPr lang="en-US" sz="2200" b="1" i="1" dirty="0"/>
              <a:t>length</a:t>
            </a:r>
            <a:r>
              <a:rPr lang="en-US" sz="2200" b="1" dirty="0"/>
              <a:t> of a component. </a:t>
            </a:r>
          </a:p>
          <a:p>
            <a:pPr lvl="2">
              <a:buClr>
                <a:schemeClr val="accent1"/>
              </a:buClr>
              <a:buSzPct val="80000"/>
            </a:pPr>
            <a:r>
              <a:rPr lang="en-US" sz="2200" b="1" dirty="0"/>
              <a:t>Mandrel costs for large components can be high, complex or expensive</a:t>
            </a:r>
          </a:p>
          <a:p>
            <a:pPr lvl="2">
              <a:buClr>
                <a:schemeClr val="accent1"/>
              </a:buClr>
              <a:buSzPct val="80000"/>
            </a:pPr>
            <a:r>
              <a:rPr lang="en-US" sz="2200" b="1" dirty="0"/>
              <a:t>External surface of the component is cosmetically unattractive. </a:t>
            </a:r>
          </a:p>
          <a:p>
            <a:pPr lvl="2">
              <a:buClr>
                <a:schemeClr val="accent1"/>
              </a:buClr>
              <a:buSzPct val="80000"/>
            </a:pPr>
            <a:r>
              <a:rPr lang="en-US" sz="2200" b="1" dirty="0"/>
              <a:t>Low viscosity resins usually needed.</a:t>
            </a:r>
          </a:p>
          <a:p>
            <a:pPr lvl="2">
              <a:buClr>
                <a:schemeClr val="accent1"/>
              </a:buClr>
              <a:buSzPct val="80000"/>
            </a:pPr>
            <a:r>
              <a:rPr lang="en-US" sz="2200" b="1" dirty="0"/>
              <a:t>Mandrel must allow removal of the part</a:t>
            </a:r>
          </a:p>
          <a:p>
            <a:pPr lvl="2">
              <a:buClr>
                <a:schemeClr val="accent1"/>
              </a:buClr>
              <a:buSzPct val="80000"/>
            </a:pPr>
            <a:r>
              <a:rPr lang="en-US" sz="2200" b="1" dirty="0"/>
              <a:t>Difficulty in winding reverse curvature</a:t>
            </a:r>
            <a:endParaRPr lang="en-US" sz="2200" b="1" dirty="0">
              <a:highlight>
                <a:srgbClr val="FFFF00"/>
              </a:highlight>
              <a:cs typeface="Calibri"/>
            </a:endParaRPr>
          </a:p>
          <a:p>
            <a:pPr>
              <a:buSzPct val="80000"/>
              <a:buFont typeface="Wingdings" panose="05000000000000000000" pitchFamily="2" charset="2"/>
              <a:buChar char="Ø"/>
            </a:pPr>
            <a:endParaRPr lang="en-US" sz="2200" b="1" dirty="0">
              <a:highlight>
                <a:srgbClr val="FFFF00"/>
              </a:highlight>
              <a:cs typeface="Calibri"/>
            </a:endParaRPr>
          </a:p>
          <a:p>
            <a:pPr lvl="1">
              <a:buFont typeface="Wingdings" pitchFamily="34" charset="0"/>
              <a:buChar char="Ø"/>
            </a:pPr>
            <a:endParaRPr lang="en-US" sz="2200" b="1" dirty="0">
              <a:ea typeface="+mn-lt"/>
              <a:cs typeface="+mn-lt"/>
            </a:endParaRPr>
          </a:p>
          <a:p>
            <a:pPr lvl="1">
              <a:buFont typeface="Wingdings" pitchFamily="34" charset="0"/>
              <a:buChar char="Ø"/>
            </a:pPr>
            <a:endParaRPr lang="en-US" sz="2200" b="1" dirty="0">
              <a:cs typeface="Calibri"/>
            </a:endParaRPr>
          </a:p>
        </p:txBody>
      </p:sp>
      <p:sp>
        <p:nvSpPr>
          <p:cNvPr id="5" name="TextBox 4">
            <a:extLst>
              <a:ext uri="{FF2B5EF4-FFF2-40B4-BE49-F238E27FC236}">
                <a16:creationId xmlns:a16="http://schemas.microsoft.com/office/drawing/2014/main" id="{4DB53B47-7C92-4057-B42F-5BB264FDA9D7}"/>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5151336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4400" dirty="0"/>
              <a:t>Composite Recycling Technician Education Program</a:t>
            </a:r>
          </a:p>
        </p:txBody>
      </p:sp>
      <p:sp>
        <p:nvSpPr>
          <p:cNvPr id="5" name="Subtitle 1"/>
          <p:cNvSpPr txBox="1">
            <a:spLocks/>
          </p:cNvSpPr>
          <p:nvPr/>
        </p:nvSpPr>
        <p:spPr>
          <a:xfrm>
            <a:off x="740959" y="4504012"/>
            <a:ext cx="7162963" cy="1082596"/>
          </a:xfrm>
          <a:prstGeom prst="rect">
            <a:avLst/>
          </a:prstGeom>
        </p:spPr>
        <p:txBody>
          <a:bodyPr vert="horz" lIns="91440" tIns="45720" rIns="91440" bIns="45720" numCol="1" rtlCol="0" anchor="t">
            <a:noAutofit/>
          </a:bodyPr>
          <a:lstStyle>
            <a:lvl1pPr marL="0" indent="0" algn="l" defTabSz="685800" rtl="0" eaLnBrk="1" latinLnBrk="0" hangingPunct="1">
              <a:spcBef>
                <a:spcPct val="20000"/>
              </a:spcBef>
              <a:buClr>
                <a:schemeClr val="accent1"/>
              </a:buClr>
              <a:buFont typeface="Arial" pitchFamily="34" charset="0"/>
              <a:buNone/>
              <a:defRPr sz="1500" kern="1200">
                <a:solidFill>
                  <a:schemeClr val="tx1">
                    <a:tint val="75000"/>
                  </a:schemeClr>
                </a:solidFill>
                <a:latin typeface="+mn-lt"/>
                <a:ea typeface="+mn-ea"/>
                <a:cs typeface="+mn-cs"/>
              </a:defRPr>
            </a:lvl1pPr>
            <a:lvl2pPr marL="342900" indent="0" algn="ctr" defTabSz="685800" rtl="0" eaLnBrk="1" latinLnBrk="0" hangingPunct="1">
              <a:spcBef>
                <a:spcPct val="20000"/>
              </a:spcBef>
              <a:buClr>
                <a:schemeClr val="accent2"/>
              </a:buClr>
              <a:buFont typeface="Arial" pitchFamily="34" charset="0"/>
              <a:buNone/>
              <a:defRPr sz="1500" kern="1200">
                <a:solidFill>
                  <a:schemeClr val="tx1">
                    <a:tint val="75000"/>
                  </a:schemeClr>
                </a:solidFill>
                <a:latin typeface="+mn-lt"/>
                <a:ea typeface="+mn-ea"/>
                <a:cs typeface="+mn-cs"/>
              </a:defRPr>
            </a:lvl2pPr>
            <a:lvl3pPr marL="685800" indent="0" algn="ctr" defTabSz="685800" rtl="0" eaLnBrk="1" latinLnBrk="0" hangingPunct="1">
              <a:spcBef>
                <a:spcPct val="20000"/>
              </a:spcBef>
              <a:buClr>
                <a:schemeClr val="accent3"/>
              </a:buClr>
              <a:buFont typeface="Arial" pitchFamily="34" charset="0"/>
              <a:buNone/>
              <a:defRPr sz="1350" kern="1200">
                <a:solidFill>
                  <a:schemeClr val="tx1">
                    <a:tint val="75000"/>
                  </a:schemeClr>
                </a:solidFill>
                <a:latin typeface="+mn-lt"/>
                <a:ea typeface="+mn-ea"/>
                <a:cs typeface="+mn-cs"/>
              </a:defRPr>
            </a:lvl3pPr>
            <a:lvl4pPr marL="1028700" indent="0" algn="ctr" defTabSz="685800" rtl="0" eaLnBrk="1" latinLnBrk="0" hangingPunct="1">
              <a:spcBef>
                <a:spcPct val="20000"/>
              </a:spcBef>
              <a:buClr>
                <a:schemeClr val="accent4"/>
              </a:buClr>
              <a:buFont typeface="Arial" pitchFamily="34" charset="0"/>
              <a:buNone/>
              <a:defRPr sz="1200" kern="1200">
                <a:solidFill>
                  <a:schemeClr val="tx1">
                    <a:tint val="75000"/>
                  </a:schemeClr>
                </a:solidFill>
                <a:latin typeface="+mn-lt"/>
                <a:ea typeface="+mn-ea"/>
                <a:cs typeface="+mn-cs"/>
              </a:defRPr>
            </a:lvl4pPr>
            <a:lvl5pPr marL="1371600" indent="0" algn="ctr" defTabSz="685800" rtl="0" eaLnBrk="1" latinLnBrk="0" hangingPunct="1">
              <a:spcBef>
                <a:spcPct val="20000"/>
              </a:spcBef>
              <a:buClr>
                <a:schemeClr val="accent5"/>
              </a:buClr>
              <a:buFont typeface="Arial" pitchFamily="34" charset="0"/>
              <a:buNone/>
              <a:defRPr sz="1050" kern="1200" baseline="0">
                <a:solidFill>
                  <a:schemeClr val="tx1">
                    <a:tint val="75000"/>
                  </a:schemeClr>
                </a:solidFill>
                <a:latin typeface="+mn-lt"/>
                <a:ea typeface="+mn-ea"/>
                <a:cs typeface="+mn-cs"/>
              </a:defRPr>
            </a:lvl5pPr>
            <a:lvl6pPr marL="1714500" indent="0" algn="ctr" defTabSz="685800" rtl="0" eaLnBrk="1" latinLnBrk="0" hangingPunct="1">
              <a:spcBef>
                <a:spcPct val="20000"/>
              </a:spcBef>
              <a:buClr>
                <a:schemeClr val="accent1"/>
              </a:buClr>
              <a:buFont typeface="Arial" pitchFamily="34" charset="0"/>
              <a:buNone/>
              <a:defRPr sz="1050" kern="1200" baseline="0">
                <a:solidFill>
                  <a:schemeClr val="tx1">
                    <a:tint val="75000"/>
                  </a:schemeClr>
                </a:solidFill>
                <a:latin typeface="+mn-lt"/>
                <a:ea typeface="+mn-ea"/>
                <a:cs typeface="+mn-cs"/>
              </a:defRPr>
            </a:lvl6pPr>
            <a:lvl7pPr marL="2057400" indent="0" algn="ctr" defTabSz="685800" rtl="0" eaLnBrk="1" latinLnBrk="0" hangingPunct="1">
              <a:spcBef>
                <a:spcPct val="20000"/>
              </a:spcBef>
              <a:buClr>
                <a:schemeClr val="accent2"/>
              </a:buClr>
              <a:buFont typeface="Arial" pitchFamily="34" charset="0"/>
              <a:buNone/>
              <a:defRPr sz="1050" kern="1200">
                <a:solidFill>
                  <a:schemeClr val="tx1">
                    <a:tint val="75000"/>
                  </a:schemeClr>
                </a:solidFill>
                <a:latin typeface="+mn-lt"/>
                <a:ea typeface="+mn-ea"/>
                <a:cs typeface="+mn-cs"/>
              </a:defRPr>
            </a:lvl7pPr>
            <a:lvl8pPr marL="2400300" indent="0" algn="ctr" defTabSz="685800" rtl="0" eaLnBrk="1" latinLnBrk="0" hangingPunct="1">
              <a:spcBef>
                <a:spcPct val="20000"/>
              </a:spcBef>
              <a:buClr>
                <a:schemeClr val="accent3"/>
              </a:buClr>
              <a:buFont typeface="Arial" pitchFamily="34" charset="0"/>
              <a:buNone/>
              <a:defRPr sz="1050" kern="1200">
                <a:solidFill>
                  <a:schemeClr val="tx1">
                    <a:tint val="75000"/>
                  </a:schemeClr>
                </a:solidFill>
                <a:latin typeface="+mn-lt"/>
                <a:ea typeface="+mn-ea"/>
                <a:cs typeface="+mn-cs"/>
              </a:defRPr>
            </a:lvl8pPr>
            <a:lvl9pPr marL="2743200" indent="0" algn="ctr" defTabSz="685800" rtl="0" eaLnBrk="1" latinLnBrk="0" hangingPunct="1">
              <a:spcBef>
                <a:spcPct val="20000"/>
              </a:spcBef>
              <a:buClr>
                <a:schemeClr val="accent4"/>
              </a:buClr>
              <a:buFont typeface="Arial" pitchFamily="34" charset="0"/>
              <a:buNone/>
              <a:defRPr sz="1050" kern="1200">
                <a:solidFill>
                  <a:schemeClr val="tx1">
                    <a:tint val="75000"/>
                  </a:schemeClr>
                </a:solidFill>
                <a:latin typeface="+mn-lt"/>
                <a:ea typeface="+mn-ea"/>
                <a:cs typeface="+mn-cs"/>
              </a:defRPr>
            </a:lvl9pPr>
          </a:lstStyle>
          <a:p>
            <a:r>
              <a:rPr lang="en-US" sz="2000" b="1" dirty="0">
                <a:solidFill>
                  <a:schemeClr val="tx1"/>
                </a:solidFill>
                <a:ea typeface="+mn-lt"/>
                <a:cs typeface="+mn-lt"/>
              </a:rPr>
              <a:t>Module 2 - Composite Manufacturing Methods - Thermosets and Thermoplastic</a:t>
            </a:r>
            <a:endParaRPr lang="en-US" sz="2000" dirty="0">
              <a:solidFill>
                <a:schemeClr val="tx1"/>
              </a:solidFill>
              <a:ea typeface="+mn-lt"/>
              <a:cs typeface="+mn-lt"/>
            </a:endParaRPr>
          </a:p>
          <a:p>
            <a:r>
              <a:rPr lang="en-US" sz="2000" b="1" dirty="0">
                <a:solidFill>
                  <a:schemeClr val="tx1"/>
                </a:solidFill>
                <a:ea typeface="+mn-lt"/>
                <a:cs typeface="+mn-lt"/>
              </a:rPr>
              <a:t>Lecture 5 – Pultrusion and Extrusion</a:t>
            </a:r>
          </a:p>
        </p:txBody>
      </p:sp>
      <p:sp>
        <p:nvSpPr>
          <p:cNvPr id="4" name="TextBox 3">
            <a:extLst>
              <a:ext uri="{FF2B5EF4-FFF2-40B4-BE49-F238E27FC236}">
                <a16:creationId xmlns:a16="http://schemas.microsoft.com/office/drawing/2014/main" id="{D326CFB9-87AC-489E-8AD3-D21EFD7ACA19}"/>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a:t>
            </a:r>
            <a:r>
              <a:rPr lang="en-US" sz="1400" dirty="0" smtClean="0"/>
              <a:t>5</a:t>
            </a:r>
            <a:endParaRPr lang="en-US" sz="1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72" y="625632"/>
            <a:ext cx="2155371" cy="8515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43" y="686445"/>
            <a:ext cx="2991179" cy="81069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0594" y="1885000"/>
            <a:ext cx="3467100" cy="390525"/>
          </a:xfrm>
          <a:prstGeom prst="rect">
            <a:avLst/>
          </a:prstGeom>
        </p:spPr>
      </p:pic>
      <p:sp>
        <p:nvSpPr>
          <p:cNvPr id="11" name="Footer Placeholder 10"/>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9146202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55" y="621541"/>
            <a:ext cx="7620000" cy="1143000"/>
          </a:xfrm>
        </p:spPr>
        <p:txBody>
          <a:bodyPr/>
          <a:lstStyle/>
          <a:p>
            <a:r>
              <a:rPr lang="en-US" sz="2800" dirty="0">
                <a:solidFill>
                  <a:srgbClr val="002060"/>
                </a:solidFill>
                <a:ea typeface="+mj-lt"/>
                <a:cs typeface="+mj-lt"/>
              </a:rPr>
              <a:t>Composite Manufacturing Methods: </a:t>
            </a:r>
            <a:br>
              <a:rPr lang="en-US" sz="2800" dirty="0">
                <a:solidFill>
                  <a:srgbClr val="002060"/>
                </a:solidFill>
                <a:ea typeface="+mj-lt"/>
                <a:cs typeface="+mj-lt"/>
              </a:rPr>
            </a:br>
            <a:r>
              <a:rPr lang="en-US" sz="2800" dirty="0">
                <a:solidFill>
                  <a:srgbClr val="002060"/>
                </a:solidFill>
                <a:ea typeface="+mj-lt"/>
                <a:cs typeface="Calibri"/>
              </a:rPr>
              <a:t>Pultrusion and Extrusion</a:t>
            </a:r>
            <a:endParaRPr lang="en-US" sz="2800" dirty="0">
              <a:solidFill>
                <a:srgbClr val="002060"/>
              </a:solidFill>
              <a:ea typeface="+mj-lt"/>
              <a:cs typeface="+mj-lt"/>
            </a:endParaRPr>
          </a:p>
          <a:p>
            <a:endParaRPr lang="en-US" sz="3600" dirty="0">
              <a:ea typeface="Cambria"/>
            </a:endParaRPr>
          </a:p>
        </p:txBody>
      </p:sp>
      <p:sp>
        <p:nvSpPr>
          <p:cNvPr id="3" name="Content Placeholder 2"/>
          <p:cNvSpPr>
            <a:spLocks noGrp="1"/>
          </p:cNvSpPr>
          <p:nvPr>
            <p:ph idx="1"/>
          </p:nvPr>
        </p:nvSpPr>
        <p:spPr>
          <a:xfrm>
            <a:off x="866367" y="1600200"/>
            <a:ext cx="6670851" cy="4800600"/>
          </a:xfrm>
        </p:spPr>
        <p:txBody>
          <a:bodyPr vert="horz" lIns="91440" tIns="45720" rIns="91440" bIns="45720" rtlCol="0" anchor="t">
            <a:normAutofit/>
          </a:bodyPr>
          <a:lstStyle/>
          <a:p>
            <a:pPr marL="85725" indent="0">
              <a:buNone/>
            </a:pPr>
            <a:r>
              <a:rPr lang="en-US" sz="2400" b="1" dirty="0"/>
              <a:t>Objectives:</a:t>
            </a:r>
            <a:endParaRPr lang="en-US" sz="2400" b="1" dirty="0">
              <a:cs typeface="Calibri"/>
            </a:endParaRPr>
          </a:p>
          <a:p>
            <a:r>
              <a:rPr lang="en-US" sz="2400" b="1" dirty="0"/>
              <a:t>Learn the process of Pultrusion </a:t>
            </a:r>
            <a:endParaRPr lang="en-US" sz="2400" b="1" dirty="0">
              <a:cs typeface="Calibri"/>
            </a:endParaRPr>
          </a:p>
          <a:p>
            <a:r>
              <a:rPr lang="en-US" sz="2400" b="1" dirty="0"/>
              <a:t>Learn the advantages and limitations of Pultrusion </a:t>
            </a:r>
          </a:p>
          <a:p>
            <a:r>
              <a:rPr lang="en-US" sz="2400" b="1" dirty="0"/>
              <a:t>Learn the process of Extrusion </a:t>
            </a:r>
            <a:endParaRPr lang="en-US" sz="2400" b="1" dirty="0">
              <a:cs typeface="Calibri"/>
            </a:endParaRPr>
          </a:p>
          <a:p>
            <a:r>
              <a:rPr lang="en-US" sz="2400" b="1" dirty="0"/>
              <a:t>Learn the types of Extrusion processes </a:t>
            </a:r>
            <a:r>
              <a:rPr lang="en-US" sz="1900" b="1" i="1" dirty="0"/>
              <a:t>(Sheet/film Extrusion, Thermoforming, Blown Film Extrusion, Extruded Tubing, Multi-layer Tubing, Over Jacketing Extrusion, Co-extrusion, Extrusion Coating</a:t>
            </a:r>
            <a:r>
              <a:rPr lang="en-US" sz="1900" i="1" dirty="0"/>
              <a:t> and </a:t>
            </a:r>
            <a:r>
              <a:rPr lang="en-US" sz="1900" b="1" i="1" dirty="0"/>
              <a:t>Extrusion Compounding)</a:t>
            </a:r>
            <a:endParaRPr lang="en-US" sz="1900" i="1" dirty="0"/>
          </a:p>
          <a:p>
            <a:r>
              <a:rPr lang="en-US" sz="2400" b="1" dirty="0"/>
              <a:t>Learn the advantages, limitations and applications of the different Extrusion processes</a:t>
            </a:r>
            <a:endParaRPr lang="en-US" sz="2400" b="1" dirty="0">
              <a:cs typeface="Calibri"/>
            </a:endParaRPr>
          </a:p>
          <a:p>
            <a:pPr marL="85725" indent="0">
              <a:buNone/>
            </a:pPr>
            <a:endParaRPr lang="en-US" sz="2400" b="1" dirty="0">
              <a:cs typeface="Calibri"/>
            </a:endParaRPr>
          </a:p>
          <a:p>
            <a:endParaRPr lang="en-US" sz="2400" b="1" dirty="0">
              <a:cs typeface="Calibri"/>
            </a:endParaRPr>
          </a:p>
          <a:p>
            <a:endParaRPr lang="en-US" sz="2400" b="1" dirty="0">
              <a:highlight>
                <a:srgbClr val="FFFF00"/>
              </a:highlight>
              <a:cs typeface="Calibri"/>
            </a:endParaRPr>
          </a:p>
        </p:txBody>
      </p:sp>
      <p:sp>
        <p:nvSpPr>
          <p:cNvPr id="6" name="TextBox 5">
            <a:extLst>
              <a:ext uri="{FF2B5EF4-FFF2-40B4-BE49-F238E27FC236}">
                <a16:creationId xmlns:a16="http://schemas.microsoft.com/office/drawing/2014/main" id="{E5BB2C42-7014-4D0F-97B8-A7A3E49BA1AD}"/>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8249092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74" y="479222"/>
            <a:ext cx="7620000" cy="1143000"/>
          </a:xfrm>
        </p:spPr>
        <p:txBody>
          <a:bodyPr/>
          <a:lstStyle/>
          <a:p>
            <a:r>
              <a:rPr lang="en-US" sz="2800" dirty="0">
                <a:solidFill>
                  <a:srgbClr val="002060"/>
                </a:solidFill>
                <a:ea typeface="+mj-lt"/>
                <a:cs typeface="+mj-lt"/>
              </a:rPr>
              <a:t>Composite Manufacturing Methods: </a:t>
            </a:r>
            <a:br>
              <a:rPr lang="en-US" sz="2800" dirty="0">
                <a:solidFill>
                  <a:srgbClr val="002060"/>
                </a:solidFill>
                <a:ea typeface="+mj-lt"/>
                <a:cs typeface="+mj-lt"/>
              </a:rPr>
            </a:br>
            <a:r>
              <a:rPr lang="en-US" sz="2800" dirty="0">
                <a:solidFill>
                  <a:srgbClr val="002060"/>
                </a:solidFill>
                <a:ea typeface="+mj-lt"/>
                <a:cs typeface="Calibri"/>
              </a:rPr>
              <a:t>Pultrusion and Extrusion</a:t>
            </a:r>
            <a:endParaRPr lang="en-US" dirty="0"/>
          </a:p>
        </p:txBody>
      </p:sp>
      <p:sp>
        <p:nvSpPr>
          <p:cNvPr id="3" name="Content Placeholder 2"/>
          <p:cNvSpPr>
            <a:spLocks noGrp="1"/>
          </p:cNvSpPr>
          <p:nvPr>
            <p:ph idx="1"/>
          </p:nvPr>
        </p:nvSpPr>
        <p:spPr>
          <a:xfrm>
            <a:off x="785185" y="1622222"/>
            <a:ext cx="7051591" cy="4800600"/>
          </a:xfrm>
        </p:spPr>
        <p:txBody>
          <a:bodyPr vert="horz" lIns="91440" tIns="45720" rIns="91440" bIns="45720" rtlCol="0" anchor="t">
            <a:normAutofit/>
          </a:bodyPr>
          <a:lstStyle/>
          <a:p>
            <a:pPr marL="85725" indent="0">
              <a:buNone/>
            </a:pPr>
            <a:r>
              <a:rPr lang="en-US" sz="2400" b="1" dirty="0"/>
              <a:t>At the end of the lecture you will be able to:</a:t>
            </a:r>
            <a:endParaRPr lang="en-US" sz="2400" b="1" dirty="0">
              <a:cs typeface="Calibri"/>
            </a:endParaRPr>
          </a:p>
          <a:p>
            <a:r>
              <a:rPr lang="en-US" sz="2400" b="1" dirty="0"/>
              <a:t>Describe the process of Pultrusion </a:t>
            </a:r>
            <a:endParaRPr lang="en-US" sz="2400" b="1" dirty="0">
              <a:cs typeface="Calibri"/>
            </a:endParaRPr>
          </a:p>
          <a:p>
            <a:r>
              <a:rPr lang="en-US" sz="2400" b="1" dirty="0"/>
              <a:t>List the advantages and limitations of Pultrusion </a:t>
            </a:r>
          </a:p>
          <a:p>
            <a:r>
              <a:rPr lang="en-US" sz="2400" b="1" dirty="0"/>
              <a:t>Describe the process of Extrusion </a:t>
            </a:r>
            <a:endParaRPr lang="en-US" sz="2400" b="1" dirty="0">
              <a:cs typeface="Calibri"/>
            </a:endParaRPr>
          </a:p>
          <a:p>
            <a:r>
              <a:rPr lang="en-US" sz="2400" b="1" dirty="0"/>
              <a:t>Compare and contrast the different the types of Extrusion processes </a:t>
            </a:r>
          </a:p>
          <a:p>
            <a:r>
              <a:rPr lang="en-US" sz="2400" b="1" dirty="0"/>
              <a:t>Identify the advantages, limitations and applications of the different Extrusion processes</a:t>
            </a:r>
            <a:endParaRPr lang="en-US" sz="2400" b="1" dirty="0">
              <a:cs typeface="Calibri"/>
            </a:endParaRPr>
          </a:p>
          <a:p>
            <a:endParaRPr lang="en-US" sz="2400" b="1" dirty="0">
              <a:cs typeface="Calibri"/>
            </a:endParaRPr>
          </a:p>
          <a:p>
            <a:pPr marL="85725" indent="0">
              <a:buNone/>
            </a:pPr>
            <a:endParaRPr lang="en-US" sz="2400" b="1" dirty="0">
              <a:cs typeface="Calibri"/>
            </a:endParaRPr>
          </a:p>
          <a:p>
            <a:pPr marL="85725" indent="0">
              <a:buNone/>
            </a:pPr>
            <a:endParaRPr lang="en-US" sz="2200" dirty="0">
              <a:ea typeface="+mn-lt"/>
              <a:cs typeface="+mn-lt"/>
            </a:endParaRPr>
          </a:p>
        </p:txBody>
      </p:sp>
      <p:sp>
        <p:nvSpPr>
          <p:cNvPr id="5" name="TextBox 4">
            <a:extLst>
              <a:ext uri="{FF2B5EF4-FFF2-40B4-BE49-F238E27FC236}">
                <a16:creationId xmlns:a16="http://schemas.microsoft.com/office/drawing/2014/main" id="{BBDCD360-D065-41CB-95C4-4FE2874E54E3}"/>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9712885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14" name="Oval 13"/>
          <p:cNvSpPr/>
          <p:nvPr/>
        </p:nvSpPr>
        <p:spPr>
          <a:xfrm>
            <a:off x="508000" y="2022777"/>
            <a:ext cx="5529085" cy="4308226"/>
          </a:xfrm>
          <a:prstGeom prst="ellipse">
            <a:avLst/>
          </a:prstGeom>
          <a:solidFill>
            <a:schemeClr val="bg2"/>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5" name="Oval 14"/>
          <p:cNvSpPr/>
          <p:nvPr/>
        </p:nvSpPr>
        <p:spPr>
          <a:xfrm>
            <a:off x="2836691" y="2022777"/>
            <a:ext cx="5386766" cy="4308227"/>
          </a:xfrm>
          <a:prstGeom prst="ellipse">
            <a:avLst/>
          </a:prstGeom>
          <a:solidFill>
            <a:schemeClr val="accent2">
              <a:lumMod val="20000"/>
              <a:lumOff val="80000"/>
              <a:alpha val="61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28575" cmpd="sng">
                <a:solidFill>
                  <a:schemeClr val="tx1"/>
                </a:solidFill>
              </a:ln>
              <a:solidFill>
                <a:schemeClr val="tx1"/>
              </a:solidFill>
            </a:endParaRPr>
          </a:p>
        </p:txBody>
      </p:sp>
      <p:sp>
        <p:nvSpPr>
          <p:cNvPr id="16" name="TextBox 15"/>
          <p:cNvSpPr txBox="1"/>
          <p:nvPr/>
        </p:nvSpPr>
        <p:spPr>
          <a:xfrm>
            <a:off x="3362825" y="2862085"/>
            <a:ext cx="2603417" cy="2769989"/>
          </a:xfrm>
          <a:prstGeom prst="rect">
            <a:avLst/>
          </a:prstGeom>
          <a:noFill/>
        </p:spPr>
        <p:txBody>
          <a:bodyPr wrap="square" rtlCol="0" anchor="t">
            <a:spAutoFit/>
          </a:bodyPr>
          <a:lstStyle/>
          <a:p>
            <a:pPr marL="171450" indent="-171450">
              <a:buFont typeface="Arial"/>
              <a:buChar char="•"/>
            </a:pPr>
            <a:r>
              <a:rPr lang="en-US" b="1" dirty="0"/>
              <a:t>Injection Molding</a:t>
            </a:r>
            <a:endParaRPr lang="en-US" b="1" dirty="0">
              <a:cs typeface="Calibri"/>
            </a:endParaRPr>
          </a:p>
          <a:p>
            <a:pPr marL="171450" indent="-171450">
              <a:buFont typeface="Arial"/>
              <a:buChar char="•"/>
            </a:pPr>
            <a:r>
              <a:rPr lang="en-US" b="1" dirty="0"/>
              <a:t>Rotational Molding</a:t>
            </a:r>
            <a:endParaRPr lang="en-US" b="1" dirty="0">
              <a:cs typeface="Calibri"/>
            </a:endParaRPr>
          </a:p>
          <a:p>
            <a:pPr marL="171450" indent="-171450">
              <a:buFont typeface="Arial"/>
              <a:buChar char="•"/>
            </a:pPr>
            <a:r>
              <a:rPr lang="en-US" b="1" dirty="0"/>
              <a:t>Compression Molding</a:t>
            </a:r>
            <a:endParaRPr lang="en-US" b="1" dirty="0">
              <a:cs typeface="Calibri"/>
            </a:endParaRPr>
          </a:p>
          <a:p>
            <a:pPr marL="171450" indent="-171450">
              <a:buFont typeface="Arial"/>
              <a:buChar char="•"/>
            </a:pPr>
            <a:r>
              <a:rPr lang="en-US" b="1" dirty="0"/>
              <a:t>Casting, Foam Molding</a:t>
            </a:r>
            <a:endParaRPr lang="en-US" b="1" dirty="0">
              <a:cs typeface="Calibri"/>
            </a:endParaRPr>
          </a:p>
          <a:p>
            <a:pPr marL="171450" indent="-171450">
              <a:buFont typeface="Arial"/>
              <a:buChar char="•"/>
            </a:pPr>
            <a:r>
              <a:rPr lang="en-US" b="1" dirty="0"/>
              <a:t>Vacuum-Bag Molding</a:t>
            </a:r>
            <a:endParaRPr lang="en-US" b="1" dirty="0">
              <a:cs typeface="Calibri"/>
            </a:endParaRPr>
          </a:p>
          <a:p>
            <a:pPr marL="171450" indent="-171450">
              <a:buFont typeface="Arial"/>
              <a:buChar char="•"/>
            </a:pPr>
            <a:r>
              <a:rPr lang="en-US" b="1" dirty="0"/>
              <a:t>Hand/Spray Layup</a:t>
            </a:r>
            <a:endParaRPr lang="en-US" b="1" dirty="0">
              <a:cs typeface="Calibri"/>
            </a:endParaRPr>
          </a:p>
          <a:p>
            <a:pPr marL="171450" indent="-171450">
              <a:buFont typeface="Arial"/>
              <a:buChar char="•"/>
            </a:pPr>
            <a:r>
              <a:rPr lang="en-US" b="1" dirty="0"/>
              <a:t>Resin Transfer Molding</a:t>
            </a:r>
            <a:endParaRPr lang="en-US" b="1" dirty="0">
              <a:cs typeface="Calibri"/>
            </a:endParaRPr>
          </a:p>
          <a:p>
            <a:pPr marL="171450" indent="-171450">
              <a:buFont typeface="Arial"/>
              <a:buChar char="•"/>
            </a:pPr>
            <a:r>
              <a:rPr lang="en-US" b="1" dirty="0"/>
              <a:t>Filament Winding</a:t>
            </a:r>
            <a:endParaRPr lang="en-US" b="1" dirty="0">
              <a:cs typeface="Calibri"/>
            </a:endParaRPr>
          </a:p>
          <a:p>
            <a:pPr marL="171450" indent="-171450">
              <a:buFont typeface="Arial"/>
              <a:buChar char="•"/>
            </a:pPr>
            <a:r>
              <a:rPr lang="en-US" b="1" dirty="0">
                <a:solidFill>
                  <a:srgbClr val="C00000"/>
                </a:solidFill>
              </a:rPr>
              <a:t>Pultrusion</a:t>
            </a:r>
            <a:endParaRPr lang="en-US" b="1" dirty="0">
              <a:solidFill>
                <a:srgbClr val="C00000"/>
              </a:solidFill>
              <a:cs typeface="Calibri"/>
            </a:endParaRPr>
          </a:p>
          <a:p>
            <a:pPr marL="171450" indent="-171450">
              <a:buFont typeface="Arial"/>
              <a:buChar char="•"/>
            </a:pPr>
            <a:endParaRPr lang="en-US" sz="1200" dirty="0"/>
          </a:p>
        </p:txBody>
      </p:sp>
      <p:sp>
        <p:nvSpPr>
          <p:cNvPr id="17" name="TextBox 16"/>
          <p:cNvSpPr txBox="1"/>
          <p:nvPr/>
        </p:nvSpPr>
        <p:spPr>
          <a:xfrm>
            <a:off x="1024088" y="2561602"/>
            <a:ext cx="1817845" cy="646331"/>
          </a:xfrm>
          <a:prstGeom prst="rect">
            <a:avLst/>
          </a:prstGeom>
          <a:solidFill>
            <a:schemeClr val="bg1"/>
          </a:solidFill>
          <a:ln w="28575">
            <a:solidFill>
              <a:srgbClr val="C00000"/>
            </a:solidFill>
          </a:ln>
        </p:spPr>
        <p:txBody>
          <a:bodyPr wrap="square" rtlCol="0" anchor="t">
            <a:spAutoFit/>
          </a:bodyPr>
          <a:lstStyle/>
          <a:p>
            <a:pPr algn="ctr"/>
            <a:r>
              <a:rPr lang="en-US" b="1" dirty="0"/>
              <a:t>Thermoplastic Processes</a:t>
            </a:r>
            <a:endParaRPr lang="en-US" dirty="0"/>
          </a:p>
        </p:txBody>
      </p:sp>
      <p:sp>
        <p:nvSpPr>
          <p:cNvPr id="18" name="TextBox 17"/>
          <p:cNvSpPr txBox="1"/>
          <p:nvPr/>
        </p:nvSpPr>
        <p:spPr>
          <a:xfrm>
            <a:off x="5912556" y="2405495"/>
            <a:ext cx="1365056" cy="646331"/>
          </a:xfrm>
          <a:prstGeom prst="rect">
            <a:avLst/>
          </a:prstGeom>
          <a:solidFill>
            <a:schemeClr val="bg1"/>
          </a:solidFill>
          <a:ln w="28575">
            <a:solidFill>
              <a:srgbClr val="C00000"/>
            </a:solidFill>
          </a:ln>
        </p:spPr>
        <p:txBody>
          <a:bodyPr wrap="square" rtlCol="0" anchor="t">
            <a:spAutoFit/>
          </a:bodyPr>
          <a:lstStyle/>
          <a:p>
            <a:pPr algn="ctr"/>
            <a:r>
              <a:rPr lang="en-US" b="1" dirty="0"/>
              <a:t>Thermoset Processes</a:t>
            </a:r>
            <a:endParaRPr lang="en-US" dirty="0"/>
          </a:p>
        </p:txBody>
      </p:sp>
      <p:sp>
        <p:nvSpPr>
          <p:cNvPr id="19" name="TextBox 18"/>
          <p:cNvSpPr txBox="1"/>
          <p:nvPr/>
        </p:nvSpPr>
        <p:spPr>
          <a:xfrm>
            <a:off x="534685" y="3755621"/>
            <a:ext cx="2398889" cy="923330"/>
          </a:xfrm>
          <a:prstGeom prst="rect">
            <a:avLst/>
          </a:prstGeom>
          <a:noFill/>
        </p:spPr>
        <p:txBody>
          <a:bodyPr wrap="square" rtlCol="0" anchor="t">
            <a:spAutoFit/>
          </a:bodyPr>
          <a:lstStyle/>
          <a:p>
            <a:pPr marL="171450" indent="-171450">
              <a:buFont typeface="Arial"/>
              <a:buChar char="•"/>
            </a:pPr>
            <a:r>
              <a:rPr lang="en-US" b="1" dirty="0">
                <a:solidFill>
                  <a:srgbClr val="C00000"/>
                </a:solidFill>
              </a:rPr>
              <a:t>Extrusion</a:t>
            </a:r>
            <a:endParaRPr lang="en-US" b="1" dirty="0">
              <a:solidFill>
                <a:srgbClr val="C00000"/>
              </a:solidFill>
              <a:cs typeface="Calibri"/>
            </a:endParaRPr>
          </a:p>
          <a:p>
            <a:pPr marL="628650" lvl="1" indent="-171450">
              <a:buFont typeface="Arial"/>
              <a:buChar char="•"/>
            </a:pPr>
            <a:r>
              <a:rPr lang="en-US" b="1" dirty="0">
                <a:solidFill>
                  <a:srgbClr val="C00000"/>
                </a:solidFill>
              </a:rPr>
              <a:t>Blow Molding</a:t>
            </a:r>
            <a:endParaRPr lang="en-US" b="1" dirty="0">
              <a:solidFill>
                <a:srgbClr val="C00000"/>
              </a:solidFill>
              <a:cs typeface="Calibri"/>
            </a:endParaRPr>
          </a:p>
          <a:p>
            <a:pPr marL="628650" lvl="1" indent="-171450">
              <a:buFont typeface="Arial"/>
              <a:buChar char="•"/>
            </a:pPr>
            <a:r>
              <a:rPr lang="en-US" b="1" dirty="0">
                <a:solidFill>
                  <a:srgbClr val="C00000"/>
                </a:solidFill>
              </a:rPr>
              <a:t>Thermoforming</a:t>
            </a:r>
            <a:endParaRPr lang="en-US" b="1" dirty="0">
              <a:solidFill>
                <a:srgbClr val="C00000"/>
              </a:solidFill>
              <a:cs typeface="Calibri"/>
            </a:endParaRPr>
          </a:p>
        </p:txBody>
      </p:sp>
      <p:sp>
        <p:nvSpPr>
          <p:cNvPr id="20" name="TextBox 19"/>
          <p:cNvSpPr txBox="1"/>
          <p:nvPr/>
        </p:nvSpPr>
        <p:spPr>
          <a:xfrm>
            <a:off x="6042988" y="3616686"/>
            <a:ext cx="1989667" cy="1446550"/>
          </a:xfrm>
          <a:prstGeom prst="rect">
            <a:avLst/>
          </a:prstGeom>
          <a:noFill/>
        </p:spPr>
        <p:txBody>
          <a:bodyPr wrap="square" rtlCol="0" anchor="t">
            <a:spAutoFit/>
          </a:bodyPr>
          <a:lstStyle/>
          <a:p>
            <a:pPr marL="171450" indent="-171450">
              <a:buFont typeface="Arial"/>
              <a:buChar char="•"/>
            </a:pPr>
            <a:r>
              <a:rPr lang="en-US" b="1" dirty="0"/>
              <a:t>Transfer Molding</a:t>
            </a:r>
            <a:endParaRPr lang="en-US" b="1" dirty="0">
              <a:cs typeface="Calibri"/>
            </a:endParaRPr>
          </a:p>
          <a:p>
            <a:pPr marL="171450" indent="-171450">
              <a:buFont typeface="Arial"/>
              <a:buChar char="•"/>
            </a:pPr>
            <a:r>
              <a:rPr lang="en-US" b="1" dirty="0"/>
              <a:t>Reaction Injection Molding</a:t>
            </a:r>
            <a:endParaRPr lang="en-US" b="1" dirty="0">
              <a:cs typeface="Calibri"/>
            </a:endParaRPr>
          </a:p>
          <a:p>
            <a:endParaRPr lang="en-US" sz="1600" dirty="0"/>
          </a:p>
        </p:txBody>
      </p:sp>
      <p:sp>
        <p:nvSpPr>
          <p:cNvPr id="3" name="Title 1">
            <a:extLst>
              <a:ext uri="{FF2B5EF4-FFF2-40B4-BE49-F238E27FC236}">
                <a16:creationId xmlns:a16="http://schemas.microsoft.com/office/drawing/2014/main" id="{1D3798B7-8161-4636-B8B5-687534FE6750}"/>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endParaRPr lang="en-US" sz="2800" dirty="0">
              <a:ea typeface="Cambria"/>
              <a:cs typeface="Calibri"/>
            </a:endParaRPr>
          </a:p>
        </p:txBody>
      </p:sp>
      <p:sp>
        <p:nvSpPr>
          <p:cNvPr id="7" name="Content Placeholder 2">
            <a:extLst>
              <a:ext uri="{FF2B5EF4-FFF2-40B4-BE49-F238E27FC236}">
                <a16:creationId xmlns:a16="http://schemas.microsoft.com/office/drawing/2014/main" id="{48FF8AA5-69A9-481C-9550-D2A95ED67751}"/>
              </a:ext>
            </a:extLst>
          </p:cNvPr>
          <p:cNvSpPr>
            <a:spLocks noGrp="1"/>
          </p:cNvSpPr>
          <p:nvPr>
            <p:ph idx="1"/>
          </p:nvPr>
        </p:nvSpPr>
        <p:spPr>
          <a:xfrm>
            <a:off x="172561" y="1324457"/>
            <a:ext cx="8280400" cy="940196"/>
          </a:xfrm>
        </p:spPr>
        <p:txBody>
          <a:bodyPr vert="horz" lIns="91440" tIns="45720" rIns="91440" bIns="45720" rtlCol="0" anchor="t">
            <a:normAutofit/>
          </a:bodyPr>
          <a:lstStyle/>
          <a:p>
            <a:pPr marL="85725" indent="0">
              <a:buNone/>
            </a:pPr>
            <a:r>
              <a:rPr lang="en-US" sz="2000" b="1" dirty="0">
                <a:cs typeface="Calibri"/>
              </a:rPr>
              <a:t>Manufacturing methods and processes for Thermoplastics vs. Thermosets</a:t>
            </a:r>
          </a:p>
        </p:txBody>
      </p:sp>
      <p:sp>
        <p:nvSpPr>
          <p:cNvPr id="2" name="Title 1">
            <a:extLst>
              <a:ext uri="{FF2B5EF4-FFF2-40B4-BE49-F238E27FC236}">
                <a16:creationId xmlns:a16="http://schemas.microsoft.com/office/drawing/2014/main" id="{EEA773D5-1756-4449-A4C7-D11A7DD41C2D}"/>
              </a:ext>
            </a:extLst>
          </p:cNvPr>
          <p:cNvSpPr>
            <a:spLocks noGrp="1"/>
          </p:cNvSpPr>
          <p:nvPr>
            <p:ph type="title"/>
          </p:nvPr>
        </p:nvSpPr>
        <p:spPr>
          <a:xfrm>
            <a:off x="270406" y="185689"/>
            <a:ext cx="7620000" cy="1143000"/>
          </a:xfrm>
        </p:spPr>
        <p:txBody>
          <a:bodyPr/>
          <a:lstStyle/>
          <a:p>
            <a:r>
              <a:rPr lang="en-US" sz="2800" dirty="0">
                <a:solidFill>
                  <a:srgbClr val="002060"/>
                </a:solidFill>
              </a:rPr>
              <a:t>Composite Manufacturing Methods</a:t>
            </a:r>
            <a:r>
              <a:rPr lang="en-US" sz="2800" dirty="0">
                <a:solidFill>
                  <a:srgbClr val="002060"/>
                </a:solidFill>
                <a:cs typeface="Calibri"/>
              </a:rPr>
              <a:t>:</a:t>
            </a:r>
            <a:br>
              <a:rPr lang="en-US" sz="2800" dirty="0">
                <a:solidFill>
                  <a:srgbClr val="002060"/>
                </a:solidFill>
                <a:cs typeface="Calibri"/>
              </a:rPr>
            </a:br>
            <a:r>
              <a:rPr lang="en-US" sz="2800" dirty="0">
                <a:solidFill>
                  <a:srgbClr val="002060"/>
                </a:solidFill>
              </a:rPr>
              <a:t>Pultrusion and Extrusion</a:t>
            </a:r>
            <a:endParaRPr lang="en-US" dirty="0"/>
          </a:p>
        </p:txBody>
      </p:sp>
      <p:sp>
        <p:nvSpPr>
          <p:cNvPr id="5" name="TextBox 4">
            <a:extLst>
              <a:ext uri="{FF2B5EF4-FFF2-40B4-BE49-F238E27FC236}">
                <a16:creationId xmlns:a16="http://schemas.microsoft.com/office/drawing/2014/main" id="{80708EF6-6054-4054-B917-BCC289E9E7D3}"/>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9154707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2058" y="298471"/>
            <a:ext cx="7024744" cy="1143000"/>
          </a:xfrm>
        </p:spPr>
        <p:txBody>
          <a:bodyPr/>
          <a:lstStyle/>
          <a:p>
            <a:r>
              <a:rPr lang="en-US" dirty="0"/>
              <a:t>Pultrusion</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3" name="TextBox 2">
            <a:extLst>
              <a:ext uri="{FF2B5EF4-FFF2-40B4-BE49-F238E27FC236}">
                <a16:creationId xmlns:a16="http://schemas.microsoft.com/office/drawing/2014/main" id="{11B2F114-996C-48FF-A38D-44474A783CB3}"/>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18" name="Content Placeholder 2">
            <a:extLst>
              <a:ext uri="{FF2B5EF4-FFF2-40B4-BE49-F238E27FC236}">
                <a16:creationId xmlns:a16="http://schemas.microsoft.com/office/drawing/2014/main" id="{D602E56E-88AB-468A-AEEC-78D5F0BD5785}"/>
              </a:ext>
            </a:extLst>
          </p:cNvPr>
          <p:cNvSpPr>
            <a:spLocks noGrp="1"/>
          </p:cNvSpPr>
          <p:nvPr/>
        </p:nvSpPr>
        <p:spPr>
          <a:xfrm>
            <a:off x="527056" y="1315262"/>
            <a:ext cx="7324841" cy="480060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1800" b="1" dirty="0">
                <a:solidFill>
                  <a:srgbClr val="C00000"/>
                </a:solidFill>
              </a:rPr>
              <a:t>Pultrusion Defined</a:t>
            </a:r>
            <a:endParaRPr lang="en-US" sz="1800" b="1" dirty="0">
              <a:solidFill>
                <a:srgbClr val="C00000"/>
              </a:solidFill>
              <a:cs typeface="Calibri"/>
            </a:endParaRPr>
          </a:p>
          <a:p>
            <a:pPr marL="85725" indent="0">
              <a:buNone/>
            </a:pPr>
            <a:endParaRPr lang="en-US" sz="1800" b="1" dirty="0">
              <a:solidFill>
                <a:srgbClr val="C00000"/>
              </a:solidFill>
              <a:ea typeface="+mn-lt"/>
              <a:cs typeface="+mn-lt"/>
            </a:endParaRPr>
          </a:p>
          <a:p>
            <a:pPr marL="85725" indent="0">
              <a:buNone/>
            </a:pPr>
            <a:endParaRPr lang="en-US" sz="1800" b="1" dirty="0">
              <a:solidFill>
                <a:srgbClr val="C00000"/>
              </a:solidFill>
              <a:ea typeface="+mn-lt"/>
              <a:cs typeface="+mn-lt"/>
            </a:endParaRPr>
          </a:p>
          <a:p>
            <a:pPr marL="85725" indent="0">
              <a:buNone/>
            </a:pPr>
            <a:endParaRPr lang="en-US" sz="1800" b="1" dirty="0">
              <a:solidFill>
                <a:srgbClr val="C00000"/>
              </a:solidFill>
              <a:ea typeface="+mn-lt"/>
              <a:cs typeface="+mn-lt"/>
            </a:endParaRPr>
          </a:p>
          <a:p>
            <a:pPr marL="85725" indent="0">
              <a:buNone/>
            </a:pPr>
            <a:endParaRPr lang="en-US" sz="1800" b="1" dirty="0">
              <a:solidFill>
                <a:srgbClr val="C00000"/>
              </a:solidFill>
              <a:ea typeface="+mn-lt"/>
              <a:cs typeface="+mn-lt"/>
            </a:endParaRPr>
          </a:p>
          <a:p>
            <a:pPr marL="85725" indent="0">
              <a:buNone/>
            </a:pPr>
            <a:endParaRPr lang="en-US" sz="1800" b="1" dirty="0">
              <a:solidFill>
                <a:srgbClr val="C00000"/>
              </a:solidFill>
              <a:ea typeface="+mn-lt"/>
              <a:cs typeface="+mn-lt"/>
            </a:endParaRPr>
          </a:p>
          <a:p>
            <a:pPr marL="85725" indent="0">
              <a:buNone/>
            </a:pPr>
            <a:endParaRPr lang="en-US" sz="1800" b="1" dirty="0">
              <a:solidFill>
                <a:srgbClr val="C00000"/>
              </a:solidFill>
              <a:ea typeface="+mn-lt"/>
              <a:cs typeface="+mn-lt"/>
            </a:endParaRPr>
          </a:p>
          <a:p>
            <a:pPr marL="85725" indent="0">
              <a:buNone/>
            </a:pPr>
            <a:endParaRPr lang="en-US" sz="1800" b="1" dirty="0">
              <a:solidFill>
                <a:srgbClr val="C00000"/>
              </a:solidFill>
              <a:ea typeface="+mn-lt"/>
              <a:cs typeface="+mn-lt"/>
            </a:endParaRPr>
          </a:p>
          <a:p>
            <a:pPr marL="85725" indent="0">
              <a:buNone/>
            </a:pPr>
            <a:endParaRPr lang="en-US" sz="1800" b="1" dirty="0">
              <a:solidFill>
                <a:srgbClr val="C00000"/>
              </a:solidFill>
              <a:ea typeface="+mn-lt"/>
              <a:cs typeface="+mn-lt"/>
            </a:endParaRPr>
          </a:p>
          <a:p>
            <a:r>
              <a:rPr lang="en-US" sz="1800" b="1" dirty="0">
                <a:ea typeface="+mn-lt"/>
                <a:cs typeface="+mn-lt"/>
              </a:rPr>
              <a:t>Pultrusion is a continuous, highly automated, fast production process that creates composite parts with a  constant cross sections and material properties tailored to specific purposes. </a:t>
            </a:r>
          </a:p>
          <a:p>
            <a:r>
              <a:rPr lang="en-US" sz="1800" b="1" dirty="0">
                <a:ea typeface="+mn-lt"/>
                <a:cs typeface="+mn-lt"/>
              </a:rPr>
              <a:t>Pultrusion takes place by continual reinforcement being pulled through a guide where the fibers are placed precisely in the correct position within the profile cross section. </a:t>
            </a:r>
            <a:endParaRPr lang="en-US" sz="1800" b="1" dirty="0">
              <a:cs typeface="Calibri"/>
            </a:endParaRPr>
          </a:p>
        </p:txBody>
      </p:sp>
      <p:pic>
        <p:nvPicPr>
          <p:cNvPr id="20" name="Picture 20" descr="A close up of a device&#10;&#10;Description generated with high confidence">
            <a:extLst>
              <a:ext uri="{FF2B5EF4-FFF2-40B4-BE49-F238E27FC236}">
                <a16:creationId xmlns:a16="http://schemas.microsoft.com/office/drawing/2014/main" id="{3751DD56-1CFB-407D-B833-F46FE50DDCF5}"/>
              </a:ext>
            </a:extLst>
          </p:cNvPr>
          <p:cNvPicPr>
            <a:picLocks noChangeAspect="1"/>
          </p:cNvPicPr>
          <p:nvPr/>
        </p:nvPicPr>
        <p:blipFill>
          <a:blip r:embed="rId2"/>
          <a:stretch>
            <a:fillRect/>
          </a:stretch>
        </p:blipFill>
        <p:spPr>
          <a:xfrm>
            <a:off x="354019" y="1713271"/>
            <a:ext cx="7715472" cy="2488595"/>
          </a:xfrm>
          <a:prstGeom prst="rect">
            <a:avLst/>
          </a:prstGeom>
        </p:spPr>
      </p:pic>
      <p:sp>
        <p:nvSpPr>
          <p:cNvPr id="6" name="TextBox 5">
            <a:extLst>
              <a:ext uri="{FF2B5EF4-FFF2-40B4-BE49-F238E27FC236}">
                <a16:creationId xmlns:a16="http://schemas.microsoft.com/office/drawing/2014/main" id="{F256D323-8A66-47B7-B54C-DAD9F3C37F99}"/>
              </a:ext>
            </a:extLst>
          </p:cNvPr>
          <p:cNvSpPr txBox="1"/>
          <p:nvPr/>
        </p:nvSpPr>
        <p:spPr>
          <a:xfrm>
            <a:off x="113855" y="6491528"/>
            <a:ext cx="74930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Source: </a:t>
            </a:r>
            <a:r>
              <a:rPr lang="en-US" sz="900" dirty="0">
                <a:hlinkClick r:id="rId3"/>
              </a:rPr>
              <a:t>https://www.researchgate.net/figure/A-pultrusion-line-or-a-pultrusion-machine-is-used-to-produce-the-pultruded-GFRP-profile_fig10_303921353</a:t>
            </a:r>
            <a:endParaRPr lang="en-US" dirty="0"/>
          </a:p>
          <a:p>
            <a:endParaRPr lang="en-US" sz="900" dirty="0">
              <a:cs typeface="Calibri"/>
            </a:endParaRPr>
          </a:p>
        </p:txBody>
      </p:sp>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3109432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2058" y="298471"/>
            <a:ext cx="7024744" cy="1143000"/>
          </a:xfrm>
        </p:spPr>
        <p:txBody>
          <a:bodyPr/>
          <a:lstStyle/>
          <a:p>
            <a:r>
              <a:rPr lang="en-US" dirty="0"/>
              <a:t>Pultrusion</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3" name="TextBox 2">
            <a:extLst>
              <a:ext uri="{FF2B5EF4-FFF2-40B4-BE49-F238E27FC236}">
                <a16:creationId xmlns:a16="http://schemas.microsoft.com/office/drawing/2014/main" id="{11B2F114-996C-48FF-A38D-44474A783CB3}"/>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7" name="Content Placeholder 2">
            <a:extLst>
              <a:ext uri="{FF2B5EF4-FFF2-40B4-BE49-F238E27FC236}">
                <a16:creationId xmlns:a16="http://schemas.microsoft.com/office/drawing/2014/main" id="{1153E386-BEC3-4A5E-907F-DC8F9DA14C3F}"/>
              </a:ext>
            </a:extLst>
          </p:cNvPr>
          <p:cNvSpPr>
            <a:spLocks noGrp="1"/>
          </p:cNvSpPr>
          <p:nvPr/>
        </p:nvSpPr>
        <p:spPr>
          <a:xfrm>
            <a:off x="492663" y="1289764"/>
            <a:ext cx="2557153" cy="2283332"/>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1800" b="1" dirty="0">
                <a:solidFill>
                  <a:srgbClr val="C00000"/>
                </a:solidFill>
              </a:rPr>
              <a:t>Pultrusion With Direct Injection</a:t>
            </a:r>
            <a:endParaRPr lang="en-US" sz="1800" b="1" dirty="0">
              <a:solidFill>
                <a:srgbClr val="C00000"/>
              </a:solidFill>
              <a:cs typeface="Calibri"/>
            </a:endParaRPr>
          </a:p>
          <a:p>
            <a:pPr marL="428625" indent="-342900">
              <a:buAutoNum type="arabicParenR"/>
            </a:pPr>
            <a:r>
              <a:rPr lang="en-US" sz="1700" b="1" dirty="0">
                <a:ea typeface="+mn-lt"/>
                <a:cs typeface="+mn-lt"/>
              </a:rPr>
              <a:t>When the reinforcement is pulled into the processing equipment, the matrix can be added by injection. </a:t>
            </a:r>
            <a:endParaRPr lang="en-US" sz="1700" dirty="0">
              <a:ea typeface="+mn-lt"/>
              <a:cs typeface="+mn-lt"/>
            </a:endParaRPr>
          </a:p>
          <a:p>
            <a:pPr marL="85725" indent="0">
              <a:buNone/>
            </a:pPr>
            <a:endParaRPr lang="en-US" sz="1700" b="1" dirty="0">
              <a:ea typeface="+mn-lt"/>
              <a:cs typeface="+mn-lt"/>
            </a:endParaRPr>
          </a:p>
        </p:txBody>
      </p:sp>
      <p:sp>
        <p:nvSpPr>
          <p:cNvPr id="15" name="TextBox 14">
            <a:extLst>
              <a:ext uri="{FF2B5EF4-FFF2-40B4-BE49-F238E27FC236}">
                <a16:creationId xmlns:a16="http://schemas.microsoft.com/office/drawing/2014/main" id="{0DC8FF53-197F-4588-81EA-54ACE3D98408}"/>
              </a:ext>
            </a:extLst>
          </p:cNvPr>
          <p:cNvSpPr txBox="1"/>
          <p:nvPr/>
        </p:nvSpPr>
        <p:spPr>
          <a:xfrm>
            <a:off x="149435" y="6571582"/>
            <a:ext cx="62478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Source: </a:t>
            </a:r>
            <a:r>
              <a:rPr lang="en-US" sz="900" i="1" dirty="0">
                <a:ea typeface="+mn-lt"/>
                <a:cs typeface="+mn-lt"/>
              </a:rPr>
              <a:t>I. Baran, in </a:t>
            </a:r>
            <a:r>
              <a:rPr lang="en-US" sz="900" i="1" dirty="0">
                <a:ea typeface="+mn-lt"/>
                <a:cs typeface="+mn-lt"/>
                <a:hlinkClick r:id="rId3"/>
              </a:rPr>
              <a:t>Advances in Composites Manufacturing and Process Design</a:t>
            </a:r>
            <a:r>
              <a:rPr lang="en-US" sz="900" i="1" dirty="0">
                <a:ea typeface="+mn-lt"/>
                <a:cs typeface="+mn-lt"/>
              </a:rPr>
              <a:t>, 2015</a:t>
            </a:r>
            <a:endParaRPr lang="en-US" dirty="0"/>
          </a:p>
          <a:p>
            <a:endParaRPr lang="en-US" sz="900" dirty="0">
              <a:cs typeface="Calibri"/>
            </a:endParaRPr>
          </a:p>
        </p:txBody>
      </p:sp>
      <p:pic>
        <p:nvPicPr>
          <p:cNvPr id="16" name="Picture 18" descr="A close up of a map&#10;&#10;Description generated with high confidence">
            <a:extLst>
              <a:ext uri="{FF2B5EF4-FFF2-40B4-BE49-F238E27FC236}">
                <a16:creationId xmlns:a16="http://schemas.microsoft.com/office/drawing/2014/main" id="{CCC88465-9ACD-4346-98A4-EF969B2B3904}"/>
              </a:ext>
            </a:extLst>
          </p:cNvPr>
          <p:cNvPicPr>
            <a:picLocks noChangeAspect="1"/>
          </p:cNvPicPr>
          <p:nvPr/>
        </p:nvPicPr>
        <p:blipFill>
          <a:blip r:embed="rId4"/>
          <a:stretch>
            <a:fillRect/>
          </a:stretch>
        </p:blipFill>
        <p:spPr>
          <a:xfrm>
            <a:off x="3058082" y="1113062"/>
            <a:ext cx="5055884" cy="2505984"/>
          </a:xfrm>
          <a:prstGeom prst="rect">
            <a:avLst/>
          </a:prstGeom>
        </p:spPr>
      </p:pic>
      <p:sp>
        <p:nvSpPr>
          <p:cNvPr id="20" name="Content Placeholder 2">
            <a:extLst>
              <a:ext uri="{FF2B5EF4-FFF2-40B4-BE49-F238E27FC236}">
                <a16:creationId xmlns:a16="http://schemas.microsoft.com/office/drawing/2014/main" id="{CB0D917D-8F75-4201-B39F-34CEDB95668D}"/>
              </a:ext>
            </a:extLst>
          </p:cNvPr>
          <p:cNvSpPr>
            <a:spLocks noGrp="1"/>
          </p:cNvSpPr>
          <p:nvPr/>
        </p:nvSpPr>
        <p:spPr>
          <a:xfrm>
            <a:off x="492664" y="3780348"/>
            <a:ext cx="7573899" cy="2283332"/>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428625" indent="-342900">
              <a:buAutoNum type="arabicParenR"/>
            </a:pPr>
            <a:r>
              <a:rPr lang="en-US" sz="1700" b="1" dirty="0">
                <a:ea typeface="+mn-lt"/>
                <a:cs typeface="+mn-lt"/>
              </a:rPr>
              <a:t>Pultrusion by injection is advantageous because of the ease in controlling and checking the reinforcement; it speeds changing from one profile to another, and eases matrix changes during a process. </a:t>
            </a:r>
            <a:endParaRPr lang="en-US" sz="1700" dirty="0">
              <a:ea typeface="+mn-lt"/>
              <a:cs typeface="+mn-lt"/>
            </a:endParaRPr>
          </a:p>
          <a:p>
            <a:pPr marL="428625" indent="-342900">
              <a:buAutoNum type="arabicParenR"/>
            </a:pPr>
            <a:r>
              <a:rPr lang="en-US" sz="1700" b="1" dirty="0">
                <a:ea typeface="+mn-lt"/>
                <a:cs typeface="+mn-lt"/>
              </a:rPr>
              <a:t>The injection method is a fully enclosed process which keeps evaporation of solvents at a minimum. </a:t>
            </a:r>
            <a:endParaRPr lang="en-US" sz="1700" dirty="0">
              <a:ea typeface="+mn-lt"/>
              <a:cs typeface="+mn-lt"/>
            </a:endParaRPr>
          </a:p>
          <a:p>
            <a:pPr marL="428625" indent="-342900">
              <a:buAutoNum type="arabicParenR"/>
            </a:pPr>
            <a:r>
              <a:rPr lang="en-US" sz="1700" b="1" dirty="0">
                <a:ea typeface="+mn-lt"/>
                <a:cs typeface="+mn-lt"/>
              </a:rPr>
              <a:t>This ensures a good work environment in comparison with traditional pultrusion, in which reinforcement is led through an open vat containing the matrix.</a:t>
            </a:r>
            <a:endParaRPr lang="en-US" sz="1700" dirty="0">
              <a:ea typeface="+mn-lt"/>
              <a:cs typeface="+mn-lt"/>
            </a:endParaRPr>
          </a:p>
          <a:p>
            <a:pPr marL="428625" indent="-342900">
              <a:buAutoNum type="arabicParenR"/>
            </a:pPr>
            <a:endParaRPr lang="en-US" sz="1700" b="1" dirty="0">
              <a:ea typeface="+mn-lt"/>
              <a:cs typeface="+mn-lt"/>
            </a:endParaRPr>
          </a:p>
          <a:p>
            <a:endParaRPr lang="en-US" sz="1800" b="1" dirty="0">
              <a:ea typeface="+mn-lt"/>
              <a:cs typeface="+mn-lt"/>
            </a:endParaRPr>
          </a:p>
        </p:txBody>
      </p:sp>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8550139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2058" y="298471"/>
            <a:ext cx="7024744" cy="1143000"/>
          </a:xfrm>
        </p:spPr>
        <p:txBody>
          <a:bodyPr/>
          <a:lstStyle/>
          <a:p>
            <a:r>
              <a:rPr lang="en-US" dirty="0"/>
              <a:t>Pultrusion</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3" name="TextBox 2">
            <a:extLst>
              <a:ext uri="{FF2B5EF4-FFF2-40B4-BE49-F238E27FC236}">
                <a16:creationId xmlns:a16="http://schemas.microsoft.com/office/drawing/2014/main" id="{11B2F114-996C-48FF-A38D-44474A783CB3}"/>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15" name="TextBox 14">
            <a:extLst>
              <a:ext uri="{FF2B5EF4-FFF2-40B4-BE49-F238E27FC236}">
                <a16:creationId xmlns:a16="http://schemas.microsoft.com/office/drawing/2014/main" id="{0DC8FF53-197F-4588-81EA-54ACE3D98408}"/>
              </a:ext>
            </a:extLst>
          </p:cNvPr>
          <p:cNvSpPr txBox="1"/>
          <p:nvPr/>
        </p:nvSpPr>
        <p:spPr>
          <a:xfrm>
            <a:off x="176120" y="6491528"/>
            <a:ext cx="6247807"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Source: </a:t>
            </a:r>
            <a:r>
              <a:rPr lang="en-US" sz="900" dirty="0">
                <a:ea typeface="+mn-lt"/>
                <a:cs typeface="+mn-lt"/>
                <a:hlinkClick r:id="rId3"/>
              </a:rPr>
              <a:t>https://www.compositesone.com/process/pultrusion/</a:t>
            </a:r>
            <a:endParaRPr lang="en-US" dirty="0">
              <a:ea typeface="+mn-lt"/>
              <a:cs typeface="+mn-lt"/>
            </a:endParaRPr>
          </a:p>
          <a:p>
            <a:endParaRPr lang="en-US" sz="900" dirty="0">
              <a:cs typeface="Calibri"/>
            </a:endParaRPr>
          </a:p>
          <a:p>
            <a:endParaRPr lang="en-US" sz="900" dirty="0">
              <a:cs typeface="Calibri"/>
            </a:endParaRPr>
          </a:p>
        </p:txBody>
      </p:sp>
      <p:sp>
        <p:nvSpPr>
          <p:cNvPr id="6" name="Content Placeholder 2">
            <a:extLst>
              <a:ext uri="{FF2B5EF4-FFF2-40B4-BE49-F238E27FC236}">
                <a16:creationId xmlns:a16="http://schemas.microsoft.com/office/drawing/2014/main" id="{38ED87D6-E9B9-4A1F-84F3-7786968C1936}"/>
              </a:ext>
            </a:extLst>
          </p:cNvPr>
          <p:cNvSpPr>
            <a:spLocks noGrp="1"/>
          </p:cNvSpPr>
          <p:nvPr/>
        </p:nvSpPr>
        <p:spPr>
          <a:xfrm>
            <a:off x="573943" y="1228804"/>
            <a:ext cx="7342513" cy="3980052"/>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rPr>
              <a:t>Pultrusion With Direct Injection</a:t>
            </a:r>
            <a:endParaRPr lang="en-US" sz="2000" b="1" dirty="0">
              <a:solidFill>
                <a:srgbClr val="C00000"/>
              </a:solidFill>
              <a:cs typeface="Calibri"/>
            </a:endParaRPr>
          </a:p>
          <a:p>
            <a:pPr marL="428625" indent="-342900">
              <a:buAutoNum type="arabicParenR"/>
            </a:pPr>
            <a:r>
              <a:rPr lang="en-US" sz="2000" b="1" dirty="0">
                <a:ea typeface="+mn-lt"/>
                <a:cs typeface="+mn-lt"/>
              </a:rPr>
              <a:t>These </a:t>
            </a:r>
            <a:r>
              <a:rPr lang="en-US" sz="2000" b="1" dirty="0" smtClean="0">
                <a:ea typeface="+mn-lt"/>
                <a:cs typeface="+mn-lt"/>
              </a:rPr>
              <a:t>Alternative </a:t>
            </a:r>
            <a:r>
              <a:rPr lang="en-US" sz="2000" b="1" dirty="0">
                <a:ea typeface="+mn-lt"/>
                <a:cs typeface="+mn-lt"/>
              </a:rPr>
              <a:t>wet-out systems inject the resin directly into the heated die and multiple fiber streams can be pultruded in a single die with several cavities. To form hollow or multiple-cell parts, the wetted fiber wraps around heated mandrels that extend through the die. </a:t>
            </a:r>
            <a:endParaRPr lang="en-US" sz="2000" dirty="0">
              <a:ea typeface="+mn-lt"/>
              <a:cs typeface="+mn-lt"/>
            </a:endParaRPr>
          </a:p>
          <a:p>
            <a:pPr marL="428625" indent="-342900">
              <a:buAutoNum type="arabicParenR"/>
            </a:pPr>
            <a:r>
              <a:rPr lang="en-US" sz="2000" b="1" dirty="0">
                <a:ea typeface="+mn-lt"/>
                <a:cs typeface="+mn-lt"/>
              </a:rPr>
              <a:t>The degree of impregnation of the fibers is another decisive factor for the properties of the finished product.</a:t>
            </a:r>
          </a:p>
          <a:p>
            <a:pPr marL="85725" indent="0">
              <a:buNone/>
            </a:pPr>
            <a:r>
              <a:rPr lang="en-US" sz="2000" b="1" dirty="0">
                <a:solidFill>
                  <a:srgbClr val="C00000"/>
                </a:solidFill>
                <a:ea typeface="+mn-lt"/>
                <a:cs typeface="+mn-lt"/>
              </a:rPr>
              <a:t>Pultrusion Resin</a:t>
            </a:r>
          </a:p>
          <a:p>
            <a:pPr marL="85725" indent="0">
              <a:buNone/>
            </a:pPr>
            <a:r>
              <a:rPr lang="en-US" sz="2000" b="1" dirty="0">
                <a:ea typeface="+mn-lt"/>
                <a:cs typeface="+mn-lt"/>
              </a:rPr>
              <a:t>A wide variety of thermosetting and thermoplastic resin systems are available for pultrusion. Heading the list are unsaturated vinyl- ester, epoxy, unsaturated polyester, and phenol-resins, as well as methacrylate resins (due to optimum halogen-free flame-retardant properties), Polyurethane; and various thermoplastics.</a:t>
            </a:r>
            <a:endParaRPr lang="en-US" sz="2000" dirty="0"/>
          </a:p>
          <a:p>
            <a:pPr marL="428625" indent="-342900">
              <a:buAutoNum type="arabicParenR"/>
            </a:pPr>
            <a:endParaRPr lang="en-US" sz="1700" b="1" dirty="0">
              <a:ea typeface="+mn-lt"/>
              <a:cs typeface="+mn-lt"/>
            </a:endParaRPr>
          </a:p>
          <a:p>
            <a:pPr marL="428625" indent="-342900">
              <a:buAutoNum type="arabicParenR"/>
            </a:pPr>
            <a:endParaRPr lang="en-US" sz="1700" b="1" dirty="0">
              <a:ea typeface="+mn-lt"/>
              <a:cs typeface="+mn-lt"/>
            </a:endParaRPr>
          </a:p>
          <a:p>
            <a:pPr marL="428625" indent="-342900">
              <a:buAutoNum type="arabicParenR"/>
            </a:pPr>
            <a:endParaRPr lang="en-US" sz="1700" b="1" dirty="0">
              <a:ea typeface="+mn-lt"/>
              <a:cs typeface="+mn-lt"/>
            </a:endParaRPr>
          </a:p>
          <a:p>
            <a:pPr marL="428625" indent="-342900">
              <a:buAutoNum type="arabicParenR"/>
            </a:pPr>
            <a:endParaRPr lang="en-US" sz="1700" b="1" dirty="0">
              <a:ea typeface="+mn-lt"/>
              <a:cs typeface="+mn-lt"/>
            </a:endParaRPr>
          </a:p>
          <a:p>
            <a:pPr marL="428625" indent="-342900">
              <a:buAutoNum type="arabicParenR"/>
            </a:pPr>
            <a:endParaRPr lang="en-US" sz="1700" b="1" dirty="0">
              <a:ea typeface="+mn-lt"/>
              <a:cs typeface="+mn-lt"/>
            </a:endParaRPr>
          </a:p>
          <a:p>
            <a:pPr marL="85725" indent="0">
              <a:buNone/>
            </a:pPr>
            <a:endParaRPr lang="en-US" sz="1700" b="1" dirty="0">
              <a:ea typeface="+mn-lt"/>
              <a:cs typeface="+mn-lt"/>
            </a:endParaRPr>
          </a:p>
        </p:txBody>
      </p:sp>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1135374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2058" y="298471"/>
            <a:ext cx="7024744" cy="1143000"/>
          </a:xfrm>
        </p:spPr>
        <p:txBody>
          <a:bodyPr/>
          <a:lstStyle/>
          <a:p>
            <a:r>
              <a:rPr lang="en-US" dirty="0"/>
              <a:t>Pultrusion</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3" name="TextBox 2">
            <a:extLst>
              <a:ext uri="{FF2B5EF4-FFF2-40B4-BE49-F238E27FC236}">
                <a16:creationId xmlns:a16="http://schemas.microsoft.com/office/drawing/2014/main" id="{11B2F114-996C-48FF-A38D-44474A783CB3}"/>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18" name="Content Placeholder 2">
            <a:extLst>
              <a:ext uri="{FF2B5EF4-FFF2-40B4-BE49-F238E27FC236}">
                <a16:creationId xmlns:a16="http://schemas.microsoft.com/office/drawing/2014/main" id="{D602E56E-88AB-468A-AEEC-78D5F0BD5785}"/>
              </a:ext>
            </a:extLst>
          </p:cNvPr>
          <p:cNvSpPr>
            <a:spLocks noGrp="1"/>
          </p:cNvSpPr>
          <p:nvPr/>
        </p:nvSpPr>
        <p:spPr>
          <a:xfrm>
            <a:off x="775534" y="1302838"/>
            <a:ext cx="7063939" cy="480060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0" indent="0">
              <a:buNone/>
            </a:pPr>
            <a:r>
              <a:rPr lang="en-US" sz="2400" b="1" dirty="0">
                <a:solidFill>
                  <a:srgbClr val="C00000"/>
                </a:solidFill>
              </a:rPr>
              <a:t>Pultrusion Advantages</a:t>
            </a:r>
            <a:endParaRPr lang="en-US" sz="2400" b="1" dirty="0">
              <a:solidFill>
                <a:srgbClr val="C00000"/>
              </a:solidFill>
              <a:cs typeface="Calibri"/>
            </a:endParaRPr>
          </a:p>
          <a:p>
            <a:pPr marL="285750" indent="-285750"/>
            <a:r>
              <a:rPr lang="en-US" sz="2200" b="1" dirty="0">
                <a:ea typeface="+mn-lt"/>
                <a:cs typeface="+mn-lt"/>
              </a:rPr>
              <a:t>This can be a very fast, and therefore economic. </a:t>
            </a:r>
          </a:p>
          <a:p>
            <a:pPr marL="285750" indent="-285750"/>
            <a:r>
              <a:rPr lang="en-US" sz="2200" b="1" dirty="0">
                <a:ea typeface="+mn-lt"/>
                <a:cs typeface="+mn-lt"/>
              </a:rPr>
              <a:t>Resin content can be accurately controlled. </a:t>
            </a:r>
          </a:p>
          <a:p>
            <a:pPr marL="285750" indent="-285750"/>
            <a:r>
              <a:rPr lang="en-US" sz="2200" b="1" dirty="0">
                <a:ea typeface="+mn-lt"/>
                <a:cs typeface="+mn-lt"/>
              </a:rPr>
              <a:t>Fiber cost is </a:t>
            </a:r>
            <a:r>
              <a:rPr lang="en-US" sz="2200" b="1" dirty="0" smtClean="0">
                <a:ea typeface="+mn-lt"/>
                <a:cs typeface="+mn-lt"/>
              </a:rPr>
              <a:t>minimized.</a:t>
            </a:r>
            <a:r>
              <a:rPr lang="en-US" sz="2200" b="1" dirty="0">
                <a:ea typeface="+mn-lt"/>
                <a:cs typeface="+mn-lt"/>
              </a:rPr>
              <a:t> </a:t>
            </a:r>
          </a:p>
          <a:p>
            <a:pPr marL="285750" indent="-285750"/>
            <a:r>
              <a:rPr lang="en-US" sz="2200" b="1" dirty="0">
                <a:ea typeface="+mn-lt"/>
                <a:cs typeface="+mn-lt"/>
              </a:rPr>
              <a:t>Structural properties of laminates can be very good. </a:t>
            </a:r>
          </a:p>
          <a:p>
            <a:pPr marL="285750" indent="-285750"/>
            <a:r>
              <a:rPr lang="en-US" sz="2200" b="1" dirty="0">
                <a:ea typeface="+mn-lt"/>
                <a:cs typeface="+mn-lt"/>
              </a:rPr>
              <a:t>Resin impregnation area can be enclosed.</a:t>
            </a:r>
            <a:endParaRPr lang="en-US" sz="2200" b="1" dirty="0">
              <a:solidFill>
                <a:srgbClr val="000000"/>
              </a:solidFill>
              <a:ea typeface="+mn-lt"/>
              <a:cs typeface="+mn-lt"/>
            </a:endParaRPr>
          </a:p>
          <a:p>
            <a:pPr marL="0" indent="0">
              <a:buNone/>
            </a:pPr>
            <a:r>
              <a:rPr lang="en-US" sz="2400" b="1" dirty="0">
                <a:solidFill>
                  <a:srgbClr val="C00000"/>
                </a:solidFill>
                <a:ea typeface="+mn-lt"/>
                <a:cs typeface="+mn-lt"/>
              </a:rPr>
              <a:t>Pultrusion Limitations</a:t>
            </a:r>
            <a:endParaRPr lang="en-US" sz="2400" b="1" dirty="0">
              <a:cs typeface="Calibri"/>
            </a:endParaRPr>
          </a:p>
          <a:p>
            <a:pPr marL="285750" indent="-285750"/>
            <a:r>
              <a:rPr lang="en-US" sz="2200" b="1" dirty="0">
                <a:ea typeface="+mn-lt"/>
                <a:cs typeface="+mn-lt"/>
              </a:rPr>
              <a:t>Limited to constant or near constant cross-section components </a:t>
            </a:r>
            <a:endParaRPr lang="en-US" sz="2200" b="1" dirty="0">
              <a:cs typeface="Calibri"/>
            </a:endParaRPr>
          </a:p>
          <a:p>
            <a:pPr marL="285750" indent="-285750"/>
            <a:r>
              <a:rPr lang="en-US" sz="2200" b="1" dirty="0">
                <a:ea typeface="+mn-lt"/>
                <a:cs typeface="+mn-lt"/>
              </a:rPr>
              <a:t>Heated die costs can be high</a:t>
            </a:r>
            <a:endParaRPr lang="en-US" sz="2200" b="1" dirty="0"/>
          </a:p>
          <a:p>
            <a:pPr marL="285750" indent="-285750"/>
            <a:r>
              <a:rPr lang="en-US" sz="2200" b="1" dirty="0">
                <a:ea typeface="+mn-lt"/>
                <a:cs typeface="+mn-lt"/>
              </a:rPr>
              <a:t>Sustainability Issues</a:t>
            </a:r>
          </a:p>
          <a:p>
            <a:pPr marL="85725" indent="0">
              <a:buNone/>
            </a:pPr>
            <a:endParaRPr lang="en-US" sz="1800" b="1" dirty="0">
              <a:solidFill>
                <a:srgbClr val="C00000"/>
              </a:solidFill>
              <a:cs typeface="Calibri"/>
            </a:endParaRPr>
          </a:p>
        </p:txBody>
      </p:sp>
      <p:sp>
        <p:nvSpPr>
          <p:cNvPr id="6" name="TextBox 5">
            <a:extLst>
              <a:ext uri="{FF2B5EF4-FFF2-40B4-BE49-F238E27FC236}">
                <a16:creationId xmlns:a16="http://schemas.microsoft.com/office/drawing/2014/main" id="{C928BD5F-B1AD-4E5B-AE19-EF42FAD37613}"/>
              </a:ext>
            </a:extLst>
          </p:cNvPr>
          <p:cNvSpPr txBox="1"/>
          <p:nvPr/>
        </p:nvSpPr>
        <p:spPr>
          <a:xfrm>
            <a:off x="168965" y="6530008"/>
            <a:ext cx="7986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Source: </a:t>
            </a:r>
            <a:r>
              <a:rPr lang="en-US" sz="900" dirty="0">
                <a:hlinkClick r:id="rId3"/>
              </a:rPr>
              <a:t>https://netcomposites.com/guide/manufacturing/pultrusion/</a:t>
            </a:r>
            <a:endParaRPr lang="en-US" sz="900" dirty="0"/>
          </a:p>
          <a:p>
            <a:endParaRPr lang="en-US" dirty="0">
              <a:cs typeface="Calibri"/>
            </a:endParaRPr>
          </a:p>
        </p:txBody>
      </p:sp>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202228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9360" y="173942"/>
            <a:ext cx="7024744" cy="1143000"/>
          </a:xfrm>
        </p:spPr>
        <p:txBody>
          <a:bodyPr/>
          <a:lstStyle/>
          <a:p>
            <a:r>
              <a:rPr lang="en-US" dirty="0"/>
              <a:t>Extrusion</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41672" y="6500733"/>
            <a:ext cx="8018165" cy="461665"/>
          </a:xfrm>
          <a:prstGeom prst="rect">
            <a:avLst/>
          </a:prstGeom>
          <a:noFill/>
        </p:spPr>
        <p:txBody>
          <a:bodyPr wrap="square" rtlCol="0">
            <a:spAutoFit/>
          </a:bodyPr>
          <a:lstStyle/>
          <a:p>
            <a:r>
              <a:rPr lang="en-US" sz="1200" i="1" dirty="0"/>
              <a:t>Source: </a:t>
            </a:r>
            <a:r>
              <a:rPr lang="en-US" sz="1200" i="1" dirty="0">
                <a:hlinkClick r:id="rId3"/>
              </a:rPr>
              <a:t>https://polymeracademy.com/plastic-extrusion-process/</a:t>
            </a:r>
            <a:endParaRPr lang="en-US" sz="1200" i="1" dirty="0"/>
          </a:p>
          <a:p>
            <a:endParaRPr lang="en-US" sz="1200" i="1" dirty="0"/>
          </a:p>
        </p:txBody>
      </p:sp>
      <p:sp>
        <p:nvSpPr>
          <p:cNvPr id="16" name="TextBox 15"/>
          <p:cNvSpPr txBox="1"/>
          <p:nvPr/>
        </p:nvSpPr>
        <p:spPr>
          <a:xfrm>
            <a:off x="5837653" y="4434839"/>
            <a:ext cx="3072901" cy="338554"/>
          </a:xfrm>
          <a:prstGeom prst="rect">
            <a:avLst/>
          </a:prstGeom>
          <a:noFill/>
        </p:spPr>
        <p:txBody>
          <a:bodyPr wrap="square" rtlCol="0">
            <a:spAutoFit/>
          </a:bodyPr>
          <a:lstStyle/>
          <a:p>
            <a:r>
              <a:rPr lang="en-US" sz="1600" dirty="0"/>
              <a:t>Parts made by extrusion. </a:t>
            </a:r>
          </a:p>
        </p:txBody>
      </p:sp>
      <p:pic>
        <p:nvPicPr>
          <p:cNvPr id="13" name="Picture 9" descr="http://www.eastunionmetal.com/images/plastic/extrude/plastic-extrusion-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853" y="1237448"/>
            <a:ext cx="3981497" cy="3197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0A162CF4-AEA1-4B0E-AEA7-45EFDECA1C48}"/>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7" name="Content Placeholder 2">
            <a:extLst>
              <a:ext uri="{FF2B5EF4-FFF2-40B4-BE49-F238E27FC236}">
                <a16:creationId xmlns:a16="http://schemas.microsoft.com/office/drawing/2014/main" id="{A516E751-BCCA-4C59-9C22-5C2BBCB747D4}"/>
              </a:ext>
            </a:extLst>
          </p:cNvPr>
          <p:cNvSpPr>
            <a:spLocks noGrp="1"/>
          </p:cNvSpPr>
          <p:nvPr/>
        </p:nvSpPr>
        <p:spPr>
          <a:xfrm>
            <a:off x="310768" y="1125625"/>
            <a:ext cx="3623699" cy="480060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400" b="1" dirty="0">
                <a:solidFill>
                  <a:srgbClr val="C00000"/>
                </a:solidFill>
              </a:rPr>
              <a:t>Plastic Extrusion</a:t>
            </a:r>
            <a:endParaRPr lang="en-US" sz="2400" b="1" dirty="0">
              <a:solidFill>
                <a:srgbClr val="C00000"/>
              </a:solidFill>
              <a:cs typeface="Calibri"/>
            </a:endParaRPr>
          </a:p>
          <a:p>
            <a:r>
              <a:rPr lang="en-US" sz="2000" b="1" dirty="0">
                <a:ea typeface="+mn-lt"/>
                <a:cs typeface="+mn-lt"/>
              </a:rPr>
              <a:t>Thermoplastics only</a:t>
            </a:r>
          </a:p>
          <a:p>
            <a:r>
              <a:rPr lang="en-US" sz="2000" b="1" dirty="0">
                <a:ea typeface="+mn-lt"/>
                <a:cs typeface="+mn-lt"/>
              </a:rPr>
              <a:t>Produces the largest volume of plastics </a:t>
            </a:r>
          </a:p>
          <a:p>
            <a:r>
              <a:rPr lang="en-US" sz="2000" b="1" dirty="0">
                <a:ea typeface="+mn-lt"/>
                <a:cs typeface="+mn-lt"/>
              </a:rPr>
              <a:t>It is a continuous and high- volume process</a:t>
            </a:r>
          </a:p>
          <a:p>
            <a:r>
              <a:rPr lang="en-US" sz="2000" b="1" dirty="0">
                <a:ea typeface="+mn-lt"/>
                <a:cs typeface="+mn-lt"/>
              </a:rPr>
              <a:t>Accurate control of material thickness</a:t>
            </a:r>
          </a:p>
          <a:p>
            <a:r>
              <a:rPr lang="en-US" sz="2000" b="1" dirty="0">
                <a:ea typeface="+mn-lt"/>
                <a:cs typeface="+mn-lt"/>
              </a:rPr>
              <a:t>Products are cut to desired lengths</a:t>
            </a:r>
          </a:p>
          <a:p>
            <a:r>
              <a:rPr lang="en-US" sz="2000" b="1" dirty="0">
                <a:ea typeface="+mn-lt"/>
                <a:cs typeface="+mn-lt"/>
              </a:rPr>
              <a:t>Has low tooling costs</a:t>
            </a:r>
          </a:p>
          <a:p>
            <a:r>
              <a:rPr lang="en-US" sz="2000" b="1" dirty="0">
                <a:ea typeface="+mn-lt"/>
                <a:cs typeface="+mn-lt"/>
              </a:rPr>
              <a:t>Intricate profiles can be produced</a:t>
            </a:r>
            <a:endParaRPr lang="en-US" sz="2000" dirty="0">
              <a:cs typeface="Calibri"/>
            </a:endParaRP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88483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90" y="1028699"/>
            <a:ext cx="7619999" cy="5491741"/>
          </a:xfrm>
        </p:spPr>
        <p:txBody>
          <a:bodyPr numCol="2">
            <a:noAutofit/>
          </a:bodyPr>
          <a:lstStyle/>
          <a:p>
            <a:pPr marL="85725" indent="0">
              <a:lnSpc>
                <a:spcPts val="1800"/>
              </a:lnSpc>
              <a:buNone/>
            </a:pPr>
            <a:r>
              <a:rPr lang="en-US" sz="2200" b="1" dirty="0">
                <a:solidFill>
                  <a:schemeClr val="tx2"/>
                </a:solidFill>
              </a:rPr>
              <a:t>Reinforcement Types for PMC’s</a:t>
            </a:r>
          </a:p>
          <a:p>
            <a:pPr marL="308610" lvl="1" indent="0">
              <a:lnSpc>
                <a:spcPts val="1800"/>
              </a:lnSpc>
              <a:buNone/>
            </a:pPr>
            <a:r>
              <a:rPr lang="en-US" sz="1800" b="1" dirty="0">
                <a:solidFill>
                  <a:srgbClr val="C00000"/>
                </a:solidFill>
                <a:cs typeface="Century Gothic"/>
              </a:rPr>
              <a:t>Glass</a:t>
            </a:r>
          </a:p>
          <a:p>
            <a:pPr lvl="2">
              <a:lnSpc>
                <a:spcPts val="1600"/>
              </a:lnSpc>
              <a:buFont typeface="Wingdings" panose="05000000000000000000" pitchFamily="2" charset="2"/>
              <a:buChar char="§"/>
            </a:pPr>
            <a:r>
              <a:rPr lang="en-US" sz="1600" b="1" dirty="0">
                <a:cs typeface="Century Gothic"/>
              </a:rPr>
              <a:t>E-glass</a:t>
            </a:r>
          </a:p>
          <a:p>
            <a:pPr lvl="2">
              <a:lnSpc>
                <a:spcPts val="1600"/>
              </a:lnSpc>
              <a:buFont typeface="Wingdings" panose="05000000000000000000" pitchFamily="2" charset="2"/>
              <a:buChar char="§"/>
            </a:pPr>
            <a:r>
              <a:rPr lang="en-US" sz="1600" b="1" dirty="0">
                <a:cs typeface="Century Gothic"/>
              </a:rPr>
              <a:t>S-glass</a:t>
            </a:r>
          </a:p>
          <a:p>
            <a:pPr lvl="2">
              <a:lnSpc>
                <a:spcPts val="1600"/>
              </a:lnSpc>
              <a:buFont typeface="Wingdings" panose="05000000000000000000" pitchFamily="2" charset="2"/>
              <a:buChar char="§"/>
            </a:pPr>
            <a:r>
              <a:rPr lang="en-US" sz="1600" b="1" dirty="0">
                <a:cs typeface="Century Gothic"/>
              </a:rPr>
              <a:t>C-glass</a:t>
            </a:r>
          </a:p>
          <a:p>
            <a:pPr marL="308610" lvl="1" indent="0">
              <a:lnSpc>
                <a:spcPts val="1800"/>
              </a:lnSpc>
              <a:buNone/>
            </a:pPr>
            <a:r>
              <a:rPr lang="en-US" sz="1800" b="1" dirty="0">
                <a:solidFill>
                  <a:srgbClr val="C00000"/>
                </a:solidFill>
                <a:cs typeface="Century Gothic"/>
              </a:rPr>
              <a:t>Thermoplastic polymer</a:t>
            </a:r>
          </a:p>
          <a:p>
            <a:pPr lvl="2">
              <a:lnSpc>
                <a:spcPts val="1600"/>
              </a:lnSpc>
              <a:buFont typeface="Wingdings" panose="05000000000000000000" pitchFamily="2" charset="2"/>
              <a:buChar char="§"/>
            </a:pPr>
            <a:r>
              <a:rPr lang="en-US" sz="1600" b="1" dirty="0">
                <a:cs typeface="Century Gothic"/>
              </a:rPr>
              <a:t>Aramid (Kevlar</a:t>
            </a:r>
            <a:r>
              <a:rPr lang="en-US" sz="1600" b="1" baseline="30000" dirty="0">
                <a:cs typeface="Century Gothic"/>
              </a:rPr>
              <a:t>TM</a:t>
            </a:r>
            <a:r>
              <a:rPr lang="en-US" sz="1600" b="1" dirty="0">
                <a:cs typeface="Century Gothic"/>
              </a:rPr>
              <a:t>)</a:t>
            </a:r>
          </a:p>
          <a:p>
            <a:pPr lvl="2">
              <a:lnSpc>
                <a:spcPts val="1600"/>
              </a:lnSpc>
              <a:buFont typeface="Wingdings" panose="05000000000000000000" pitchFamily="2" charset="2"/>
              <a:buChar char="§"/>
            </a:pPr>
            <a:r>
              <a:rPr lang="en-US" sz="1600" b="1" dirty="0">
                <a:cs typeface="Century Gothic"/>
              </a:rPr>
              <a:t>Ultra high molecular weight polyethylene (Spectra</a:t>
            </a:r>
            <a:r>
              <a:rPr lang="en-US" sz="1600" b="1" baseline="30000" dirty="0">
                <a:cs typeface="Century Gothic"/>
              </a:rPr>
              <a:t>TM</a:t>
            </a:r>
            <a:r>
              <a:rPr lang="en-US" sz="1600" b="1" dirty="0">
                <a:cs typeface="Century Gothic"/>
              </a:rPr>
              <a:t>/Dyneema</a:t>
            </a:r>
            <a:r>
              <a:rPr lang="en-US" sz="1600" b="1" baseline="30000" dirty="0">
                <a:cs typeface="Century Gothic"/>
              </a:rPr>
              <a:t>TM</a:t>
            </a:r>
            <a:r>
              <a:rPr lang="en-US" sz="1600" b="1" dirty="0">
                <a:cs typeface="Century Gothic"/>
              </a:rPr>
              <a:t>)</a:t>
            </a:r>
          </a:p>
          <a:p>
            <a:pPr lvl="2">
              <a:lnSpc>
                <a:spcPts val="1800"/>
              </a:lnSpc>
              <a:buFont typeface="Wingdings" panose="05000000000000000000" pitchFamily="2" charset="2"/>
              <a:buChar char="§"/>
            </a:pPr>
            <a:r>
              <a:rPr lang="en-US" sz="1800" b="1" dirty="0">
                <a:cs typeface="Century Gothic"/>
              </a:rPr>
              <a:t>Nylon</a:t>
            </a:r>
          </a:p>
          <a:p>
            <a:pPr marL="308610" lvl="1" indent="0">
              <a:lnSpc>
                <a:spcPts val="1800"/>
              </a:lnSpc>
              <a:buNone/>
            </a:pPr>
            <a:r>
              <a:rPr lang="en-US" sz="1800" b="1" dirty="0">
                <a:solidFill>
                  <a:srgbClr val="C00000"/>
                </a:solidFill>
                <a:cs typeface="Century Gothic"/>
              </a:rPr>
              <a:t>Metals</a:t>
            </a:r>
          </a:p>
          <a:p>
            <a:pPr lvl="2">
              <a:lnSpc>
                <a:spcPts val="1800"/>
              </a:lnSpc>
              <a:buFont typeface="Wingdings" panose="05000000000000000000" pitchFamily="2" charset="2"/>
              <a:buChar char="§"/>
            </a:pPr>
            <a:r>
              <a:rPr lang="en-US" sz="1600" b="1" dirty="0">
                <a:cs typeface="Century Gothic"/>
              </a:rPr>
              <a:t>Beryllium</a:t>
            </a:r>
          </a:p>
          <a:p>
            <a:pPr lvl="2">
              <a:lnSpc>
                <a:spcPts val="1800"/>
              </a:lnSpc>
              <a:buFont typeface="Wingdings" panose="05000000000000000000" pitchFamily="2" charset="2"/>
              <a:buChar char="§"/>
            </a:pPr>
            <a:r>
              <a:rPr lang="en-US" sz="1600" b="1" dirty="0">
                <a:cs typeface="Century Gothic"/>
              </a:rPr>
              <a:t>Boron</a:t>
            </a:r>
          </a:p>
          <a:p>
            <a:pPr lvl="2">
              <a:lnSpc>
                <a:spcPts val="1800"/>
              </a:lnSpc>
              <a:buFont typeface="Wingdings" panose="05000000000000000000" pitchFamily="2" charset="2"/>
              <a:buChar char="§"/>
            </a:pPr>
            <a:r>
              <a:rPr lang="en-US" sz="1600" b="1" dirty="0">
                <a:cs typeface="Century Gothic"/>
              </a:rPr>
              <a:t>Tungsten </a:t>
            </a:r>
          </a:p>
          <a:p>
            <a:pPr lvl="2">
              <a:lnSpc>
                <a:spcPts val="1800"/>
              </a:lnSpc>
              <a:buFont typeface="Wingdings" panose="05000000000000000000" pitchFamily="2" charset="2"/>
              <a:buChar char="§"/>
            </a:pPr>
            <a:r>
              <a:rPr lang="en-US" sz="1600" b="1" dirty="0">
                <a:cs typeface="Century Gothic"/>
              </a:rPr>
              <a:t>Nickel</a:t>
            </a:r>
          </a:p>
          <a:p>
            <a:pPr lvl="2">
              <a:lnSpc>
                <a:spcPts val="1800"/>
              </a:lnSpc>
              <a:buFont typeface="Wingdings" panose="05000000000000000000" pitchFamily="2" charset="2"/>
              <a:buChar char="§"/>
            </a:pPr>
            <a:r>
              <a:rPr lang="en-US" sz="1600" b="1" dirty="0">
                <a:cs typeface="Century Gothic"/>
              </a:rPr>
              <a:t>Copper</a:t>
            </a:r>
          </a:p>
          <a:p>
            <a:pPr lvl="2">
              <a:lnSpc>
                <a:spcPts val="1800"/>
              </a:lnSpc>
              <a:buFont typeface="Wingdings" panose="05000000000000000000" pitchFamily="2" charset="2"/>
              <a:buChar char="§"/>
            </a:pPr>
            <a:r>
              <a:rPr lang="en-US" sz="1600" b="1" dirty="0">
                <a:cs typeface="Century Gothic"/>
              </a:rPr>
              <a:t>Steel</a:t>
            </a:r>
          </a:p>
          <a:p>
            <a:pPr lvl="2">
              <a:lnSpc>
                <a:spcPts val="1800"/>
              </a:lnSpc>
              <a:buFont typeface="Wingdings" panose="05000000000000000000" pitchFamily="2" charset="2"/>
              <a:buChar char="§"/>
            </a:pPr>
            <a:endParaRPr lang="en-US" sz="1800" b="1" dirty="0">
              <a:cs typeface="Century Gothic"/>
            </a:endParaRPr>
          </a:p>
          <a:p>
            <a:pPr lvl="2">
              <a:lnSpc>
                <a:spcPts val="1800"/>
              </a:lnSpc>
              <a:buFont typeface="Wingdings" panose="05000000000000000000" pitchFamily="2" charset="2"/>
              <a:buChar char="§"/>
            </a:pPr>
            <a:endParaRPr lang="en-US" sz="1800" b="1" dirty="0">
              <a:cs typeface="Century Gothic"/>
            </a:endParaRPr>
          </a:p>
          <a:p>
            <a:pPr marL="308610" lvl="1" indent="0">
              <a:lnSpc>
                <a:spcPts val="1800"/>
              </a:lnSpc>
              <a:buNone/>
            </a:pPr>
            <a:endParaRPr lang="en-US" sz="1800" b="1" dirty="0"/>
          </a:p>
          <a:p>
            <a:pPr marL="225425" lvl="1" indent="0">
              <a:lnSpc>
                <a:spcPts val="1800"/>
              </a:lnSpc>
              <a:buNone/>
            </a:pPr>
            <a:r>
              <a:rPr lang="en-US" sz="1800" b="1" dirty="0">
                <a:solidFill>
                  <a:srgbClr val="C00000"/>
                </a:solidFill>
              </a:rPr>
              <a:t>Carbon</a:t>
            </a:r>
            <a:endParaRPr lang="en-US" sz="1800" b="1" dirty="0">
              <a:solidFill>
                <a:srgbClr val="C00000"/>
              </a:solidFill>
            </a:endParaRPr>
          </a:p>
          <a:p>
            <a:pPr marL="782955" lvl="2" indent="-285750">
              <a:lnSpc>
                <a:spcPts val="1600"/>
              </a:lnSpc>
              <a:spcBef>
                <a:spcPts val="0"/>
              </a:spcBef>
              <a:buFont typeface="Wingdings" panose="05000000000000000000" pitchFamily="2" charset="2"/>
              <a:buChar char="§"/>
            </a:pPr>
            <a:r>
              <a:rPr lang="en-US" sz="1600" b="1" dirty="0"/>
              <a:t>High strength (HS) carbon fiber</a:t>
            </a:r>
          </a:p>
          <a:p>
            <a:pPr marL="782955" lvl="2" indent="-285750">
              <a:lnSpc>
                <a:spcPts val="1600"/>
              </a:lnSpc>
              <a:spcBef>
                <a:spcPts val="0"/>
              </a:spcBef>
              <a:buFont typeface="Wingdings" panose="05000000000000000000" pitchFamily="2" charset="2"/>
              <a:buChar char="§"/>
            </a:pPr>
            <a:r>
              <a:rPr lang="en-US" sz="1600" b="1" dirty="0"/>
              <a:t>High modulus (HM) carbon fiber</a:t>
            </a:r>
          </a:p>
          <a:p>
            <a:pPr marL="222885" lvl="1" indent="0">
              <a:lnSpc>
                <a:spcPts val="1800"/>
              </a:lnSpc>
              <a:spcBef>
                <a:spcPts val="0"/>
              </a:spcBef>
              <a:buNone/>
            </a:pPr>
            <a:r>
              <a:rPr lang="en-US" sz="1800" b="1" dirty="0">
                <a:solidFill>
                  <a:srgbClr val="C00000"/>
                </a:solidFill>
              </a:rPr>
              <a:t>Natural</a:t>
            </a:r>
          </a:p>
          <a:p>
            <a:pPr lvl="2">
              <a:lnSpc>
                <a:spcPts val="1800"/>
              </a:lnSpc>
              <a:buFont typeface="Wingdings" panose="05000000000000000000" pitchFamily="2" charset="2"/>
              <a:buChar char="§"/>
            </a:pPr>
            <a:r>
              <a:rPr lang="en-US" sz="1600" b="1" dirty="0">
                <a:cs typeface="Century Gothic"/>
              </a:rPr>
              <a:t>Cotton</a:t>
            </a:r>
          </a:p>
          <a:p>
            <a:pPr lvl="2">
              <a:lnSpc>
                <a:spcPts val="1800"/>
              </a:lnSpc>
              <a:buFont typeface="Wingdings" panose="05000000000000000000" pitchFamily="2" charset="2"/>
              <a:buChar char="§"/>
            </a:pPr>
            <a:r>
              <a:rPr lang="en-US" sz="1600" b="1" dirty="0">
                <a:cs typeface="Century Gothic"/>
              </a:rPr>
              <a:t>Hemp</a:t>
            </a:r>
          </a:p>
          <a:p>
            <a:pPr lvl="2">
              <a:lnSpc>
                <a:spcPts val="1800"/>
              </a:lnSpc>
              <a:buFont typeface="Wingdings" panose="05000000000000000000" pitchFamily="2" charset="2"/>
              <a:buChar char="§"/>
            </a:pPr>
            <a:r>
              <a:rPr lang="en-US" sz="1600" b="1" dirty="0">
                <a:cs typeface="Century Gothic"/>
              </a:rPr>
              <a:t>Sisal</a:t>
            </a:r>
          </a:p>
          <a:p>
            <a:pPr lvl="2">
              <a:lnSpc>
                <a:spcPts val="1800"/>
              </a:lnSpc>
              <a:buFont typeface="Wingdings" panose="05000000000000000000" pitchFamily="2" charset="2"/>
              <a:buChar char="§"/>
            </a:pPr>
            <a:r>
              <a:rPr lang="en-US" sz="1600" b="1" dirty="0">
                <a:cs typeface="Century Gothic"/>
              </a:rPr>
              <a:t>Jute</a:t>
            </a:r>
          </a:p>
          <a:p>
            <a:pPr lvl="2">
              <a:lnSpc>
                <a:spcPts val="1800"/>
              </a:lnSpc>
              <a:buFont typeface="Wingdings" panose="05000000000000000000" pitchFamily="2" charset="2"/>
              <a:buChar char="§"/>
            </a:pPr>
            <a:r>
              <a:rPr lang="en-US" sz="1600" b="1" dirty="0">
                <a:cs typeface="Century Gothic"/>
              </a:rPr>
              <a:t>Silk</a:t>
            </a:r>
          </a:p>
          <a:p>
            <a:pPr marL="222885" lvl="1" indent="0">
              <a:lnSpc>
                <a:spcPts val="1800"/>
              </a:lnSpc>
              <a:spcBef>
                <a:spcPts val="0"/>
              </a:spcBef>
              <a:buNone/>
            </a:pPr>
            <a:r>
              <a:rPr lang="en-US" sz="1800" b="1" dirty="0">
                <a:solidFill>
                  <a:srgbClr val="C00000"/>
                </a:solidFill>
              </a:rPr>
              <a:t>Ceramic</a:t>
            </a:r>
          </a:p>
          <a:p>
            <a:pPr lvl="2">
              <a:lnSpc>
                <a:spcPts val="1800"/>
              </a:lnSpc>
              <a:buFont typeface="Wingdings" panose="05000000000000000000" pitchFamily="2" charset="2"/>
              <a:buChar char="§"/>
            </a:pPr>
            <a:r>
              <a:rPr lang="en-US" sz="1600" b="1" dirty="0">
                <a:cs typeface="Century Gothic"/>
              </a:rPr>
              <a:t>Basalt </a:t>
            </a:r>
          </a:p>
          <a:p>
            <a:pPr lvl="2">
              <a:lnSpc>
                <a:spcPts val="1800"/>
              </a:lnSpc>
              <a:buFont typeface="Wingdings" panose="05000000000000000000" pitchFamily="2" charset="2"/>
              <a:buChar char="§"/>
            </a:pPr>
            <a:r>
              <a:rPr lang="en-US" sz="1600" b="1" dirty="0">
                <a:cs typeface="Century Gothic"/>
              </a:rPr>
              <a:t>Al2O3</a:t>
            </a:r>
          </a:p>
          <a:p>
            <a:pPr lvl="2">
              <a:lnSpc>
                <a:spcPts val="1800"/>
              </a:lnSpc>
              <a:buFont typeface="Wingdings" panose="05000000000000000000" pitchFamily="2" charset="2"/>
              <a:buChar char="§"/>
            </a:pPr>
            <a:r>
              <a:rPr lang="en-US" sz="1600" b="1" dirty="0">
                <a:cs typeface="Century Gothic"/>
              </a:rPr>
              <a:t>B4C</a:t>
            </a:r>
          </a:p>
          <a:p>
            <a:pPr lvl="2">
              <a:lnSpc>
                <a:spcPts val="1800"/>
              </a:lnSpc>
              <a:buFont typeface="Wingdings" panose="05000000000000000000" pitchFamily="2" charset="2"/>
              <a:buChar char="§"/>
            </a:pPr>
            <a:r>
              <a:rPr lang="en-US" sz="1600" b="1" dirty="0">
                <a:cs typeface="Century Gothic"/>
              </a:rPr>
              <a:t>SiC</a:t>
            </a:r>
          </a:p>
          <a:p>
            <a:pPr lvl="2">
              <a:lnSpc>
                <a:spcPts val="1800"/>
              </a:lnSpc>
              <a:buFont typeface="Wingdings" panose="05000000000000000000" pitchFamily="2" charset="2"/>
              <a:buChar char="§"/>
            </a:pPr>
            <a:r>
              <a:rPr lang="en-US" sz="1600" b="1" dirty="0">
                <a:cs typeface="Century Gothic"/>
              </a:rPr>
              <a:t>ZrO2</a:t>
            </a:r>
          </a:p>
          <a:p>
            <a:pPr marL="222885" lvl="1" indent="0">
              <a:lnSpc>
                <a:spcPts val="1800"/>
              </a:lnSpc>
              <a:spcBef>
                <a:spcPts val="0"/>
              </a:spcBef>
              <a:buNone/>
            </a:pPr>
            <a:r>
              <a:rPr lang="en-US" sz="1800" b="1" dirty="0">
                <a:solidFill>
                  <a:srgbClr val="C00000"/>
                </a:solidFill>
              </a:rPr>
              <a:t>Nano</a:t>
            </a:r>
          </a:p>
          <a:p>
            <a:pPr marL="697230" lvl="2" indent="-285750">
              <a:lnSpc>
                <a:spcPts val="1600"/>
              </a:lnSpc>
              <a:spcBef>
                <a:spcPts val="0"/>
              </a:spcBef>
              <a:buFont typeface="Wingdings" panose="05000000000000000000" pitchFamily="2" charset="2"/>
              <a:buChar char="§"/>
            </a:pPr>
            <a:r>
              <a:rPr lang="en-US" sz="1600" b="1" dirty="0"/>
              <a:t>Montmorillonite clay (layered silicate)</a:t>
            </a:r>
          </a:p>
          <a:p>
            <a:pPr marL="697230" lvl="2" indent="-285750">
              <a:lnSpc>
                <a:spcPts val="1600"/>
              </a:lnSpc>
              <a:spcBef>
                <a:spcPts val="0"/>
              </a:spcBef>
              <a:buFont typeface="Wingdings" panose="05000000000000000000" pitchFamily="2" charset="2"/>
              <a:buChar char="§"/>
            </a:pPr>
            <a:r>
              <a:rPr lang="en-US" sz="1600" b="1" dirty="0"/>
              <a:t>Multi-wall carbon nanotubes</a:t>
            </a:r>
          </a:p>
          <a:p>
            <a:pPr marL="697230" lvl="2" indent="-285750">
              <a:lnSpc>
                <a:spcPts val="1600"/>
              </a:lnSpc>
              <a:spcBef>
                <a:spcPts val="0"/>
              </a:spcBef>
              <a:buFont typeface="Wingdings" panose="05000000000000000000" pitchFamily="2" charset="2"/>
              <a:buChar char="§"/>
            </a:pPr>
            <a:r>
              <a:rPr lang="en-US" sz="1600" b="1" dirty="0"/>
              <a:t>Single wall carbon nanotubes</a:t>
            </a:r>
            <a:endParaRPr lang="en-US" sz="1600" dirty="0"/>
          </a:p>
          <a:p>
            <a:pPr marL="582930" lvl="2" indent="0">
              <a:lnSpc>
                <a:spcPts val="1800"/>
              </a:lnSpc>
              <a:buNone/>
            </a:pPr>
            <a:endParaRPr lang="en-US" sz="1800" b="1" dirty="0">
              <a:cs typeface="Century Gothic"/>
            </a:endParaRPr>
          </a:p>
        </p:txBody>
      </p:sp>
      <p:sp>
        <p:nvSpPr>
          <p:cNvPr id="5" name="TextBox 4">
            <a:extLst>
              <a:ext uri="{FF2B5EF4-FFF2-40B4-BE49-F238E27FC236}">
                <a16:creationId xmlns:a16="http://schemas.microsoft.com/office/drawing/2014/main" id="{3C84EE0C-E577-4FE5-B243-005DD3190906}"/>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8" name="Title 1">
            <a:extLst>
              <a:ext uri="{FF2B5EF4-FFF2-40B4-BE49-F238E27FC236}">
                <a16:creationId xmlns:a16="http://schemas.microsoft.com/office/drawing/2014/main" id="{5D36431B-AD7B-45EA-9ABF-9632AF0C7860}"/>
              </a:ext>
            </a:extLst>
          </p:cNvPr>
          <p:cNvSpPr>
            <a:spLocks noGrp="1"/>
          </p:cNvSpPr>
          <p:nvPr>
            <p:ph type="title"/>
          </p:nvPr>
        </p:nvSpPr>
        <p:spPr>
          <a:xfrm>
            <a:off x="309033" y="18396"/>
            <a:ext cx="7620000" cy="1143000"/>
          </a:xfrm>
        </p:spPr>
        <p:txBody>
          <a:bodyPr>
            <a:normAutofit/>
          </a:bodyPr>
          <a:lstStyle/>
          <a:p>
            <a:r>
              <a:rPr lang="en-US" dirty="0"/>
              <a:t>Types of Composites </a:t>
            </a:r>
          </a:p>
        </p:txBody>
      </p:sp>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02992007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0300AD67-B569-4B36-9080-4BB3D23AEF52}"/>
              </a:ext>
            </a:extLst>
          </p:cNvPr>
          <p:cNvPicPr>
            <a:picLocks noGrp="1" noChangeAspect="1"/>
          </p:cNvPicPr>
          <p:nvPr>
            <p:ph sz="quarter" idx="4294967295"/>
          </p:nvPr>
        </p:nvPicPr>
        <p:blipFill>
          <a:blip r:embed="rId3"/>
          <a:stretch>
            <a:fillRect/>
          </a:stretch>
        </p:blipFill>
        <p:spPr>
          <a:xfrm>
            <a:off x="476756" y="1490884"/>
            <a:ext cx="7779248" cy="3393290"/>
          </a:xfrm>
        </p:spPr>
      </p:pic>
      <p:sp>
        <p:nvSpPr>
          <p:cNvPr id="5" name="Title 4"/>
          <p:cNvSpPr>
            <a:spLocks noGrp="1"/>
          </p:cNvSpPr>
          <p:nvPr>
            <p:ph type="title"/>
          </p:nvPr>
        </p:nvSpPr>
        <p:spPr>
          <a:xfrm>
            <a:off x="349360" y="173942"/>
            <a:ext cx="7024744" cy="1143000"/>
          </a:xfrm>
        </p:spPr>
        <p:txBody>
          <a:bodyPr/>
          <a:lstStyle/>
          <a:p>
            <a:r>
              <a:rPr lang="en-US" dirty="0"/>
              <a:t>Extrusion</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310768" y="6336567"/>
            <a:ext cx="8018165" cy="646331"/>
          </a:xfrm>
          <a:prstGeom prst="rect">
            <a:avLst/>
          </a:prstGeom>
          <a:noFill/>
        </p:spPr>
        <p:txBody>
          <a:bodyPr wrap="square" rtlCol="0">
            <a:spAutoFit/>
          </a:bodyPr>
          <a:lstStyle/>
          <a:p>
            <a:r>
              <a:rPr lang="en-US" sz="1200" i="1" dirty="0"/>
              <a:t>Source: </a:t>
            </a:r>
            <a:r>
              <a:rPr lang="en-US" sz="1200" i="1" dirty="0">
                <a:hlinkClick r:id="rId4"/>
              </a:rPr>
              <a:t>https://polymeracademy.com/plastic-extrusion-process/</a:t>
            </a:r>
            <a:endParaRPr lang="en-US" sz="1200" i="1" dirty="0"/>
          </a:p>
          <a:p>
            <a:endParaRPr lang="en-US" sz="1200" i="1" dirty="0"/>
          </a:p>
          <a:p>
            <a:endParaRPr lang="en-US" sz="1200" i="1" dirty="0"/>
          </a:p>
        </p:txBody>
      </p:sp>
      <p:sp>
        <p:nvSpPr>
          <p:cNvPr id="2" name="TextBox 1">
            <a:extLst>
              <a:ext uri="{FF2B5EF4-FFF2-40B4-BE49-F238E27FC236}">
                <a16:creationId xmlns:a16="http://schemas.microsoft.com/office/drawing/2014/main" id="{0A162CF4-AEA1-4B0E-AEA7-45EFDECA1C48}"/>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7" name="Content Placeholder 2">
            <a:extLst>
              <a:ext uri="{FF2B5EF4-FFF2-40B4-BE49-F238E27FC236}">
                <a16:creationId xmlns:a16="http://schemas.microsoft.com/office/drawing/2014/main" id="{A516E751-BCCA-4C59-9C22-5C2BBCB747D4}"/>
              </a:ext>
            </a:extLst>
          </p:cNvPr>
          <p:cNvSpPr>
            <a:spLocks noGrp="1"/>
          </p:cNvSpPr>
          <p:nvPr/>
        </p:nvSpPr>
        <p:spPr>
          <a:xfrm>
            <a:off x="310768" y="1125625"/>
            <a:ext cx="3623699" cy="480060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400" b="1" dirty="0">
                <a:solidFill>
                  <a:srgbClr val="C00000"/>
                </a:solidFill>
              </a:rPr>
              <a:t>The Extrusion Process</a:t>
            </a:r>
            <a:endParaRPr lang="en-US" sz="2400" b="1" dirty="0">
              <a:solidFill>
                <a:srgbClr val="C00000"/>
              </a:solidFill>
              <a:cs typeface="Calibri"/>
            </a:endParaRP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937" y="2090795"/>
            <a:ext cx="7615825" cy="3324486"/>
          </a:xfrm>
          <a:prstGeom prst="rect">
            <a:avLst/>
          </a:prstGeom>
        </p:spPr>
      </p:pic>
    </p:spTree>
    <p:extLst>
      <p:ext uri="{BB962C8B-B14F-4D97-AF65-F5344CB8AC3E}">
        <p14:creationId xmlns:p14="http://schemas.microsoft.com/office/powerpoint/2010/main" val="38487066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9360" y="173942"/>
            <a:ext cx="7024744" cy="1143000"/>
          </a:xfrm>
        </p:spPr>
        <p:txBody>
          <a:bodyPr/>
          <a:lstStyle/>
          <a:p>
            <a:r>
              <a:rPr lang="en-US" dirty="0"/>
              <a:t>Extrusion</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32707" y="6339151"/>
            <a:ext cx="8018165" cy="784830"/>
          </a:xfrm>
          <a:prstGeom prst="rect">
            <a:avLst/>
          </a:prstGeom>
          <a:noFill/>
        </p:spPr>
        <p:txBody>
          <a:bodyPr wrap="square" rtlCol="0">
            <a:spAutoFit/>
          </a:bodyPr>
          <a:lstStyle/>
          <a:p>
            <a:r>
              <a:rPr lang="en-US" sz="1050" i="1" dirty="0"/>
              <a:t>Source: </a:t>
            </a:r>
            <a:r>
              <a:rPr lang="en-US" sz="1050" i="1" dirty="0">
                <a:hlinkClick r:id="rId4"/>
              </a:rPr>
              <a:t>https://polymeracademy.com/plastic-extrusion-process/</a:t>
            </a:r>
            <a:r>
              <a:rPr lang="en-US" sz="1050" i="1" dirty="0"/>
              <a:t> and </a:t>
            </a:r>
            <a:r>
              <a:rPr lang="en-US" sz="1050" i="1" dirty="0">
                <a:hlinkClick r:id="rId5"/>
              </a:rPr>
              <a:t>https://www.ptonline.com/knowledgecenter/Profile-Extrusion/profile-extrusion-fundamentals/Extrusion-methods</a:t>
            </a:r>
            <a:endParaRPr lang="en-US" sz="1050" i="1" dirty="0"/>
          </a:p>
          <a:p>
            <a:endParaRPr lang="en-US" sz="1200" i="1" dirty="0"/>
          </a:p>
          <a:p>
            <a:endParaRPr lang="en-US" sz="1200" i="1" dirty="0"/>
          </a:p>
        </p:txBody>
      </p:sp>
      <p:sp>
        <p:nvSpPr>
          <p:cNvPr id="2" name="TextBox 1">
            <a:extLst>
              <a:ext uri="{FF2B5EF4-FFF2-40B4-BE49-F238E27FC236}">
                <a16:creationId xmlns:a16="http://schemas.microsoft.com/office/drawing/2014/main" id="{0A162CF4-AEA1-4B0E-AEA7-45EFDECA1C48}"/>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7" name="Content Placeholder 2">
            <a:extLst>
              <a:ext uri="{FF2B5EF4-FFF2-40B4-BE49-F238E27FC236}">
                <a16:creationId xmlns:a16="http://schemas.microsoft.com/office/drawing/2014/main" id="{A516E751-BCCA-4C59-9C22-5C2BBCB747D4}"/>
              </a:ext>
            </a:extLst>
          </p:cNvPr>
          <p:cNvSpPr>
            <a:spLocks noGrp="1"/>
          </p:cNvSpPr>
          <p:nvPr/>
        </p:nvSpPr>
        <p:spPr>
          <a:xfrm>
            <a:off x="310768" y="1125625"/>
            <a:ext cx="3623699" cy="480060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400" b="1" dirty="0">
                <a:solidFill>
                  <a:srgbClr val="C00000"/>
                </a:solidFill>
              </a:rPr>
              <a:t>Types of Extrusion</a:t>
            </a:r>
            <a:endParaRPr lang="en-US" sz="2400" b="1" dirty="0">
              <a:solidFill>
                <a:srgbClr val="C00000"/>
              </a:solidFill>
              <a:cs typeface="Calibri"/>
            </a:endParaRPr>
          </a:p>
          <a:p>
            <a:r>
              <a:rPr lang="en-US" sz="2000" b="1" dirty="0"/>
              <a:t>Sheet/film Extrusion</a:t>
            </a:r>
          </a:p>
          <a:p>
            <a:r>
              <a:rPr lang="en-US" sz="2000" b="1" dirty="0"/>
              <a:t>Thermoforming</a:t>
            </a:r>
          </a:p>
          <a:p>
            <a:r>
              <a:rPr lang="en-US" sz="2000" b="1" dirty="0"/>
              <a:t>Blown Film Extrusion</a:t>
            </a:r>
          </a:p>
          <a:p>
            <a:r>
              <a:rPr lang="en-US" sz="2000" b="1" dirty="0"/>
              <a:t>Extruded Tubing</a:t>
            </a:r>
            <a:r>
              <a:rPr lang="en-US" sz="2000" dirty="0"/>
              <a:t> </a:t>
            </a:r>
          </a:p>
          <a:p>
            <a:r>
              <a:rPr lang="en-US" sz="2000" b="1" dirty="0"/>
              <a:t>Multi-layer Tubing</a:t>
            </a:r>
          </a:p>
          <a:p>
            <a:r>
              <a:rPr lang="en-US" sz="2000" b="1" dirty="0"/>
              <a:t>Over Jacketing Extrusion</a:t>
            </a:r>
            <a:r>
              <a:rPr lang="en-US" sz="2000" dirty="0"/>
              <a:t> </a:t>
            </a:r>
            <a:endParaRPr lang="en-US" sz="2000" b="1" dirty="0"/>
          </a:p>
          <a:p>
            <a:r>
              <a:rPr lang="en-US" sz="2000" b="1" dirty="0"/>
              <a:t>Co-extrusion</a:t>
            </a:r>
          </a:p>
          <a:p>
            <a:r>
              <a:rPr lang="en-US" sz="2000" b="1" dirty="0"/>
              <a:t>Extrusion Coating</a:t>
            </a:r>
            <a:r>
              <a:rPr lang="en-US" sz="2000" dirty="0"/>
              <a:t> </a:t>
            </a:r>
          </a:p>
          <a:p>
            <a:r>
              <a:rPr lang="en-US" sz="2000" b="1" dirty="0"/>
              <a:t>Extrusion Compounding</a:t>
            </a:r>
            <a:endParaRPr lang="en-US" sz="2000" dirty="0"/>
          </a:p>
          <a:p>
            <a:endParaRPr lang="en-US" sz="2000" b="1" dirty="0"/>
          </a:p>
          <a:p>
            <a:endParaRPr lang="en-US" sz="2000" dirty="0">
              <a:cs typeface="Calibri"/>
            </a:endParaRPr>
          </a:p>
        </p:txBody>
      </p:sp>
      <p:pic>
        <p:nvPicPr>
          <p:cNvPr id="3" name="Online Media 2" title="PVC PIPES EXTRUSION LINE">
            <a:hlinkClick r:id="" action="ppaction://media"/>
            <a:extLst>
              <a:ext uri="{FF2B5EF4-FFF2-40B4-BE49-F238E27FC236}">
                <a16:creationId xmlns:a16="http://schemas.microsoft.com/office/drawing/2014/main" id="{2C86FB9A-E73A-4679-8CDE-356545C7A99F}"/>
              </a:ext>
            </a:extLst>
          </p:cNvPr>
          <p:cNvPicPr>
            <a:picLocks noRot="1" noChangeAspect="1"/>
          </p:cNvPicPr>
          <p:nvPr>
            <a:videoFile r:link="rId1"/>
          </p:nvPr>
        </p:nvPicPr>
        <p:blipFill>
          <a:blip r:embed="rId6"/>
          <a:stretch>
            <a:fillRect/>
          </a:stretch>
        </p:blipFill>
        <p:spPr>
          <a:xfrm>
            <a:off x="3479446" y="1303467"/>
            <a:ext cx="4671426" cy="3501025"/>
          </a:xfrm>
          <a:prstGeom prst="rect">
            <a:avLst/>
          </a:prstGeom>
        </p:spPr>
      </p:pic>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38600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A887F99F-4AFB-4BAF-80AD-803249896D8C}"/>
              </a:ext>
            </a:extLst>
          </p:cNvPr>
          <p:cNvSpPr txBox="1">
            <a:spLocks/>
          </p:cNvSpPr>
          <p:nvPr/>
        </p:nvSpPr>
        <p:spPr>
          <a:xfrm>
            <a:off x="349360" y="173942"/>
            <a:ext cx="7024744"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dirty="0"/>
              <a:t>Extrusion</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0" y="6482963"/>
            <a:ext cx="6460067" cy="438582"/>
          </a:xfrm>
          <a:prstGeom prst="rect">
            <a:avLst/>
          </a:prstGeom>
          <a:noFill/>
        </p:spPr>
        <p:txBody>
          <a:bodyPr wrap="square" rtlCol="0">
            <a:spAutoFit/>
          </a:bodyPr>
          <a:lstStyle/>
          <a:p>
            <a:r>
              <a:rPr lang="en-US" sz="1050" i="1" dirty="0"/>
              <a:t>Source: </a:t>
            </a:r>
            <a:r>
              <a:rPr lang="en-US" sz="1050" i="1" dirty="0">
                <a:hlinkClick r:id="rId4"/>
              </a:rPr>
              <a:t>http://www.techniform-plastics.com/thermoforming.html</a:t>
            </a:r>
            <a:endParaRPr lang="en-US" sz="1050" i="1" dirty="0"/>
          </a:p>
          <a:p>
            <a:endParaRPr lang="en-US" sz="1200" i="1"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l="27480" t="47955" r="42352" b="18336"/>
          <a:stretch>
            <a:fillRect/>
          </a:stretch>
        </p:blipFill>
        <p:spPr bwMode="auto">
          <a:xfrm>
            <a:off x="514118" y="1038444"/>
            <a:ext cx="3064933" cy="2739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2D626ED5-A415-43F0-8422-CEFA13A0DD3B}"/>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13" name="Content Placeholder 2">
            <a:extLst>
              <a:ext uri="{FF2B5EF4-FFF2-40B4-BE49-F238E27FC236}">
                <a16:creationId xmlns:a16="http://schemas.microsoft.com/office/drawing/2014/main" id="{5219FAF0-4474-4DA6-A690-ADA03B0D503B}"/>
              </a:ext>
            </a:extLst>
          </p:cNvPr>
          <p:cNvSpPr>
            <a:spLocks noGrp="1"/>
          </p:cNvSpPr>
          <p:nvPr/>
        </p:nvSpPr>
        <p:spPr>
          <a:xfrm>
            <a:off x="301997" y="3715032"/>
            <a:ext cx="8220136" cy="480060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400" b="1" dirty="0">
                <a:solidFill>
                  <a:srgbClr val="C00000"/>
                </a:solidFill>
              </a:rPr>
              <a:t>Thermoforming</a:t>
            </a:r>
            <a:endParaRPr lang="en-US" sz="2400" b="1" dirty="0">
              <a:solidFill>
                <a:srgbClr val="C00000"/>
              </a:solidFill>
              <a:cs typeface="Calibri"/>
            </a:endParaRPr>
          </a:p>
          <a:p>
            <a:pPr lvl="1"/>
            <a:r>
              <a:rPr lang="en-US" sz="2000" b="1" dirty="0"/>
              <a:t>Thermoplastic sheets (or films) are utilized</a:t>
            </a:r>
          </a:p>
          <a:p>
            <a:pPr lvl="1"/>
            <a:r>
              <a:rPr lang="en-US" sz="2000" b="1" dirty="0"/>
              <a:t>The material is heated by convection or radiant heat</a:t>
            </a:r>
          </a:p>
          <a:p>
            <a:pPr lvl="1"/>
            <a:r>
              <a:rPr lang="en-US" sz="2000" b="1" dirty="0"/>
              <a:t>The softened sheet is pressed on the mold by using vacuum, air or mechanical means</a:t>
            </a:r>
          </a:p>
          <a:p>
            <a:pPr lvl="1"/>
            <a:r>
              <a:rPr lang="en-US" sz="2000" b="1" dirty="0"/>
              <a:t>Simple shapes with large radii and no undercuts can be produced</a:t>
            </a:r>
          </a:p>
          <a:p>
            <a:pPr lvl="1"/>
            <a:r>
              <a:rPr lang="en-US" sz="2000" b="1" dirty="0"/>
              <a:t>The finished product can have varying thickness</a:t>
            </a:r>
          </a:p>
          <a:p>
            <a:pPr marL="85725" indent="0">
              <a:buNone/>
            </a:pPr>
            <a:endParaRPr lang="en-US" sz="2000" dirty="0">
              <a:cs typeface="Calibri"/>
            </a:endParaRPr>
          </a:p>
        </p:txBody>
      </p:sp>
      <p:pic>
        <p:nvPicPr>
          <p:cNvPr id="18" name="Online Media 17" title="This is thermoforming">
            <a:hlinkClick r:id="" action="ppaction://media"/>
            <a:extLst>
              <a:ext uri="{FF2B5EF4-FFF2-40B4-BE49-F238E27FC236}">
                <a16:creationId xmlns:a16="http://schemas.microsoft.com/office/drawing/2014/main" id="{CF480709-E94E-477C-A1E9-D13AF7C8E845}"/>
              </a:ext>
            </a:extLst>
          </p:cNvPr>
          <p:cNvPicPr>
            <a:picLocks noRot="1" noChangeAspect="1"/>
          </p:cNvPicPr>
          <p:nvPr>
            <a:videoFile r:link="rId1"/>
          </p:nvPr>
        </p:nvPicPr>
        <p:blipFill>
          <a:blip r:embed="rId6"/>
          <a:stretch>
            <a:fillRect/>
          </a:stretch>
        </p:blipFill>
        <p:spPr>
          <a:xfrm>
            <a:off x="3781148" y="1094103"/>
            <a:ext cx="4510595" cy="2537210"/>
          </a:xfrm>
          <a:prstGeom prst="rect">
            <a:avLst/>
          </a:prstGeom>
        </p:spPr>
      </p:pic>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41159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7376" y="898007"/>
            <a:ext cx="3473618" cy="1947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a:xfrm>
            <a:off x="413683" y="260240"/>
            <a:ext cx="7024744" cy="1143000"/>
          </a:xfrm>
        </p:spPr>
        <p:txBody>
          <a:bodyPr/>
          <a:lstStyle/>
          <a:p>
            <a:r>
              <a:rPr lang="en-US" dirty="0"/>
              <a:t>Extrusion</a:t>
            </a:r>
          </a:p>
        </p:txBody>
      </p:sp>
      <p:sp>
        <p:nvSpPr>
          <p:cNvPr id="6" name="Content Placeholder 5"/>
          <p:cNvSpPr>
            <a:spLocks noGrp="1"/>
          </p:cNvSpPr>
          <p:nvPr>
            <p:ph sz="quarter" idx="4294967295"/>
          </p:nvPr>
        </p:nvSpPr>
        <p:spPr>
          <a:xfrm>
            <a:off x="475682" y="1213556"/>
            <a:ext cx="5037612" cy="5061280"/>
          </a:xfrm>
        </p:spPr>
        <p:txBody>
          <a:bodyPr>
            <a:noAutofit/>
          </a:bodyPr>
          <a:lstStyle/>
          <a:p>
            <a:r>
              <a:rPr lang="en-US" sz="2200" b="1" dirty="0">
                <a:solidFill>
                  <a:srgbClr val="C00000"/>
                </a:solidFill>
                <a:cs typeface="Century Gothic"/>
              </a:rPr>
              <a:t>Blow Molding</a:t>
            </a:r>
          </a:p>
          <a:p>
            <a:pPr lvl="1"/>
            <a:r>
              <a:rPr lang="en-US" sz="1800" b="1" dirty="0"/>
              <a:t>For Thermoplastics</a:t>
            </a:r>
          </a:p>
          <a:p>
            <a:pPr lvl="1"/>
            <a:r>
              <a:rPr lang="en-US" sz="1800" b="1" dirty="0"/>
              <a:t>A softened parison tube is inflated to the contour of a mold cavity</a:t>
            </a:r>
          </a:p>
          <a:p>
            <a:pPr lvl="1"/>
            <a:r>
              <a:rPr lang="en-US" sz="1800" b="1" dirty="0"/>
              <a:t>Thin walled hollow products are formed</a:t>
            </a:r>
          </a:p>
          <a:p>
            <a:pPr lvl="1"/>
            <a:r>
              <a:rPr lang="en-US" sz="1800" b="1" dirty="0"/>
              <a:t>Wall thickness can be increased by increasing the parison tube wall thickness (limited to 1 cm)</a:t>
            </a:r>
          </a:p>
          <a:p>
            <a:pPr lvl="1"/>
            <a:r>
              <a:rPr lang="en-US" sz="1800" b="1" dirty="0"/>
              <a:t>There are parting lines on the products</a:t>
            </a:r>
          </a:p>
          <a:p>
            <a:pPr lvl="1"/>
            <a:r>
              <a:rPr lang="en-US" sz="1800" b="1" dirty="0"/>
              <a:t>Points of extreme stretching or of too deep draw should be avoided</a:t>
            </a:r>
          </a:p>
          <a:p>
            <a:pPr lvl="1"/>
            <a:r>
              <a:rPr lang="en-US" sz="1800" b="1" dirty="0"/>
              <a:t>The stiffness of the final part greatly depend on the wall thickness, so control of wall thickness throughout the part is important</a:t>
            </a:r>
          </a:p>
          <a:p>
            <a:pPr lvl="1"/>
            <a:r>
              <a:rPr lang="en-US" sz="1800" b="1" dirty="0"/>
              <a:t>Corners and edges of the part must be adequately rounded</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204118" y="6478665"/>
            <a:ext cx="6460067" cy="438582"/>
          </a:xfrm>
          <a:prstGeom prst="rect">
            <a:avLst/>
          </a:prstGeom>
          <a:noFill/>
        </p:spPr>
        <p:txBody>
          <a:bodyPr wrap="square" rtlCol="0">
            <a:spAutoFit/>
          </a:bodyPr>
          <a:lstStyle/>
          <a:p>
            <a:r>
              <a:rPr lang="en-US" sz="1050" i="1" dirty="0"/>
              <a:t>Source: </a:t>
            </a:r>
            <a:r>
              <a:rPr lang="en-US" sz="1050" i="1" dirty="0">
                <a:hlinkClick r:id="rId4"/>
              </a:rPr>
              <a:t>https://www.rodongroup.com/blog/blow-molding-vs.-injection-molding-whats-the-difference</a:t>
            </a:r>
            <a:endParaRPr lang="en-US" sz="1050" i="1" dirty="0"/>
          </a:p>
          <a:p>
            <a:endParaRPr lang="en-US" sz="1200" i="1" dirty="0"/>
          </a:p>
        </p:txBody>
      </p:sp>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50834" y="3063310"/>
            <a:ext cx="1680510" cy="1959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6536766" y="4774657"/>
            <a:ext cx="2607234" cy="276999"/>
          </a:xfrm>
          <a:prstGeom prst="rect">
            <a:avLst/>
          </a:prstGeom>
          <a:noFill/>
        </p:spPr>
        <p:txBody>
          <a:bodyPr wrap="square" rtlCol="0">
            <a:spAutoFit/>
          </a:bodyPr>
          <a:lstStyle/>
          <a:p>
            <a:r>
              <a:rPr lang="en-US" sz="1200" dirty="0"/>
              <a:t>A blow molded reservoir.</a:t>
            </a:r>
          </a:p>
        </p:txBody>
      </p:sp>
      <p:sp>
        <p:nvSpPr>
          <p:cNvPr id="2" name="TextBox 1">
            <a:extLst>
              <a:ext uri="{FF2B5EF4-FFF2-40B4-BE49-F238E27FC236}">
                <a16:creationId xmlns:a16="http://schemas.microsoft.com/office/drawing/2014/main" id="{CDC538DE-7F2D-4495-B08E-1E093F7900F8}"/>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3" name="TextBox 2"/>
          <p:cNvSpPr txBox="1"/>
          <p:nvPr/>
        </p:nvSpPr>
        <p:spPr>
          <a:xfrm>
            <a:off x="6572623" y="2822551"/>
            <a:ext cx="2607234" cy="276999"/>
          </a:xfrm>
          <a:prstGeom prst="rect">
            <a:avLst/>
          </a:prstGeom>
          <a:noFill/>
        </p:spPr>
        <p:txBody>
          <a:bodyPr wrap="square" rtlCol="0">
            <a:spAutoFit/>
          </a:bodyPr>
          <a:lstStyle/>
          <a:p>
            <a:r>
              <a:rPr lang="en-US" sz="1200" dirty="0"/>
              <a:t>The blow molding process. </a:t>
            </a:r>
          </a:p>
        </p:txBody>
      </p:sp>
      <p:sp>
        <p:nvSpPr>
          <p:cNvPr id="7" name="Footer Placeholder 6"/>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3342335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6950279" cy="4800600"/>
          </a:xfrm>
        </p:spPr>
        <p:txBody>
          <a:bodyPr>
            <a:noAutofit/>
          </a:bodyPr>
          <a:lstStyle/>
          <a:p>
            <a:pPr marL="85725" indent="0">
              <a:buNone/>
            </a:pPr>
            <a:r>
              <a:rPr lang="en-US" sz="2000" b="1" dirty="0">
                <a:solidFill>
                  <a:srgbClr val="C00000"/>
                </a:solidFill>
              </a:rPr>
              <a:t>In this lecture you have learned:</a:t>
            </a:r>
          </a:p>
          <a:p>
            <a:r>
              <a:rPr lang="en-US" sz="2000" b="1" dirty="0">
                <a:ea typeface="+mn-lt"/>
                <a:cs typeface="+mn-lt"/>
              </a:rPr>
              <a:t>Pultrusion is a continuous, highly automated, fast production process that creates composite parts with a  constant cross sections and material properties tailored to specific purposes. </a:t>
            </a:r>
          </a:p>
          <a:p>
            <a:r>
              <a:rPr lang="en-US" sz="2000" b="1" dirty="0">
                <a:ea typeface="+mn-lt"/>
                <a:cs typeface="+mn-lt"/>
              </a:rPr>
              <a:t>Pultrusion takes place by continual reinforcement being pulled through a guide where the fibers are placed precisely in the correct position within the profile cross section. </a:t>
            </a:r>
            <a:endParaRPr lang="en-US" sz="2000" dirty="0">
              <a:cs typeface="Calibri"/>
            </a:endParaRPr>
          </a:p>
        </p:txBody>
      </p:sp>
      <p:sp>
        <p:nvSpPr>
          <p:cNvPr id="5" name="TextBox 4">
            <a:extLst>
              <a:ext uri="{FF2B5EF4-FFF2-40B4-BE49-F238E27FC236}">
                <a16:creationId xmlns:a16="http://schemas.microsoft.com/office/drawing/2014/main" id="{EAF3184E-5C80-4D50-AD12-70D2014D2A99}"/>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8303210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a:noAutofit/>
          </a:bodyPr>
          <a:lstStyle/>
          <a:p>
            <a:pPr marL="85725" indent="0">
              <a:buNone/>
            </a:pPr>
            <a:r>
              <a:rPr lang="en-US" sz="2000" b="1" dirty="0">
                <a:solidFill>
                  <a:srgbClr val="C00000"/>
                </a:solidFill>
              </a:rPr>
              <a:t>In this lecture you have learned:</a:t>
            </a:r>
          </a:p>
          <a:p>
            <a:pPr marL="222885" lvl="1" indent="0">
              <a:buNone/>
            </a:pPr>
            <a:r>
              <a:rPr lang="en-US" sz="2000" b="1" dirty="0">
                <a:solidFill>
                  <a:srgbClr val="C00000"/>
                </a:solidFill>
              </a:rPr>
              <a:t>Pultrusion Advantages</a:t>
            </a:r>
            <a:endParaRPr lang="en-US" sz="2000" b="1" dirty="0">
              <a:solidFill>
                <a:srgbClr val="C00000"/>
              </a:solidFill>
              <a:cs typeface="Calibri"/>
            </a:endParaRPr>
          </a:p>
          <a:p>
            <a:pPr marL="508635" lvl="1" indent="-285750"/>
            <a:r>
              <a:rPr lang="en-US" sz="2000" b="1" dirty="0">
                <a:ea typeface="+mn-lt"/>
                <a:cs typeface="+mn-lt"/>
              </a:rPr>
              <a:t>This can be a very fast, and therefore economic. </a:t>
            </a:r>
          </a:p>
          <a:p>
            <a:pPr marL="508635" lvl="1" indent="-285750"/>
            <a:r>
              <a:rPr lang="en-US" sz="2000" b="1" dirty="0">
                <a:ea typeface="+mn-lt"/>
                <a:cs typeface="+mn-lt"/>
              </a:rPr>
              <a:t>Resin content can be accurately controlled. </a:t>
            </a:r>
          </a:p>
          <a:p>
            <a:pPr marL="508635" lvl="1" indent="-285750"/>
            <a:r>
              <a:rPr lang="en-US" sz="2000" b="1" dirty="0">
                <a:ea typeface="+mn-lt"/>
                <a:cs typeface="+mn-lt"/>
              </a:rPr>
              <a:t>Fiber cost is minimized. </a:t>
            </a:r>
          </a:p>
          <a:p>
            <a:pPr marL="508635" lvl="1" indent="-285750"/>
            <a:r>
              <a:rPr lang="en-US" sz="2000" b="1" dirty="0">
                <a:ea typeface="+mn-lt"/>
                <a:cs typeface="+mn-lt"/>
              </a:rPr>
              <a:t>Structural properties of laminates can be very good. </a:t>
            </a:r>
          </a:p>
          <a:p>
            <a:pPr marL="508635" lvl="1" indent="-285750"/>
            <a:r>
              <a:rPr lang="en-US" sz="2000" b="1" dirty="0">
                <a:ea typeface="+mn-lt"/>
                <a:cs typeface="+mn-lt"/>
              </a:rPr>
              <a:t>Resin impregnation area can be enclosed.</a:t>
            </a:r>
            <a:endParaRPr lang="en-US" sz="2000" b="1" dirty="0">
              <a:solidFill>
                <a:srgbClr val="000000"/>
              </a:solidFill>
              <a:ea typeface="+mn-lt"/>
              <a:cs typeface="+mn-lt"/>
            </a:endParaRPr>
          </a:p>
          <a:p>
            <a:pPr marL="222885" lvl="1" indent="0">
              <a:buNone/>
            </a:pPr>
            <a:r>
              <a:rPr lang="en-US" sz="2000" b="1" dirty="0">
                <a:solidFill>
                  <a:srgbClr val="C00000"/>
                </a:solidFill>
                <a:ea typeface="+mn-lt"/>
                <a:cs typeface="+mn-lt"/>
              </a:rPr>
              <a:t>Pultrusion Limitations</a:t>
            </a:r>
            <a:endParaRPr lang="en-US" sz="2000" b="1" dirty="0">
              <a:cs typeface="Calibri"/>
            </a:endParaRPr>
          </a:p>
          <a:p>
            <a:pPr marL="508635" lvl="1" indent="-285750"/>
            <a:r>
              <a:rPr lang="en-US" sz="2000" b="1" dirty="0">
                <a:ea typeface="+mn-lt"/>
                <a:cs typeface="+mn-lt"/>
              </a:rPr>
              <a:t>Limited to constant or near constant cross-section components </a:t>
            </a:r>
            <a:endParaRPr lang="en-US" sz="2000" b="1" dirty="0">
              <a:cs typeface="Calibri"/>
            </a:endParaRPr>
          </a:p>
          <a:p>
            <a:pPr marL="508635" lvl="1" indent="-285750"/>
            <a:r>
              <a:rPr lang="en-US" sz="2000" b="1" dirty="0">
                <a:ea typeface="+mn-lt"/>
                <a:cs typeface="+mn-lt"/>
              </a:rPr>
              <a:t>Heated die costs can be high</a:t>
            </a:r>
            <a:endParaRPr lang="en-US" sz="2000" b="1" dirty="0"/>
          </a:p>
          <a:p>
            <a:pPr marL="508635" lvl="1" indent="-285750"/>
            <a:r>
              <a:rPr lang="en-US" sz="2000" b="1" dirty="0">
                <a:ea typeface="+mn-lt"/>
                <a:cs typeface="+mn-lt"/>
              </a:rPr>
              <a:t>Sustainability Issues</a:t>
            </a:r>
            <a:endParaRPr lang="en-US" sz="2000" dirty="0">
              <a:cs typeface="Calibri"/>
            </a:endParaRPr>
          </a:p>
        </p:txBody>
      </p:sp>
      <p:sp>
        <p:nvSpPr>
          <p:cNvPr id="5" name="TextBox 4">
            <a:extLst>
              <a:ext uri="{FF2B5EF4-FFF2-40B4-BE49-F238E27FC236}">
                <a16:creationId xmlns:a16="http://schemas.microsoft.com/office/drawing/2014/main" id="{EAF3184E-5C80-4D50-AD12-70D2014D2A99}"/>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6873486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a:noAutofit/>
          </a:bodyPr>
          <a:lstStyle/>
          <a:p>
            <a:pPr marL="85725" indent="0">
              <a:buNone/>
            </a:pPr>
            <a:r>
              <a:rPr lang="en-US" sz="2000" b="1" dirty="0">
                <a:solidFill>
                  <a:srgbClr val="C00000"/>
                </a:solidFill>
              </a:rPr>
              <a:t>In this lecture you have learned:</a:t>
            </a:r>
          </a:p>
          <a:p>
            <a:pPr marL="308610" lvl="1" indent="0">
              <a:buNone/>
            </a:pPr>
            <a:r>
              <a:rPr lang="en-US" sz="2000" b="1" dirty="0">
                <a:solidFill>
                  <a:srgbClr val="C00000"/>
                </a:solidFill>
              </a:rPr>
              <a:t>Plastic Extrusion</a:t>
            </a:r>
            <a:endParaRPr lang="en-US" sz="2000" b="1" dirty="0">
              <a:solidFill>
                <a:srgbClr val="C00000"/>
              </a:solidFill>
              <a:cs typeface="Calibri"/>
            </a:endParaRPr>
          </a:p>
          <a:p>
            <a:pPr lvl="1"/>
            <a:r>
              <a:rPr lang="en-US" sz="2000" b="1" dirty="0">
                <a:ea typeface="+mn-lt"/>
                <a:cs typeface="+mn-lt"/>
              </a:rPr>
              <a:t>Thermoplastics only</a:t>
            </a:r>
          </a:p>
          <a:p>
            <a:pPr lvl="1"/>
            <a:r>
              <a:rPr lang="en-US" sz="2000" b="1" dirty="0">
                <a:ea typeface="+mn-lt"/>
                <a:cs typeface="+mn-lt"/>
              </a:rPr>
              <a:t>Produces the largest volume of plastics </a:t>
            </a:r>
          </a:p>
          <a:p>
            <a:pPr lvl="1"/>
            <a:r>
              <a:rPr lang="en-US" sz="2000" b="1" dirty="0">
                <a:ea typeface="+mn-lt"/>
                <a:cs typeface="+mn-lt"/>
              </a:rPr>
              <a:t>It is a continuous and high- volume process</a:t>
            </a:r>
          </a:p>
          <a:p>
            <a:pPr lvl="1"/>
            <a:r>
              <a:rPr lang="en-US" sz="2000" b="1" dirty="0">
                <a:ea typeface="+mn-lt"/>
                <a:cs typeface="+mn-lt"/>
              </a:rPr>
              <a:t>Accurate control of material thickness</a:t>
            </a:r>
          </a:p>
          <a:p>
            <a:pPr lvl="1"/>
            <a:r>
              <a:rPr lang="en-US" sz="2000" b="1" dirty="0">
                <a:ea typeface="+mn-lt"/>
                <a:cs typeface="+mn-lt"/>
              </a:rPr>
              <a:t>Products are cut to desired lengths</a:t>
            </a:r>
          </a:p>
          <a:p>
            <a:pPr lvl="1"/>
            <a:r>
              <a:rPr lang="en-US" sz="2000" b="1" dirty="0">
                <a:ea typeface="+mn-lt"/>
                <a:cs typeface="+mn-lt"/>
              </a:rPr>
              <a:t>Has low tooling costs</a:t>
            </a:r>
          </a:p>
          <a:p>
            <a:pPr lvl="1"/>
            <a:r>
              <a:rPr lang="en-US" sz="2000" b="1" dirty="0">
                <a:ea typeface="+mn-lt"/>
                <a:cs typeface="+mn-lt"/>
              </a:rPr>
              <a:t>Intricate profiles can be produced</a:t>
            </a:r>
            <a:endParaRPr lang="en-US" sz="2000" dirty="0">
              <a:cs typeface="Calibri"/>
            </a:endParaRPr>
          </a:p>
        </p:txBody>
      </p:sp>
      <p:sp>
        <p:nvSpPr>
          <p:cNvPr id="5" name="TextBox 4">
            <a:extLst>
              <a:ext uri="{FF2B5EF4-FFF2-40B4-BE49-F238E27FC236}">
                <a16:creationId xmlns:a16="http://schemas.microsoft.com/office/drawing/2014/main" id="{EAF3184E-5C80-4D50-AD12-70D2014D2A99}"/>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3950353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Summary and Group Discussion</a:t>
            </a:r>
          </a:p>
        </p:txBody>
      </p:sp>
      <p:sp>
        <p:nvSpPr>
          <p:cNvPr id="3" name="Content Placeholder 2"/>
          <p:cNvSpPr>
            <a:spLocks noGrp="1"/>
          </p:cNvSpPr>
          <p:nvPr>
            <p:ph idx="1"/>
          </p:nvPr>
        </p:nvSpPr>
        <p:spPr>
          <a:xfrm>
            <a:off x="457200" y="1206363"/>
            <a:ext cx="7620000" cy="4800600"/>
          </a:xfrm>
        </p:spPr>
        <p:txBody>
          <a:bodyPr>
            <a:noAutofit/>
          </a:bodyPr>
          <a:lstStyle/>
          <a:p>
            <a:pPr marL="85725" indent="0">
              <a:buNone/>
            </a:pPr>
            <a:r>
              <a:rPr lang="en-US" sz="2000" b="1" dirty="0">
                <a:solidFill>
                  <a:srgbClr val="C00000"/>
                </a:solidFill>
              </a:rPr>
              <a:t>As a group, discuss the difference between the following types of extrusion processes:</a:t>
            </a:r>
          </a:p>
          <a:p>
            <a:pPr lvl="1"/>
            <a:r>
              <a:rPr lang="en-US" sz="1850" b="1" dirty="0"/>
              <a:t>Sheet/film Extrusion</a:t>
            </a:r>
          </a:p>
          <a:p>
            <a:pPr lvl="1"/>
            <a:r>
              <a:rPr lang="en-US" sz="1850" b="1" dirty="0"/>
              <a:t>Thermoforming</a:t>
            </a:r>
          </a:p>
          <a:p>
            <a:pPr lvl="1"/>
            <a:r>
              <a:rPr lang="en-US" sz="1850" b="1" dirty="0"/>
              <a:t>Blown Film Extrusion</a:t>
            </a:r>
          </a:p>
          <a:p>
            <a:pPr lvl="1"/>
            <a:r>
              <a:rPr lang="en-US" sz="1850" b="1" dirty="0"/>
              <a:t>Extruded Tubing</a:t>
            </a:r>
            <a:r>
              <a:rPr lang="en-US" sz="1850" dirty="0"/>
              <a:t> </a:t>
            </a:r>
          </a:p>
          <a:p>
            <a:pPr lvl="1"/>
            <a:r>
              <a:rPr lang="en-US" sz="1850" b="1" dirty="0"/>
              <a:t>Multi-layer Tubing</a:t>
            </a:r>
          </a:p>
          <a:p>
            <a:pPr lvl="1"/>
            <a:r>
              <a:rPr lang="en-US" sz="1850" b="1" dirty="0"/>
              <a:t>Over Jacketing Extrusion</a:t>
            </a:r>
            <a:r>
              <a:rPr lang="en-US" sz="1850" dirty="0"/>
              <a:t> </a:t>
            </a:r>
            <a:endParaRPr lang="en-US" sz="1850" b="1" dirty="0"/>
          </a:p>
          <a:p>
            <a:pPr lvl="1"/>
            <a:r>
              <a:rPr lang="en-US" sz="1850" b="1" dirty="0"/>
              <a:t>Co-extrusion</a:t>
            </a:r>
          </a:p>
          <a:p>
            <a:pPr lvl="1"/>
            <a:r>
              <a:rPr lang="en-US" sz="1850" b="1" dirty="0"/>
              <a:t>Extrusion Coating</a:t>
            </a:r>
            <a:r>
              <a:rPr lang="en-US" sz="1850" dirty="0"/>
              <a:t> </a:t>
            </a:r>
          </a:p>
          <a:p>
            <a:pPr lvl="1"/>
            <a:r>
              <a:rPr lang="en-US" sz="1850" b="1" dirty="0"/>
              <a:t>Extrusion Compounding</a:t>
            </a:r>
            <a:endParaRPr lang="en-US" sz="1850" dirty="0"/>
          </a:p>
          <a:p>
            <a:pPr marL="85725" indent="0">
              <a:buNone/>
            </a:pPr>
            <a:endParaRPr lang="en-US" sz="2000" b="1" dirty="0"/>
          </a:p>
          <a:p>
            <a:pPr marL="542925" indent="-457200">
              <a:buFont typeface="+mj-lt"/>
              <a:buAutoNum type="arabicPeriod"/>
            </a:pPr>
            <a:endParaRPr lang="en-US" sz="2000" b="1" dirty="0"/>
          </a:p>
          <a:p>
            <a:pPr marL="542925" indent="-457200">
              <a:buFont typeface="+mj-lt"/>
              <a:buAutoNum type="arabicPeriod"/>
            </a:pPr>
            <a:endParaRPr lang="en-US" sz="2000" b="1" dirty="0"/>
          </a:p>
          <a:p>
            <a:pPr marL="428625" indent="-342900">
              <a:buFont typeface="+mj-lt"/>
              <a:buAutoNum type="arabicPeriod"/>
            </a:pPr>
            <a:endParaRPr lang="en-US" sz="2000" dirty="0"/>
          </a:p>
        </p:txBody>
      </p:sp>
      <p:sp>
        <p:nvSpPr>
          <p:cNvPr id="5" name="TextBox 4">
            <a:extLst>
              <a:ext uri="{FF2B5EF4-FFF2-40B4-BE49-F238E27FC236}">
                <a16:creationId xmlns:a16="http://schemas.microsoft.com/office/drawing/2014/main" id="{88D03D1E-BA51-4B29-B391-13752A69DF28}"/>
              </a:ext>
            </a:extLst>
          </p:cNvPr>
          <p:cNvSpPr txBox="1"/>
          <p:nvPr/>
        </p:nvSpPr>
        <p:spPr>
          <a:xfrm>
            <a:off x="6394096" y="12643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5</a:t>
            </a:r>
          </a:p>
        </p:txBody>
      </p:sp>
      <p:pic>
        <p:nvPicPr>
          <p:cNvPr id="6" name="Picture 5" descr="A picture containing indoor&#10;&#10;Description automatically generated">
            <a:extLst>
              <a:ext uri="{FF2B5EF4-FFF2-40B4-BE49-F238E27FC236}">
                <a16:creationId xmlns:a16="http://schemas.microsoft.com/office/drawing/2014/main" id="{05F01454-C23C-4A6F-BACE-8F3FD44DA577}"/>
              </a:ext>
            </a:extLst>
          </p:cNvPr>
          <p:cNvPicPr>
            <a:picLocks noChangeAspect="1"/>
          </p:cNvPicPr>
          <p:nvPr/>
        </p:nvPicPr>
        <p:blipFill>
          <a:blip r:embed="rId3"/>
          <a:stretch>
            <a:fillRect/>
          </a:stretch>
        </p:blipFill>
        <p:spPr>
          <a:xfrm>
            <a:off x="3643618" y="1781874"/>
            <a:ext cx="4239746" cy="2186119"/>
          </a:xfrm>
          <a:prstGeom prst="rect">
            <a:avLst/>
          </a:prstGeom>
        </p:spPr>
      </p:pic>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1538583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85725" indent="0">
              <a:buNone/>
            </a:pPr>
            <a:r>
              <a:rPr lang="en-US" dirty="0" smtClean="0"/>
              <a:t>Skagit Valley College</a:t>
            </a:r>
          </a:p>
          <a:p>
            <a:pPr marL="85725" indent="0">
              <a:buNone/>
            </a:pPr>
            <a:r>
              <a:rPr lang="en-US" dirty="0" smtClean="0"/>
              <a:t>Composites Technician Recycling Program</a:t>
            </a:r>
          </a:p>
          <a:p>
            <a:pPr marL="85725" indent="0">
              <a:buNone/>
            </a:pPr>
            <a:r>
              <a:rPr lang="en-US" dirty="0" smtClean="0">
                <a:hlinkClick r:id="rId2"/>
              </a:rPr>
              <a:t>Darren.Greeno@skagit.edu</a:t>
            </a:r>
            <a:endParaRPr lang="en-US" dirty="0" smtClean="0"/>
          </a:p>
          <a:p>
            <a:pPr marL="85725" indent="0">
              <a:buNone/>
            </a:pPr>
            <a:r>
              <a:rPr lang="en-US" dirty="0" smtClean="0">
                <a:hlinkClick r:id="rId3"/>
              </a:rPr>
              <a:t>Lars.antonsen@Skagit.edu</a:t>
            </a:r>
            <a:endParaRPr lang="en-US" dirty="0" smtClean="0"/>
          </a:p>
          <a:p>
            <a:pPr marL="85725" indent="0">
              <a:buNone/>
            </a:pPr>
            <a:endParaRPr lang="en-US" dirty="0"/>
          </a:p>
          <a:p>
            <a:pPr marL="85725" indent="0">
              <a:buNone/>
            </a:pPr>
            <a:r>
              <a:rPr lang="en-US" dirty="0" smtClean="0"/>
              <a:t>University of Alabama Birmingham</a:t>
            </a:r>
          </a:p>
          <a:p>
            <a:pPr marL="85725" indent="0">
              <a:buNone/>
            </a:pPr>
            <a:r>
              <a:rPr lang="en-US" dirty="0" smtClean="0"/>
              <a:t>Engineering Department</a:t>
            </a:r>
          </a:p>
          <a:p>
            <a:pPr marL="85725" indent="0">
              <a:buNone/>
            </a:pPr>
            <a:r>
              <a:rPr lang="en-US" dirty="0" smtClean="0">
                <a:hlinkClick r:id="rId4"/>
              </a:rPr>
              <a:t>pillay@uab.edu</a:t>
            </a:r>
            <a:endParaRPr lang="en-US" dirty="0" smtClean="0"/>
          </a:p>
          <a:p>
            <a:pPr marL="85725" indent="0">
              <a:buNone/>
            </a:pPr>
            <a:endParaRPr lang="en-US" dirty="0"/>
          </a:p>
          <a:p>
            <a:pPr marL="85725" indent="0">
              <a:buNone/>
            </a:pPr>
            <a:r>
              <a:rPr lang="en-US" dirty="0" smtClean="0"/>
              <a:t>Edmonds Community College</a:t>
            </a:r>
          </a:p>
          <a:p>
            <a:pPr marL="85725" indent="0">
              <a:buNone/>
            </a:pPr>
            <a:r>
              <a:rPr lang="en-US" dirty="0" smtClean="0"/>
              <a:t>National Resource Center for</a:t>
            </a:r>
          </a:p>
          <a:p>
            <a:pPr marL="85725" indent="0">
              <a:buNone/>
            </a:pPr>
            <a:r>
              <a:rPr lang="en-US" dirty="0" smtClean="0"/>
              <a:t>Materials Technology Education</a:t>
            </a:r>
          </a:p>
          <a:p>
            <a:pPr marL="85725" indent="0">
              <a:buNone/>
            </a:pPr>
            <a:r>
              <a:rPr lang="en-US" dirty="0" smtClean="0">
                <a:hlinkClick r:id="rId5"/>
              </a:rPr>
              <a:t>Mel.cossette@edcc.edu</a:t>
            </a:r>
            <a:endParaRPr lang="en-US" dirty="0" smtClean="0"/>
          </a:p>
          <a:p>
            <a:pPr marL="85725" indent="0">
              <a:buNone/>
            </a:pPr>
            <a:endParaRPr lang="en-US" dirty="0" smtClean="0"/>
          </a:p>
          <a:p>
            <a:pPr marL="85725" indent="0">
              <a:buNone/>
            </a:pPr>
            <a:endParaRPr lang="en-US" dirty="0"/>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5595" y="2329833"/>
            <a:ext cx="987552" cy="993648"/>
          </a:xfrm>
          <a:prstGeom prst="rect">
            <a:avLst/>
          </a:prstGeom>
        </p:spPr>
      </p:pic>
      <p:sp>
        <p:nvSpPr>
          <p:cNvPr id="6" name="TextBox 5"/>
          <p:cNvSpPr txBox="1"/>
          <p:nvPr/>
        </p:nvSpPr>
        <p:spPr>
          <a:xfrm>
            <a:off x="4455595" y="3447142"/>
            <a:ext cx="3316805" cy="1754326"/>
          </a:xfrm>
          <a:prstGeom prst="rect">
            <a:avLst/>
          </a:prstGeom>
          <a:noFill/>
        </p:spPr>
        <p:txBody>
          <a:bodyPr wrap="square" rtlCol="0">
            <a:spAutoFit/>
          </a:bodyPr>
          <a:lstStyle/>
          <a:p>
            <a:r>
              <a:rPr lang="en-US" dirty="0"/>
              <a:t>This work is part of a larger project funded by the Advanced Technological Education Program </a:t>
            </a:r>
          </a:p>
          <a:p>
            <a:r>
              <a:rPr lang="en-US" dirty="0"/>
              <a:t>of the National Science Foundation, DUE </a:t>
            </a:r>
            <a:r>
              <a:rPr lang="en-US" dirty="0" smtClean="0"/>
              <a:t>#</a:t>
            </a:r>
            <a:r>
              <a:rPr lang="en-US" dirty="0"/>
              <a:t>1400619</a:t>
            </a:r>
            <a:r>
              <a:rPr lang="en-US" dirty="0" smtClean="0"/>
              <a:t> </a:t>
            </a:r>
            <a:r>
              <a:rPr lang="en-US" dirty="0"/>
              <a:t>and </a:t>
            </a:r>
            <a:r>
              <a:rPr lang="en-US" dirty="0" smtClean="0"/>
              <a:t>#</a:t>
            </a:r>
            <a:r>
              <a:rPr lang="en-US" dirty="0"/>
              <a:t>1601216</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256" y="5715446"/>
            <a:ext cx="943433" cy="673448"/>
          </a:xfrm>
          <a:prstGeom prst="rect">
            <a:avLst/>
          </a:prstGeom>
        </p:spPr>
      </p:pic>
    </p:spTree>
    <p:extLst>
      <p:ext uri="{BB962C8B-B14F-4D97-AF65-F5344CB8AC3E}">
        <p14:creationId xmlns:p14="http://schemas.microsoft.com/office/powerpoint/2010/main" val="3653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61" y="670518"/>
            <a:ext cx="7024744" cy="1143000"/>
          </a:xfrm>
        </p:spPr>
        <p:txBody>
          <a:bodyPr>
            <a:normAutofit/>
          </a:bodyPr>
          <a:lstStyle/>
          <a:p>
            <a:r>
              <a:rPr lang="en-US" sz="2400" dirty="0"/>
              <a:t>Strength and Stiffness of PMC’s</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87" y="2918234"/>
            <a:ext cx="3842713" cy="3523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276783" y="1556716"/>
            <a:ext cx="3926871" cy="3719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316777" y="1468627"/>
            <a:ext cx="2667732" cy="1323439"/>
          </a:xfrm>
          <a:prstGeom prst="rect">
            <a:avLst/>
          </a:prstGeom>
          <a:noFill/>
        </p:spPr>
        <p:txBody>
          <a:bodyPr wrap="square" rtlCol="0">
            <a:spAutoFit/>
          </a:bodyPr>
          <a:lstStyle/>
          <a:p>
            <a:r>
              <a:rPr lang="en-US" sz="2000" b="1" dirty="0"/>
              <a:t>Strongly dependent on the fiber orientation and fiber volume content!</a:t>
            </a:r>
          </a:p>
        </p:txBody>
      </p:sp>
      <p:sp>
        <p:nvSpPr>
          <p:cNvPr id="8" name="TextBox 7">
            <a:extLst>
              <a:ext uri="{FF2B5EF4-FFF2-40B4-BE49-F238E27FC236}">
                <a16:creationId xmlns:a16="http://schemas.microsoft.com/office/drawing/2014/main" id="{D9CB2FD0-6D4C-456D-9084-88E5D3194241}"/>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9" name="Title 1">
            <a:extLst>
              <a:ext uri="{FF2B5EF4-FFF2-40B4-BE49-F238E27FC236}">
                <a16:creationId xmlns:a16="http://schemas.microsoft.com/office/drawing/2014/main" id="{4A2CC37F-4AFF-40DE-92B0-E0020C570DD1}"/>
              </a:ext>
            </a:extLst>
          </p:cNvPr>
          <p:cNvSpPr txBox="1">
            <a:spLocks/>
          </p:cNvSpPr>
          <p:nvPr/>
        </p:nvSpPr>
        <p:spPr>
          <a:xfrm>
            <a:off x="309033" y="18396"/>
            <a:ext cx="7620000" cy="1143000"/>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dirty="0"/>
              <a:t>Types of Composites </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136096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C6E45D-A6EA-43E1-A60F-1C7C08578253}"/>
              </a:ext>
            </a:extLst>
          </p:cNvPr>
          <p:cNvSpPr/>
          <p:nvPr/>
        </p:nvSpPr>
        <p:spPr>
          <a:xfrm>
            <a:off x="4386968" y="1568740"/>
            <a:ext cx="3604888" cy="4773336"/>
          </a:xfrm>
          <a:prstGeom prst="rect">
            <a:avLst/>
          </a:prstGeom>
          <a:solidFill>
            <a:srgbClr val="FDF2D9">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1A38043-439D-4F20-9C7A-3708BE161B1B}"/>
              </a:ext>
            </a:extLst>
          </p:cNvPr>
          <p:cNvSpPr/>
          <p:nvPr/>
        </p:nvSpPr>
        <p:spPr>
          <a:xfrm>
            <a:off x="606661" y="1568741"/>
            <a:ext cx="3604888" cy="4773336"/>
          </a:xfrm>
          <a:prstGeom prst="rect">
            <a:avLst/>
          </a:prstGeom>
          <a:solidFill>
            <a:srgbClr val="DEF6E4">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B33964D-3588-40AD-A7EE-784240E3EEEB}"/>
              </a:ext>
            </a:extLst>
          </p:cNvPr>
          <p:cNvSpPr/>
          <p:nvPr/>
        </p:nvSpPr>
        <p:spPr>
          <a:xfrm>
            <a:off x="606661" y="1568741"/>
            <a:ext cx="3604888" cy="427839"/>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771D1DE-2EB6-4AE0-B5F3-E23D06C46127}"/>
              </a:ext>
            </a:extLst>
          </p:cNvPr>
          <p:cNvSpPr/>
          <p:nvPr/>
        </p:nvSpPr>
        <p:spPr>
          <a:xfrm>
            <a:off x="4386968" y="1571635"/>
            <a:ext cx="3604888" cy="42783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F8F89DD7-3F00-48A8-AF50-7314D57C0633}"/>
              </a:ext>
            </a:extLst>
          </p:cNvPr>
          <p:cNvSpPr>
            <a:spLocks noGrp="1"/>
          </p:cNvSpPr>
          <p:nvPr>
            <p:ph type="title"/>
          </p:nvPr>
        </p:nvSpPr>
        <p:spPr>
          <a:xfrm>
            <a:off x="309033" y="541148"/>
            <a:ext cx="7024744" cy="1143000"/>
          </a:xfrm>
        </p:spPr>
        <p:txBody>
          <a:bodyPr>
            <a:normAutofit/>
          </a:bodyPr>
          <a:lstStyle/>
          <a:p>
            <a:r>
              <a:rPr lang="en-US" sz="2400" dirty="0"/>
              <a:t>Polymer Matrix Composites (PMC’s)</a:t>
            </a:r>
          </a:p>
        </p:txBody>
      </p:sp>
      <p:sp>
        <p:nvSpPr>
          <p:cNvPr id="11" name="TextBox 10">
            <a:extLst>
              <a:ext uri="{FF2B5EF4-FFF2-40B4-BE49-F238E27FC236}">
                <a16:creationId xmlns:a16="http://schemas.microsoft.com/office/drawing/2014/main" id="{99006F9D-C933-4699-9A80-B4B5036DB371}"/>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12" name="Title 1">
            <a:extLst>
              <a:ext uri="{FF2B5EF4-FFF2-40B4-BE49-F238E27FC236}">
                <a16:creationId xmlns:a16="http://schemas.microsoft.com/office/drawing/2014/main" id="{68CC690F-A457-4C99-BC8C-974EF69DA7A9}"/>
              </a:ext>
            </a:extLst>
          </p:cNvPr>
          <p:cNvSpPr txBox="1">
            <a:spLocks/>
          </p:cNvSpPr>
          <p:nvPr/>
        </p:nvSpPr>
        <p:spPr>
          <a:xfrm>
            <a:off x="309033" y="18396"/>
            <a:ext cx="7620000" cy="1143000"/>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dirty="0"/>
              <a:t>Types of Composites </a:t>
            </a:r>
          </a:p>
        </p:txBody>
      </p:sp>
      <p:sp>
        <p:nvSpPr>
          <p:cNvPr id="35" name="Content Placeholder 5">
            <a:extLst>
              <a:ext uri="{FF2B5EF4-FFF2-40B4-BE49-F238E27FC236}">
                <a16:creationId xmlns:a16="http://schemas.microsoft.com/office/drawing/2014/main" id="{5B9D5F44-C99A-44F9-9963-6CD0F4E79745}"/>
              </a:ext>
            </a:extLst>
          </p:cNvPr>
          <p:cNvSpPr txBox="1">
            <a:spLocks/>
          </p:cNvSpPr>
          <p:nvPr/>
        </p:nvSpPr>
        <p:spPr>
          <a:xfrm>
            <a:off x="606661" y="1610685"/>
            <a:ext cx="3604888" cy="5035271"/>
          </a:xfrm>
          <a:prstGeom prst="rect">
            <a:avLst/>
          </a:prstGeom>
        </p:spPr>
        <p:txBody>
          <a:bodyPr vert="horz" lIns="91440" tIns="45720" rIns="91440" bIns="45720" rtlCol="0">
            <a:noAutofit/>
          </a:bodyPr>
          <a:lstStyle>
            <a:lvl1pPr marL="257175" indent="-17145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20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20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20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9pPr>
          </a:lstStyle>
          <a:p>
            <a:pPr marL="85725" indent="0" algn="ctr">
              <a:lnSpc>
                <a:spcPct val="80000"/>
              </a:lnSpc>
              <a:buFont typeface="Arial" pitchFamily="34" charset="0"/>
              <a:buNone/>
            </a:pPr>
            <a:r>
              <a:rPr lang="en-US" sz="2400" b="1" dirty="0">
                <a:solidFill>
                  <a:srgbClr val="C00000"/>
                </a:solidFill>
              </a:rPr>
              <a:t>Advantages</a:t>
            </a:r>
          </a:p>
          <a:p>
            <a:pPr>
              <a:lnSpc>
                <a:spcPct val="80000"/>
              </a:lnSpc>
            </a:pPr>
            <a:endParaRPr lang="en-US" sz="1400" b="1" dirty="0"/>
          </a:p>
          <a:p>
            <a:pPr>
              <a:lnSpc>
                <a:spcPct val="80000"/>
              </a:lnSpc>
            </a:pPr>
            <a:r>
              <a:rPr lang="en-US" sz="1900" b="1" dirty="0"/>
              <a:t>Weight saving</a:t>
            </a:r>
          </a:p>
          <a:p>
            <a:pPr>
              <a:lnSpc>
                <a:spcPct val="80000"/>
              </a:lnSpc>
            </a:pPr>
            <a:r>
              <a:rPr lang="en-US" sz="1900" b="1" dirty="0"/>
              <a:t>Corrosion resistance</a:t>
            </a:r>
          </a:p>
          <a:p>
            <a:pPr>
              <a:lnSpc>
                <a:spcPct val="80000"/>
              </a:lnSpc>
            </a:pPr>
            <a:r>
              <a:rPr lang="en-US" sz="1900" b="1" dirty="0"/>
              <a:t>Long fatigue life</a:t>
            </a:r>
          </a:p>
          <a:p>
            <a:pPr>
              <a:lnSpc>
                <a:spcPct val="80000"/>
              </a:lnSpc>
            </a:pPr>
            <a:r>
              <a:rPr lang="en-US" sz="1900" b="1" dirty="0"/>
              <a:t>Manufacturing</a:t>
            </a:r>
          </a:p>
          <a:p>
            <a:pPr lvl="1">
              <a:lnSpc>
                <a:spcPct val="80000"/>
              </a:lnSpc>
            </a:pPr>
            <a:r>
              <a:rPr lang="en-US" sz="1900" b="1" dirty="0">
                <a:solidFill>
                  <a:schemeClr val="tx2"/>
                </a:solidFill>
              </a:rPr>
              <a:t>Reduced parts count (complex geometries can be molded)</a:t>
            </a:r>
          </a:p>
          <a:p>
            <a:pPr lvl="1">
              <a:lnSpc>
                <a:spcPct val="80000"/>
              </a:lnSpc>
            </a:pPr>
            <a:r>
              <a:rPr lang="en-US" sz="1900" b="1" dirty="0">
                <a:solidFill>
                  <a:schemeClr val="tx2"/>
                </a:solidFill>
              </a:rPr>
              <a:t>Novel shapes possible</a:t>
            </a:r>
          </a:p>
          <a:p>
            <a:pPr lvl="1">
              <a:lnSpc>
                <a:spcPct val="80000"/>
              </a:lnSpc>
            </a:pPr>
            <a:r>
              <a:rPr lang="en-US" sz="1900" b="1" dirty="0">
                <a:solidFill>
                  <a:schemeClr val="tx2"/>
                </a:solidFill>
              </a:rPr>
              <a:t>Low cost tooling</a:t>
            </a:r>
          </a:p>
          <a:p>
            <a:pPr lvl="1">
              <a:lnSpc>
                <a:spcPct val="80000"/>
              </a:lnSpc>
            </a:pPr>
            <a:r>
              <a:rPr lang="en-US" sz="1900" b="1" dirty="0">
                <a:solidFill>
                  <a:schemeClr val="tx2"/>
                </a:solidFill>
              </a:rPr>
              <a:t>Low temperature processing</a:t>
            </a:r>
          </a:p>
          <a:p>
            <a:pPr>
              <a:lnSpc>
                <a:spcPct val="80000"/>
              </a:lnSpc>
            </a:pPr>
            <a:r>
              <a:rPr lang="en-US" sz="1900" b="1" dirty="0"/>
              <a:t>Design freedom</a:t>
            </a:r>
          </a:p>
          <a:p>
            <a:pPr lvl="1">
              <a:lnSpc>
                <a:spcPct val="80000"/>
              </a:lnSpc>
            </a:pPr>
            <a:r>
              <a:rPr lang="en-US" sz="1900" b="1" dirty="0"/>
              <a:t>Continuous spectrum of properties</a:t>
            </a:r>
          </a:p>
          <a:p>
            <a:pPr lvl="1">
              <a:lnSpc>
                <a:spcPct val="80000"/>
              </a:lnSpc>
            </a:pPr>
            <a:r>
              <a:rPr lang="en-US" sz="1900" b="1" dirty="0"/>
              <a:t>Anisotropic properties possible</a:t>
            </a:r>
          </a:p>
        </p:txBody>
      </p:sp>
      <p:sp>
        <p:nvSpPr>
          <p:cNvPr id="36" name="Content Placeholder 7">
            <a:extLst>
              <a:ext uri="{FF2B5EF4-FFF2-40B4-BE49-F238E27FC236}">
                <a16:creationId xmlns:a16="http://schemas.microsoft.com/office/drawing/2014/main" id="{C90C963B-A69B-4022-A67B-F2A498B16B8F}"/>
              </a:ext>
            </a:extLst>
          </p:cNvPr>
          <p:cNvSpPr txBox="1">
            <a:spLocks/>
          </p:cNvSpPr>
          <p:nvPr/>
        </p:nvSpPr>
        <p:spPr>
          <a:xfrm>
            <a:off x="4386968" y="1635851"/>
            <a:ext cx="3604888" cy="4722945"/>
          </a:xfrm>
          <a:prstGeom prst="rect">
            <a:avLst/>
          </a:prstGeom>
        </p:spPr>
        <p:txBody>
          <a:bodyPr vert="horz" lIns="91440" tIns="45720" rIns="91440" bIns="45720" rtlCol="0">
            <a:normAutofit/>
          </a:bodyPr>
          <a:lstStyle>
            <a:lvl1pPr marL="257175" indent="-17145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20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20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20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9pPr>
          </a:lstStyle>
          <a:p>
            <a:pPr marL="85725" indent="0" algn="ctr">
              <a:lnSpc>
                <a:spcPct val="80000"/>
              </a:lnSpc>
              <a:buFont typeface="Arial" pitchFamily="34" charset="0"/>
              <a:buNone/>
            </a:pPr>
            <a:r>
              <a:rPr lang="en-US" sz="2400" b="1" dirty="0">
                <a:solidFill>
                  <a:srgbClr val="C00000"/>
                </a:solidFill>
              </a:rPr>
              <a:t>Disadvantages</a:t>
            </a:r>
            <a:endParaRPr lang="en-US" sz="2000" b="1" dirty="0"/>
          </a:p>
          <a:p>
            <a:pPr>
              <a:lnSpc>
                <a:spcPct val="80000"/>
              </a:lnSpc>
            </a:pPr>
            <a:endParaRPr lang="en-US" sz="1400" b="1" dirty="0"/>
          </a:p>
          <a:p>
            <a:pPr>
              <a:lnSpc>
                <a:spcPct val="80000"/>
              </a:lnSpc>
            </a:pPr>
            <a:r>
              <a:rPr lang="en-US" sz="1900" b="1" dirty="0"/>
              <a:t>High cost of raw materials</a:t>
            </a:r>
          </a:p>
          <a:p>
            <a:pPr>
              <a:lnSpc>
                <a:spcPct val="80000"/>
              </a:lnSpc>
            </a:pPr>
            <a:r>
              <a:rPr lang="en-US" sz="1900" b="1" dirty="0"/>
              <a:t>Lack of design standards</a:t>
            </a:r>
          </a:p>
          <a:p>
            <a:pPr>
              <a:lnSpc>
                <a:spcPct val="80000"/>
              </a:lnSpc>
            </a:pPr>
            <a:r>
              <a:rPr lang="en-US" sz="1900" b="1" dirty="0"/>
              <a:t>Properties not well characterized</a:t>
            </a:r>
          </a:p>
          <a:p>
            <a:pPr>
              <a:lnSpc>
                <a:spcPct val="80000"/>
              </a:lnSpc>
            </a:pPr>
            <a:r>
              <a:rPr lang="en-US" sz="1900" b="1" dirty="0"/>
              <a:t>Low through-thickness tensile and shear strengths</a:t>
            </a:r>
          </a:p>
          <a:p>
            <a:pPr>
              <a:lnSpc>
                <a:spcPct val="80000"/>
              </a:lnSpc>
            </a:pPr>
            <a:r>
              <a:rPr lang="en-US" sz="1900" b="1" dirty="0"/>
              <a:t>Sensitivity to stress concentrations</a:t>
            </a:r>
          </a:p>
          <a:p>
            <a:pPr>
              <a:lnSpc>
                <a:spcPct val="80000"/>
              </a:lnSpc>
            </a:pPr>
            <a:r>
              <a:rPr lang="en-US" sz="1900" b="1" dirty="0">
                <a:solidFill>
                  <a:schemeClr val="tx2"/>
                </a:solidFill>
              </a:rPr>
              <a:t>Dependence of properties on manufacture (TP, TS)</a:t>
            </a:r>
          </a:p>
          <a:p>
            <a:pPr>
              <a:lnSpc>
                <a:spcPct val="80000"/>
              </a:lnSpc>
            </a:pPr>
            <a:r>
              <a:rPr lang="en-US" sz="1900" b="1" dirty="0">
                <a:solidFill>
                  <a:schemeClr val="tx2"/>
                </a:solidFill>
              </a:rPr>
              <a:t>Few mass production processes</a:t>
            </a:r>
          </a:p>
          <a:p>
            <a:endParaRPr lang="en-US" dirty="0"/>
          </a:p>
        </p:txBody>
      </p:sp>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842617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C6E45D-A6EA-43E1-A60F-1C7C08578253}"/>
              </a:ext>
            </a:extLst>
          </p:cNvPr>
          <p:cNvSpPr/>
          <p:nvPr/>
        </p:nvSpPr>
        <p:spPr>
          <a:xfrm>
            <a:off x="4386968" y="1568740"/>
            <a:ext cx="3604888" cy="4773336"/>
          </a:xfrm>
          <a:prstGeom prst="rect">
            <a:avLst/>
          </a:prstGeom>
          <a:solidFill>
            <a:srgbClr val="FDF2D9">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1A38043-439D-4F20-9C7A-3708BE161B1B}"/>
              </a:ext>
            </a:extLst>
          </p:cNvPr>
          <p:cNvSpPr/>
          <p:nvPr/>
        </p:nvSpPr>
        <p:spPr>
          <a:xfrm>
            <a:off x="606661" y="1568741"/>
            <a:ext cx="3604888" cy="4773336"/>
          </a:xfrm>
          <a:prstGeom prst="rect">
            <a:avLst/>
          </a:prstGeom>
          <a:solidFill>
            <a:srgbClr val="DEF6E4">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B33964D-3588-40AD-A7EE-784240E3EEEB}"/>
              </a:ext>
            </a:extLst>
          </p:cNvPr>
          <p:cNvSpPr/>
          <p:nvPr/>
        </p:nvSpPr>
        <p:spPr>
          <a:xfrm>
            <a:off x="606661" y="1568741"/>
            <a:ext cx="3604888" cy="427839"/>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771D1DE-2EB6-4AE0-B5F3-E23D06C46127}"/>
              </a:ext>
            </a:extLst>
          </p:cNvPr>
          <p:cNvSpPr/>
          <p:nvPr/>
        </p:nvSpPr>
        <p:spPr>
          <a:xfrm>
            <a:off x="4386968" y="1571635"/>
            <a:ext cx="3604888" cy="42783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F8F89DD7-3F00-48A8-AF50-7314D57C0633}"/>
              </a:ext>
            </a:extLst>
          </p:cNvPr>
          <p:cNvSpPr>
            <a:spLocks noGrp="1"/>
          </p:cNvSpPr>
          <p:nvPr>
            <p:ph type="title"/>
          </p:nvPr>
        </p:nvSpPr>
        <p:spPr>
          <a:xfrm>
            <a:off x="309033" y="541148"/>
            <a:ext cx="7024744" cy="1143000"/>
          </a:xfrm>
        </p:spPr>
        <p:txBody>
          <a:bodyPr>
            <a:normAutofit/>
          </a:bodyPr>
          <a:lstStyle/>
          <a:p>
            <a:r>
              <a:rPr lang="en-US" sz="2400" dirty="0"/>
              <a:t>Polymer Matrix Composites (PMC’s)</a:t>
            </a:r>
          </a:p>
        </p:txBody>
      </p:sp>
      <p:sp>
        <p:nvSpPr>
          <p:cNvPr id="11" name="TextBox 10">
            <a:extLst>
              <a:ext uri="{FF2B5EF4-FFF2-40B4-BE49-F238E27FC236}">
                <a16:creationId xmlns:a16="http://schemas.microsoft.com/office/drawing/2014/main" id="{99006F9D-C933-4699-9A80-B4B5036DB371}"/>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12" name="Title 1">
            <a:extLst>
              <a:ext uri="{FF2B5EF4-FFF2-40B4-BE49-F238E27FC236}">
                <a16:creationId xmlns:a16="http://schemas.microsoft.com/office/drawing/2014/main" id="{68CC690F-A457-4C99-BC8C-974EF69DA7A9}"/>
              </a:ext>
            </a:extLst>
          </p:cNvPr>
          <p:cNvSpPr txBox="1">
            <a:spLocks/>
          </p:cNvSpPr>
          <p:nvPr/>
        </p:nvSpPr>
        <p:spPr>
          <a:xfrm>
            <a:off x="309033" y="18396"/>
            <a:ext cx="7620000" cy="1143000"/>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dirty="0"/>
              <a:t>Types of Composites </a:t>
            </a:r>
          </a:p>
        </p:txBody>
      </p:sp>
      <p:sp>
        <p:nvSpPr>
          <p:cNvPr id="35" name="Content Placeholder 5">
            <a:extLst>
              <a:ext uri="{FF2B5EF4-FFF2-40B4-BE49-F238E27FC236}">
                <a16:creationId xmlns:a16="http://schemas.microsoft.com/office/drawing/2014/main" id="{5B9D5F44-C99A-44F9-9963-6CD0F4E79745}"/>
              </a:ext>
            </a:extLst>
          </p:cNvPr>
          <p:cNvSpPr txBox="1">
            <a:spLocks/>
          </p:cNvSpPr>
          <p:nvPr/>
        </p:nvSpPr>
        <p:spPr>
          <a:xfrm>
            <a:off x="606661" y="1610685"/>
            <a:ext cx="3604888" cy="5035271"/>
          </a:xfrm>
          <a:prstGeom prst="rect">
            <a:avLst/>
          </a:prstGeom>
        </p:spPr>
        <p:txBody>
          <a:bodyPr vert="horz" lIns="91440" tIns="45720" rIns="91440" bIns="45720" rtlCol="0">
            <a:noAutofit/>
          </a:bodyPr>
          <a:lstStyle>
            <a:lvl1pPr marL="257175" indent="-17145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20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20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20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9pPr>
          </a:lstStyle>
          <a:p>
            <a:pPr marL="85725" indent="0" algn="ctr">
              <a:lnSpc>
                <a:spcPct val="80000"/>
              </a:lnSpc>
              <a:buFont typeface="Arial" pitchFamily="34" charset="0"/>
              <a:buNone/>
            </a:pPr>
            <a:r>
              <a:rPr lang="en-US" sz="2400" b="1" dirty="0">
                <a:solidFill>
                  <a:srgbClr val="C00000"/>
                </a:solidFill>
              </a:rPr>
              <a:t>Thermoplastics</a:t>
            </a:r>
          </a:p>
          <a:p>
            <a:pPr>
              <a:lnSpc>
                <a:spcPct val="80000"/>
              </a:lnSpc>
            </a:pPr>
            <a:endParaRPr lang="en-US" sz="1400" b="1" dirty="0"/>
          </a:p>
          <a:p>
            <a:r>
              <a:rPr lang="en-US" sz="2000" b="1" dirty="0"/>
              <a:t>Aka: thermosoftening plastics</a:t>
            </a:r>
          </a:p>
          <a:p>
            <a:r>
              <a:rPr lang="en-US" sz="2000" b="1" dirty="0"/>
              <a:t>Composed of long chain monomers and are susceptible to high temperatures</a:t>
            </a:r>
          </a:p>
          <a:p>
            <a:pPr lvl="1"/>
            <a:r>
              <a:rPr lang="en-US" sz="2000" b="1" dirty="0"/>
              <a:t>Makes them easily reheated and remolded (recyclable)</a:t>
            </a:r>
          </a:p>
        </p:txBody>
      </p:sp>
      <p:sp>
        <p:nvSpPr>
          <p:cNvPr id="36" name="Content Placeholder 7">
            <a:extLst>
              <a:ext uri="{FF2B5EF4-FFF2-40B4-BE49-F238E27FC236}">
                <a16:creationId xmlns:a16="http://schemas.microsoft.com/office/drawing/2014/main" id="{C90C963B-A69B-4022-A67B-F2A498B16B8F}"/>
              </a:ext>
            </a:extLst>
          </p:cNvPr>
          <p:cNvSpPr txBox="1">
            <a:spLocks/>
          </p:cNvSpPr>
          <p:nvPr/>
        </p:nvSpPr>
        <p:spPr>
          <a:xfrm>
            <a:off x="4386968" y="1635851"/>
            <a:ext cx="3604888" cy="4722945"/>
          </a:xfrm>
          <a:prstGeom prst="rect">
            <a:avLst/>
          </a:prstGeom>
        </p:spPr>
        <p:txBody>
          <a:bodyPr vert="horz" lIns="91440" tIns="45720" rIns="91440" bIns="45720" rtlCol="0">
            <a:normAutofit/>
          </a:bodyPr>
          <a:lstStyle>
            <a:lvl1pPr marL="257175" indent="-17145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20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20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20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9pPr>
          </a:lstStyle>
          <a:p>
            <a:pPr marL="85725" indent="0" algn="ctr">
              <a:lnSpc>
                <a:spcPct val="80000"/>
              </a:lnSpc>
              <a:buFont typeface="Arial" pitchFamily="34" charset="0"/>
              <a:buNone/>
            </a:pPr>
            <a:r>
              <a:rPr lang="en-US" sz="2400" b="1" dirty="0">
                <a:solidFill>
                  <a:srgbClr val="C00000"/>
                </a:solidFill>
              </a:rPr>
              <a:t>Thermosets</a:t>
            </a:r>
            <a:endParaRPr lang="en-US" sz="2000" b="1" dirty="0"/>
          </a:p>
          <a:p>
            <a:pPr>
              <a:lnSpc>
                <a:spcPct val="80000"/>
              </a:lnSpc>
            </a:pPr>
            <a:endParaRPr lang="en-US" sz="2000" b="1" dirty="0"/>
          </a:p>
          <a:p>
            <a:r>
              <a:rPr lang="en-US" sz="2000" b="1" dirty="0"/>
              <a:t>A polymer set irreversibly</a:t>
            </a:r>
          </a:p>
          <a:p>
            <a:r>
              <a:rPr lang="en-US" sz="2000" b="1" dirty="0"/>
              <a:t>Generally are much stronger than thermoplastics due to network of cross-linked three-dimensional bonds</a:t>
            </a:r>
          </a:p>
          <a:p>
            <a:r>
              <a:rPr lang="en-US" sz="2000" b="1" dirty="0"/>
              <a:t>Considered non recyclable but are attractive as insulating materials and for durability</a:t>
            </a:r>
          </a:p>
          <a:p>
            <a:r>
              <a:rPr lang="en-US" sz="2000" b="1" dirty="0"/>
              <a:t>Formed via heating, electron beam processing or irradiation</a:t>
            </a:r>
          </a:p>
          <a:p>
            <a:endParaRPr lang="en-US" dirty="0"/>
          </a:p>
        </p:txBody>
      </p:sp>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984179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a:noAutofit/>
          </a:bodyPr>
          <a:lstStyle/>
          <a:p>
            <a:pPr marL="85725" indent="0">
              <a:buNone/>
            </a:pPr>
            <a:r>
              <a:rPr lang="en-US" sz="2000" b="1" dirty="0"/>
              <a:t>In this lecture you have learned:</a:t>
            </a:r>
          </a:p>
          <a:p>
            <a:r>
              <a:rPr lang="en-US" sz="2000" b="1" dirty="0"/>
              <a:t>That the three categorizations of composites based upon their matrix are:</a:t>
            </a:r>
          </a:p>
          <a:p>
            <a:pPr lvl="2">
              <a:buFont typeface="Wingdings" panose="05000000000000000000" pitchFamily="2" charset="2"/>
              <a:buChar char="§"/>
            </a:pPr>
            <a:r>
              <a:rPr lang="en-US" sz="1700" b="1" dirty="0">
                <a:solidFill>
                  <a:srgbClr val="C00000"/>
                </a:solidFill>
                <a:ea typeface="Calibri" charset="0"/>
                <a:cs typeface="Times New Roman" charset="0"/>
              </a:rPr>
              <a:t>Metal Matrix Composites (MMC’s)</a:t>
            </a:r>
          </a:p>
          <a:p>
            <a:pPr lvl="2">
              <a:buFont typeface="Wingdings" panose="05000000000000000000" pitchFamily="2" charset="2"/>
              <a:buChar char="§"/>
            </a:pPr>
            <a:r>
              <a:rPr lang="en-US" sz="1700" b="1" dirty="0">
                <a:solidFill>
                  <a:srgbClr val="C00000"/>
                </a:solidFill>
                <a:ea typeface="Calibri" charset="0"/>
                <a:cs typeface="Times New Roman" charset="0"/>
              </a:rPr>
              <a:t>Ceramic Matrix Composites (CMC’s) </a:t>
            </a:r>
          </a:p>
          <a:p>
            <a:pPr lvl="2">
              <a:buFont typeface="Wingdings" panose="05000000000000000000" pitchFamily="2" charset="2"/>
              <a:buChar char="§"/>
            </a:pPr>
            <a:r>
              <a:rPr lang="en-US" sz="1700" b="1" dirty="0">
                <a:solidFill>
                  <a:srgbClr val="C00000"/>
                </a:solidFill>
                <a:ea typeface="Calibri" charset="0"/>
                <a:cs typeface="Times New Roman" charset="0"/>
              </a:rPr>
              <a:t>Polymer Matrix Composites (PMC’s)</a:t>
            </a:r>
            <a:endParaRPr lang="en-US" sz="2000" b="1" dirty="0"/>
          </a:p>
          <a:p>
            <a:pPr>
              <a:buFont typeface="Wingdings" panose="05000000000000000000" pitchFamily="2" charset="2"/>
              <a:buChar char="§"/>
            </a:pPr>
            <a:r>
              <a:rPr lang="en-US" sz="2000" b="1" dirty="0"/>
              <a:t>Characteristics of Metal Matrix Composites include:</a:t>
            </a:r>
          </a:p>
          <a:p>
            <a:pPr lvl="1"/>
            <a:r>
              <a:rPr lang="en-US" sz="2000" b="1" dirty="0"/>
              <a:t>A metal matrix can have metallic or ceramic reinforcements</a:t>
            </a:r>
          </a:p>
          <a:p>
            <a:pPr lvl="1"/>
            <a:r>
              <a:rPr lang="en-US" sz="2000" b="1" dirty="0"/>
              <a:t>They are used in high temperature applications</a:t>
            </a:r>
          </a:p>
          <a:p>
            <a:pPr lvl="1"/>
            <a:r>
              <a:rPr lang="en-US" sz="2000" b="1" dirty="0"/>
              <a:t>Impart ductility/toughness</a:t>
            </a:r>
          </a:p>
          <a:p>
            <a:pPr lvl="1"/>
            <a:r>
              <a:rPr lang="en-US" sz="2000" b="1" dirty="0"/>
              <a:t>Increase wear resistance</a:t>
            </a:r>
          </a:p>
          <a:p>
            <a:pPr lvl="1"/>
            <a:r>
              <a:rPr lang="en-US" sz="2000" b="1" dirty="0"/>
              <a:t>Most common processing methods:</a:t>
            </a:r>
          </a:p>
          <a:p>
            <a:pPr lvl="2"/>
            <a:r>
              <a:rPr lang="en-US" sz="2000" b="1" dirty="0"/>
              <a:t>Liquid Phase (casting liquid matrix with solid reinforcement)</a:t>
            </a:r>
          </a:p>
          <a:p>
            <a:pPr lvl="2"/>
            <a:r>
              <a:rPr lang="en-US" sz="2000" b="1" dirty="0"/>
              <a:t>Solid Phase (powder metallurgy—sintering</a:t>
            </a:r>
          </a:p>
        </p:txBody>
      </p:sp>
      <p:sp>
        <p:nvSpPr>
          <p:cNvPr id="4" name="TextBox 3">
            <a:extLst>
              <a:ext uri="{FF2B5EF4-FFF2-40B4-BE49-F238E27FC236}">
                <a16:creationId xmlns:a16="http://schemas.microsoft.com/office/drawing/2014/main" id="{F452349E-96AF-459D-AF55-DD36891E3A41}"/>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219333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701842" y="1417638"/>
            <a:ext cx="7620000" cy="4800600"/>
          </a:xfrm>
        </p:spPr>
        <p:txBody>
          <a:bodyPr>
            <a:noAutofit/>
          </a:bodyPr>
          <a:lstStyle/>
          <a:p>
            <a:r>
              <a:rPr lang="en-US" sz="2000" b="1" dirty="0">
                <a:ea typeface="Calibri" charset="0"/>
                <a:cs typeface="Times New Roman" charset="0"/>
              </a:rPr>
              <a:t>Characteristics of Ceramic Matrix Composites include:</a:t>
            </a:r>
          </a:p>
          <a:p>
            <a:pPr lvl="1"/>
            <a:r>
              <a:rPr lang="en-US" sz="2000" b="1" dirty="0"/>
              <a:t>They are used in very high temperature applications</a:t>
            </a:r>
          </a:p>
          <a:p>
            <a:pPr lvl="1"/>
            <a:r>
              <a:rPr lang="en-US" sz="2000" b="1" dirty="0"/>
              <a:t>They are used to improve strength and toughness</a:t>
            </a:r>
          </a:p>
          <a:p>
            <a:pPr lvl="1"/>
            <a:r>
              <a:rPr lang="en-US" sz="2000" b="1" dirty="0"/>
              <a:t>Processing Methods include:</a:t>
            </a:r>
          </a:p>
          <a:p>
            <a:pPr lvl="2"/>
            <a:r>
              <a:rPr lang="en-US" sz="2000" b="1" dirty="0"/>
              <a:t>Slurry infiltration—matrix powder + carrier liquid + organic binder (slurry)</a:t>
            </a:r>
          </a:p>
          <a:p>
            <a:pPr lvl="2"/>
            <a:r>
              <a:rPr lang="en-US" sz="2000" b="1" dirty="0"/>
              <a:t>Solgel—Sol (colloidal fluid containing fibers) is converted to a gel and heat treated (sinter/HIP)</a:t>
            </a:r>
          </a:p>
          <a:p>
            <a:pPr lvl="2"/>
            <a:r>
              <a:rPr lang="en-US" sz="2000" b="1" dirty="0"/>
              <a:t>Chemical-Vapor Infiltration—Fiber preform infiltrated via chemical vapor deposition; Expensive!</a:t>
            </a:r>
          </a:p>
          <a:p>
            <a:pPr marL="542925" indent="-457200">
              <a:buFont typeface="+mj-lt"/>
              <a:buAutoNum type="arabicPeriod"/>
            </a:pPr>
            <a:endParaRPr lang="en-US" sz="2000" b="1" dirty="0"/>
          </a:p>
          <a:p>
            <a:pPr marL="542925" indent="-457200">
              <a:buFont typeface="+mj-lt"/>
              <a:buAutoNum type="arabicPeriod"/>
            </a:pPr>
            <a:endParaRPr lang="en-US" sz="2000" b="1" dirty="0"/>
          </a:p>
          <a:p>
            <a:pPr marL="428625" indent="-342900">
              <a:buFont typeface="+mj-lt"/>
              <a:buAutoNum type="arabicPeriod"/>
            </a:pPr>
            <a:endParaRPr lang="en-US" sz="2000" dirty="0"/>
          </a:p>
        </p:txBody>
      </p:sp>
      <p:sp>
        <p:nvSpPr>
          <p:cNvPr id="5" name="TextBox 4">
            <a:extLst>
              <a:ext uri="{FF2B5EF4-FFF2-40B4-BE49-F238E27FC236}">
                <a16:creationId xmlns:a16="http://schemas.microsoft.com/office/drawing/2014/main" id="{BF850EFF-35AB-4210-802A-45C6DDACD5FA}"/>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989852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71950" y="1694274"/>
            <a:ext cx="4277032" cy="4800600"/>
          </a:xfrm>
        </p:spPr>
        <p:txBody>
          <a:bodyPr>
            <a:noAutofit/>
          </a:bodyPr>
          <a:lstStyle/>
          <a:p>
            <a:pPr marL="85725" indent="0">
              <a:lnSpc>
                <a:spcPct val="80000"/>
              </a:lnSpc>
              <a:buNone/>
            </a:pPr>
            <a:r>
              <a:rPr lang="en-US" sz="2000" b="1" dirty="0">
                <a:solidFill>
                  <a:srgbClr val="C00000"/>
                </a:solidFill>
              </a:rPr>
              <a:t>Advantages</a:t>
            </a:r>
            <a:endParaRPr lang="en-US" sz="2000" b="1" dirty="0"/>
          </a:p>
          <a:p>
            <a:pPr lvl="1">
              <a:lnSpc>
                <a:spcPct val="80000"/>
              </a:lnSpc>
            </a:pPr>
            <a:r>
              <a:rPr lang="en-US" sz="2000" b="1" dirty="0"/>
              <a:t>Weight saving</a:t>
            </a:r>
          </a:p>
          <a:p>
            <a:pPr lvl="1">
              <a:lnSpc>
                <a:spcPct val="80000"/>
              </a:lnSpc>
            </a:pPr>
            <a:r>
              <a:rPr lang="en-US" sz="2000" b="1" dirty="0"/>
              <a:t>Corrosion resistance</a:t>
            </a:r>
          </a:p>
          <a:p>
            <a:pPr lvl="1">
              <a:lnSpc>
                <a:spcPct val="80000"/>
              </a:lnSpc>
            </a:pPr>
            <a:r>
              <a:rPr lang="en-US" sz="2000" b="1" dirty="0"/>
              <a:t>Long fatigue life</a:t>
            </a:r>
          </a:p>
          <a:p>
            <a:pPr lvl="1">
              <a:lnSpc>
                <a:spcPct val="80000"/>
              </a:lnSpc>
            </a:pPr>
            <a:r>
              <a:rPr lang="en-US" sz="2000" b="1" dirty="0">
                <a:solidFill>
                  <a:schemeClr val="tx2"/>
                </a:solidFill>
              </a:rPr>
              <a:t>Manufacturing</a:t>
            </a:r>
          </a:p>
          <a:p>
            <a:pPr lvl="2">
              <a:lnSpc>
                <a:spcPct val="80000"/>
              </a:lnSpc>
            </a:pPr>
            <a:r>
              <a:rPr lang="en-US" sz="2000" b="1" dirty="0">
                <a:solidFill>
                  <a:schemeClr val="tx2"/>
                </a:solidFill>
              </a:rPr>
              <a:t>Reduced parts count (complex geometries can be molded)</a:t>
            </a:r>
          </a:p>
          <a:p>
            <a:pPr lvl="2">
              <a:lnSpc>
                <a:spcPct val="80000"/>
              </a:lnSpc>
            </a:pPr>
            <a:r>
              <a:rPr lang="en-US" sz="2000" b="1" dirty="0">
                <a:solidFill>
                  <a:schemeClr val="tx2"/>
                </a:solidFill>
              </a:rPr>
              <a:t>Novel shapes possible</a:t>
            </a:r>
          </a:p>
          <a:p>
            <a:pPr lvl="2">
              <a:lnSpc>
                <a:spcPct val="80000"/>
              </a:lnSpc>
            </a:pPr>
            <a:r>
              <a:rPr lang="en-US" sz="2000" b="1" dirty="0">
                <a:solidFill>
                  <a:schemeClr val="tx2"/>
                </a:solidFill>
              </a:rPr>
              <a:t>Low cost tooling</a:t>
            </a:r>
          </a:p>
          <a:p>
            <a:pPr lvl="2">
              <a:lnSpc>
                <a:spcPct val="80000"/>
              </a:lnSpc>
            </a:pPr>
            <a:r>
              <a:rPr lang="en-US" sz="2000" b="1" dirty="0">
                <a:solidFill>
                  <a:schemeClr val="tx2"/>
                </a:solidFill>
              </a:rPr>
              <a:t>Low temperature processing</a:t>
            </a:r>
          </a:p>
          <a:p>
            <a:pPr>
              <a:lnSpc>
                <a:spcPct val="80000"/>
              </a:lnSpc>
            </a:pPr>
            <a:r>
              <a:rPr lang="en-US" sz="2000" b="1" dirty="0"/>
              <a:t>Design freedom</a:t>
            </a:r>
          </a:p>
          <a:p>
            <a:pPr lvl="1">
              <a:lnSpc>
                <a:spcPct val="80000"/>
              </a:lnSpc>
            </a:pPr>
            <a:r>
              <a:rPr lang="en-US" sz="2000" b="1" dirty="0"/>
              <a:t>Continuous spectrum of properties</a:t>
            </a:r>
          </a:p>
          <a:p>
            <a:pPr lvl="1">
              <a:lnSpc>
                <a:spcPct val="80000"/>
              </a:lnSpc>
            </a:pPr>
            <a:r>
              <a:rPr lang="en-US" sz="2000" b="1" dirty="0"/>
              <a:t>Anisotropic properties possible</a:t>
            </a:r>
          </a:p>
          <a:p>
            <a:pPr marL="542925" indent="-457200">
              <a:buFont typeface="+mj-lt"/>
              <a:buAutoNum type="arabicPeriod"/>
            </a:pPr>
            <a:endParaRPr lang="en-US" sz="2000" b="1" dirty="0"/>
          </a:p>
          <a:p>
            <a:pPr marL="542925" indent="-457200">
              <a:buFont typeface="+mj-lt"/>
              <a:buAutoNum type="arabicPeriod"/>
            </a:pPr>
            <a:endParaRPr lang="en-US" sz="2000" b="1" dirty="0"/>
          </a:p>
          <a:p>
            <a:pPr marL="428625" indent="-342900">
              <a:buFont typeface="+mj-lt"/>
              <a:buAutoNum type="arabicPeriod"/>
            </a:pPr>
            <a:endParaRPr lang="en-US" sz="2000" dirty="0"/>
          </a:p>
        </p:txBody>
      </p:sp>
      <p:sp>
        <p:nvSpPr>
          <p:cNvPr id="4" name="Content Placeholder 2">
            <a:extLst>
              <a:ext uri="{FF2B5EF4-FFF2-40B4-BE49-F238E27FC236}">
                <a16:creationId xmlns:a16="http://schemas.microsoft.com/office/drawing/2014/main" id="{C1C8F16C-3875-4D54-9561-019FACB0A049}"/>
              </a:ext>
            </a:extLst>
          </p:cNvPr>
          <p:cNvSpPr txBox="1">
            <a:spLocks/>
          </p:cNvSpPr>
          <p:nvPr/>
        </p:nvSpPr>
        <p:spPr>
          <a:xfrm>
            <a:off x="457200" y="1163330"/>
            <a:ext cx="6789174" cy="4800600"/>
          </a:xfrm>
          <a:prstGeom prst="rect">
            <a:avLst/>
          </a:prstGeom>
        </p:spPr>
        <p:txBody>
          <a:bodyPr vert="horz" lIns="91440" tIns="45720" rIns="91440" bIns="45720" rtlCol="0">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a:buFont typeface="Wingdings" panose="05000000000000000000" pitchFamily="2" charset="2"/>
              <a:buChar char="§"/>
            </a:pPr>
            <a:r>
              <a:rPr lang="en-US" sz="2000" b="1" dirty="0">
                <a:ea typeface="Calibri" charset="0"/>
                <a:cs typeface="Times New Roman" charset="0"/>
              </a:rPr>
              <a:t>Characteristics of Polymer Matrix Composites include:</a:t>
            </a:r>
            <a:endParaRPr lang="en-US" sz="2000" dirty="0"/>
          </a:p>
        </p:txBody>
      </p:sp>
      <p:sp>
        <p:nvSpPr>
          <p:cNvPr id="5" name="Rectangle 4">
            <a:extLst>
              <a:ext uri="{FF2B5EF4-FFF2-40B4-BE49-F238E27FC236}">
                <a16:creationId xmlns:a16="http://schemas.microsoft.com/office/drawing/2014/main" id="{66C4A9B7-FEAC-43D2-AEC7-5DA7A4F53083}"/>
              </a:ext>
            </a:extLst>
          </p:cNvPr>
          <p:cNvSpPr/>
          <p:nvPr/>
        </p:nvSpPr>
        <p:spPr>
          <a:xfrm>
            <a:off x="4984955" y="1694274"/>
            <a:ext cx="3111911" cy="4038029"/>
          </a:xfrm>
          <a:prstGeom prst="rect">
            <a:avLst/>
          </a:prstGeom>
        </p:spPr>
        <p:txBody>
          <a:bodyPr wrap="square">
            <a:spAutoFit/>
          </a:bodyPr>
          <a:lstStyle/>
          <a:p>
            <a:pPr>
              <a:lnSpc>
                <a:spcPct val="80000"/>
              </a:lnSpc>
            </a:pPr>
            <a:r>
              <a:rPr lang="en-US" sz="2000" b="1" dirty="0">
                <a:solidFill>
                  <a:srgbClr val="C00000"/>
                </a:solidFill>
              </a:rPr>
              <a:t>Disadvantages</a:t>
            </a:r>
          </a:p>
          <a:p>
            <a:pPr marL="285750" indent="-285750">
              <a:lnSpc>
                <a:spcPct val="80000"/>
              </a:lnSpc>
              <a:buClr>
                <a:schemeClr val="tx2"/>
              </a:buClr>
              <a:buFont typeface="Arial" panose="020B0604020202020204" pitchFamily="34" charset="0"/>
              <a:buChar char="•"/>
            </a:pPr>
            <a:r>
              <a:rPr lang="en-US" sz="2000" b="1" dirty="0"/>
              <a:t>High cost of raw materials</a:t>
            </a:r>
          </a:p>
          <a:p>
            <a:pPr marL="285750" indent="-285750">
              <a:lnSpc>
                <a:spcPct val="80000"/>
              </a:lnSpc>
              <a:buClr>
                <a:schemeClr val="tx2"/>
              </a:buClr>
              <a:buFont typeface="Arial" panose="020B0604020202020204" pitchFamily="34" charset="0"/>
              <a:buChar char="•"/>
            </a:pPr>
            <a:r>
              <a:rPr lang="en-US" sz="2000" b="1" dirty="0"/>
              <a:t>Lack of design standards</a:t>
            </a:r>
          </a:p>
          <a:p>
            <a:pPr marL="285750" indent="-285750">
              <a:lnSpc>
                <a:spcPct val="80000"/>
              </a:lnSpc>
              <a:buClr>
                <a:schemeClr val="tx2"/>
              </a:buClr>
              <a:buFont typeface="Arial" panose="020B0604020202020204" pitchFamily="34" charset="0"/>
              <a:buChar char="•"/>
            </a:pPr>
            <a:r>
              <a:rPr lang="en-US" sz="2000" b="1" dirty="0"/>
              <a:t>Properties not well characterized</a:t>
            </a:r>
          </a:p>
          <a:p>
            <a:pPr marL="285750" indent="-285750">
              <a:lnSpc>
                <a:spcPct val="80000"/>
              </a:lnSpc>
              <a:buClr>
                <a:schemeClr val="tx2"/>
              </a:buClr>
              <a:buFont typeface="Arial" panose="020B0604020202020204" pitchFamily="34" charset="0"/>
              <a:buChar char="•"/>
            </a:pPr>
            <a:r>
              <a:rPr lang="en-US" sz="2000" b="1" dirty="0"/>
              <a:t>Low through-thickness tensile and shear strengths</a:t>
            </a:r>
          </a:p>
          <a:p>
            <a:pPr marL="285750" indent="-285750">
              <a:lnSpc>
                <a:spcPct val="80000"/>
              </a:lnSpc>
              <a:buClr>
                <a:schemeClr val="tx2"/>
              </a:buClr>
              <a:buFont typeface="Arial" panose="020B0604020202020204" pitchFamily="34" charset="0"/>
              <a:buChar char="•"/>
            </a:pPr>
            <a:r>
              <a:rPr lang="en-US" sz="2000" b="1" dirty="0"/>
              <a:t>Sensitivity to stress concentrations</a:t>
            </a:r>
          </a:p>
          <a:p>
            <a:pPr marL="285750" indent="-285750">
              <a:lnSpc>
                <a:spcPct val="80000"/>
              </a:lnSpc>
              <a:buClr>
                <a:schemeClr val="tx2"/>
              </a:buClr>
              <a:buFont typeface="Arial" panose="020B0604020202020204" pitchFamily="34" charset="0"/>
              <a:buChar char="•"/>
            </a:pPr>
            <a:r>
              <a:rPr lang="en-US" sz="2000" b="1" dirty="0">
                <a:solidFill>
                  <a:schemeClr val="tx2"/>
                </a:solidFill>
              </a:rPr>
              <a:t>Dependence of properties on manufacture (TP, TS)</a:t>
            </a:r>
          </a:p>
          <a:p>
            <a:pPr marL="285750" indent="-285750">
              <a:lnSpc>
                <a:spcPct val="80000"/>
              </a:lnSpc>
              <a:buClr>
                <a:schemeClr val="tx2"/>
              </a:buClr>
              <a:buFont typeface="Arial" panose="020B0604020202020204" pitchFamily="34" charset="0"/>
              <a:buChar char="•"/>
            </a:pPr>
            <a:r>
              <a:rPr lang="en-US" sz="2000" b="1" dirty="0">
                <a:solidFill>
                  <a:schemeClr val="tx2"/>
                </a:solidFill>
              </a:rPr>
              <a:t>Few mass production processes</a:t>
            </a:r>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3739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012" y="154583"/>
            <a:ext cx="7620000" cy="1143000"/>
          </a:xfrm>
        </p:spPr>
        <p:txBody>
          <a:bodyPr/>
          <a:lstStyle/>
          <a:p>
            <a:r>
              <a:rPr lang="en-US" sz="4000" dirty="0"/>
              <a:t>Summary</a:t>
            </a:r>
          </a:p>
        </p:txBody>
      </p:sp>
      <p:sp>
        <p:nvSpPr>
          <p:cNvPr id="3" name="Content Placeholder 2"/>
          <p:cNvSpPr>
            <a:spLocks noGrp="1"/>
          </p:cNvSpPr>
          <p:nvPr>
            <p:ph idx="1"/>
          </p:nvPr>
        </p:nvSpPr>
        <p:spPr>
          <a:xfrm>
            <a:off x="4267200" y="2956709"/>
            <a:ext cx="3996812" cy="4800600"/>
          </a:xfrm>
        </p:spPr>
        <p:txBody>
          <a:bodyPr>
            <a:noAutofit/>
          </a:bodyPr>
          <a:lstStyle/>
          <a:p>
            <a:pPr marL="85725" indent="0" algn="ctr">
              <a:lnSpc>
                <a:spcPct val="80000"/>
              </a:lnSpc>
              <a:buNone/>
            </a:pPr>
            <a:r>
              <a:rPr lang="en-US" sz="2400" b="1" dirty="0">
                <a:solidFill>
                  <a:srgbClr val="C00000"/>
                </a:solidFill>
              </a:rPr>
              <a:t>Thermoplastics</a:t>
            </a:r>
            <a:endParaRPr lang="en-US" sz="2400" b="1" dirty="0"/>
          </a:p>
          <a:p>
            <a:pPr marL="85725" indent="0" algn="ctr">
              <a:spcBef>
                <a:spcPts val="0"/>
              </a:spcBef>
              <a:buNone/>
            </a:pPr>
            <a:r>
              <a:rPr lang="en-US" sz="2000" b="1" dirty="0"/>
              <a:t>(Aka: thermosoftening plastics)</a:t>
            </a:r>
          </a:p>
          <a:p>
            <a:r>
              <a:rPr lang="en-US" sz="2200" b="1" dirty="0"/>
              <a:t>Composed of long chain monomers and are susceptible to high temperatures</a:t>
            </a:r>
          </a:p>
          <a:p>
            <a:r>
              <a:rPr lang="en-US" sz="2200" b="1" dirty="0"/>
              <a:t>Makes them easily reheated and remolded (recyclable)</a:t>
            </a:r>
          </a:p>
          <a:p>
            <a:pPr marL="542925" indent="-457200">
              <a:buFont typeface="+mj-lt"/>
              <a:buAutoNum type="arabicPeriod"/>
            </a:pPr>
            <a:endParaRPr lang="en-US" sz="2000" b="1" dirty="0"/>
          </a:p>
          <a:p>
            <a:pPr marL="542925" indent="-457200">
              <a:buFont typeface="+mj-lt"/>
              <a:buAutoNum type="arabicPeriod"/>
            </a:pPr>
            <a:endParaRPr lang="en-US" sz="2000" b="1" dirty="0"/>
          </a:p>
          <a:p>
            <a:pPr marL="428625" indent="-342900">
              <a:buFont typeface="+mj-lt"/>
              <a:buAutoNum type="arabicPeriod"/>
            </a:pPr>
            <a:endParaRPr lang="en-US" sz="2000" dirty="0"/>
          </a:p>
        </p:txBody>
      </p:sp>
      <p:sp>
        <p:nvSpPr>
          <p:cNvPr id="5" name="Rectangle 4">
            <a:extLst>
              <a:ext uri="{FF2B5EF4-FFF2-40B4-BE49-F238E27FC236}">
                <a16:creationId xmlns:a16="http://schemas.microsoft.com/office/drawing/2014/main" id="{66C4A9B7-FEAC-43D2-AEC7-5DA7A4F53083}"/>
              </a:ext>
            </a:extLst>
          </p:cNvPr>
          <p:cNvSpPr/>
          <p:nvPr/>
        </p:nvSpPr>
        <p:spPr>
          <a:xfrm>
            <a:off x="142570" y="1223556"/>
            <a:ext cx="3839495" cy="4789003"/>
          </a:xfrm>
          <a:prstGeom prst="rect">
            <a:avLst/>
          </a:prstGeom>
        </p:spPr>
        <p:txBody>
          <a:bodyPr wrap="square">
            <a:spAutoFit/>
          </a:bodyPr>
          <a:lstStyle/>
          <a:p>
            <a:pPr marL="85725" algn="ctr">
              <a:lnSpc>
                <a:spcPct val="80000"/>
              </a:lnSpc>
              <a:buClr>
                <a:schemeClr val="tx2"/>
              </a:buClr>
            </a:pPr>
            <a:r>
              <a:rPr lang="en-US" sz="2400" b="1" dirty="0">
                <a:solidFill>
                  <a:srgbClr val="C00000"/>
                </a:solidFill>
              </a:rPr>
              <a:t>Thermosets</a:t>
            </a:r>
            <a:endParaRPr lang="en-US" sz="2400" b="1" dirty="0"/>
          </a:p>
          <a:p>
            <a:pPr marL="342900" indent="-342900">
              <a:buClr>
                <a:schemeClr val="tx2"/>
              </a:buClr>
              <a:buFont typeface="Arial" panose="020B0604020202020204" pitchFamily="34" charset="0"/>
              <a:buChar char="•"/>
            </a:pPr>
            <a:r>
              <a:rPr lang="en-US" sz="2200" b="1" dirty="0"/>
              <a:t>The polymer is set irreversibly</a:t>
            </a:r>
          </a:p>
          <a:p>
            <a:pPr marL="342900" indent="-342900">
              <a:buClr>
                <a:schemeClr val="tx2"/>
              </a:buClr>
              <a:buFont typeface="Arial" panose="020B0604020202020204" pitchFamily="34" charset="0"/>
              <a:buChar char="•"/>
            </a:pPr>
            <a:r>
              <a:rPr lang="en-US" sz="2200" b="1" dirty="0"/>
              <a:t>Generally are much stronger than thermoplastics due to network of cross-linked three-dimensional bonds</a:t>
            </a:r>
          </a:p>
          <a:p>
            <a:pPr marL="342900" indent="-342900">
              <a:buClr>
                <a:schemeClr val="tx2"/>
              </a:buClr>
              <a:buFont typeface="Arial" panose="020B0604020202020204" pitchFamily="34" charset="0"/>
              <a:buChar char="•"/>
            </a:pPr>
            <a:r>
              <a:rPr lang="en-US" sz="2200" b="1" dirty="0"/>
              <a:t>Considered non recyclable but are attractive as insulating materials and for durability</a:t>
            </a:r>
          </a:p>
          <a:p>
            <a:pPr marL="342900" indent="-342900">
              <a:buClr>
                <a:schemeClr val="tx2"/>
              </a:buClr>
              <a:buFont typeface="Arial" panose="020B0604020202020204" pitchFamily="34" charset="0"/>
              <a:buChar char="•"/>
            </a:pPr>
            <a:r>
              <a:rPr lang="en-US" sz="2200" b="1" dirty="0"/>
              <a:t>Formed via heating, electron beam processing or irradiation</a:t>
            </a:r>
          </a:p>
        </p:txBody>
      </p:sp>
      <p:pic>
        <p:nvPicPr>
          <p:cNvPr id="7" name="Picture 6">
            <a:extLst>
              <a:ext uri="{FF2B5EF4-FFF2-40B4-BE49-F238E27FC236}">
                <a16:creationId xmlns:a16="http://schemas.microsoft.com/office/drawing/2014/main" id="{B6F5ACF5-C927-43A3-835A-9EEEC390FE6F}"/>
              </a:ext>
            </a:extLst>
          </p:cNvPr>
          <p:cNvPicPr>
            <a:picLocks noChangeAspect="1"/>
          </p:cNvPicPr>
          <p:nvPr/>
        </p:nvPicPr>
        <p:blipFill>
          <a:blip r:embed="rId3"/>
          <a:stretch>
            <a:fillRect/>
          </a:stretch>
        </p:blipFill>
        <p:spPr>
          <a:xfrm>
            <a:off x="4219405" y="791941"/>
            <a:ext cx="4044607" cy="1977759"/>
          </a:xfrm>
          <a:prstGeom prst="rect">
            <a:avLst/>
          </a:prstGeom>
        </p:spPr>
      </p:pic>
      <p:sp>
        <p:nvSpPr>
          <p:cNvPr id="8" name="Rectangle 7">
            <a:extLst>
              <a:ext uri="{FF2B5EF4-FFF2-40B4-BE49-F238E27FC236}">
                <a16:creationId xmlns:a16="http://schemas.microsoft.com/office/drawing/2014/main" id="{9D2234F7-4A42-439A-A1F0-0151B21C7814}"/>
              </a:ext>
            </a:extLst>
          </p:cNvPr>
          <p:cNvSpPr/>
          <p:nvPr/>
        </p:nvSpPr>
        <p:spPr>
          <a:xfrm>
            <a:off x="304801" y="6510032"/>
            <a:ext cx="6843252" cy="261610"/>
          </a:xfrm>
          <a:prstGeom prst="rect">
            <a:avLst/>
          </a:prstGeom>
        </p:spPr>
        <p:txBody>
          <a:bodyPr wrap="square">
            <a:spAutoFit/>
          </a:bodyPr>
          <a:lstStyle/>
          <a:p>
            <a:r>
              <a:rPr lang="en-US" sz="1100" dirty="0"/>
              <a:t>Image source: https://www.recycledplastic.com/index.html%3Fp=10288.html</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59282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4400" dirty="0"/>
              <a:t>Composite Recycling Technician Education Program</a:t>
            </a:r>
          </a:p>
        </p:txBody>
      </p:sp>
      <p:sp>
        <p:nvSpPr>
          <p:cNvPr id="5" name="Subtitle 1"/>
          <p:cNvSpPr txBox="1">
            <a:spLocks/>
          </p:cNvSpPr>
          <p:nvPr/>
        </p:nvSpPr>
        <p:spPr>
          <a:xfrm>
            <a:off x="740959" y="4504012"/>
            <a:ext cx="7162963" cy="1082596"/>
          </a:xfrm>
          <a:prstGeom prst="rect">
            <a:avLst/>
          </a:prstGeom>
        </p:spPr>
        <p:txBody>
          <a:bodyPr vert="horz" lIns="91440" tIns="45720" rIns="91440" bIns="45720" numCol="1" rtlCol="0" anchor="t">
            <a:noAutofit/>
          </a:bodyPr>
          <a:lstStyle>
            <a:lvl1pPr marL="0" indent="0" algn="l" defTabSz="685800" rtl="0" eaLnBrk="1" latinLnBrk="0" hangingPunct="1">
              <a:spcBef>
                <a:spcPct val="20000"/>
              </a:spcBef>
              <a:buClr>
                <a:schemeClr val="accent1"/>
              </a:buClr>
              <a:buFont typeface="Arial" pitchFamily="34" charset="0"/>
              <a:buNone/>
              <a:defRPr sz="1500" kern="1200">
                <a:solidFill>
                  <a:schemeClr val="tx1">
                    <a:tint val="75000"/>
                  </a:schemeClr>
                </a:solidFill>
                <a:latin typeface="+mn-lt"/>
                <a:ea typeface="+mn-ea"/>
                <a:cs typeface="+mn-cs"/>
              </a:defRPr>
            </a:lvl1pPr>
            <a:lvl2pPr marL="342900" indent="0" algn="ctr" defTabSz="685800" rtl="0" eaLnBrk="1" latinLnBrk="0" hangingPunct="1">
              <a:spcBef>
                <a:spcPct val="20000"/>
              </a:spcBef>
              <a:buClr>
                <a:schemeClr val="accent2"/>
              </a:buClr>
              <a:buFont typeface="Arial" pitchFamily="34" charset="0"/>
              <a:buNone/>
              <a:defRPr sz="1500" kern="1200">
                <a:solidFill>
                  <a:schemeClr val="tx1">
                    <a:tint val="75000"/>
                  </a:schemeClr>
                </a:solidFill>
                <a:latin typeface="+mn-lt"/>
                <a:ea typeface="+mn-ea"/>
                <a:cs typeface="+mn-cs"/>
              </a:defRPr>
            </a:lvl2pPr>
            <a:lvl3pPr marL="685800" indent="0" algn="ctr" defTabSz="685800" rtl="0" eaLnBrk="1" latinLnBrk="0" hangingPunct="1">
              <a:spcBef>
                <a:spcPct val="20000"/>
              </a:spcBef>
              <a:buClr>
                <a:schemeClr val="accent3"/>
              </a:buClr>
              <a:buFont typeface="Arial" pitchFamily="34" charset="0"/>
              <a:buNone/>
              <a:defRPr sz="1350" kern="1200">
                <a:solidFill>
                  <a:schemeClr val="tx1">
                    <a:tint val="75000"/>
                  </a:schemeClr>
                </a:solidFill>
                <a:latin typeface="+mn-lt"/>
                <a:ea typeface="+mn-ea"/>
                <a:cs typeface="+mn-cs"/>
              </a:defRPr>
            </a:lvl3pPr>
            <a:lvl4pPr marL="1028700" indent="0" algn="ctr" defTabSz="685800" rtl="0" eaLnBrk="1" latinLnBrk="0" hangingPunct="1">
              <a:spcBef>
                <a:spcPct val="20000"/>
              </a:spcBef>
              <a:buClr>
                <a:schemeClr val="accent4"/>
              </a:buClr>
              <a:buFont typeface="Arial" pitchFamily="34" charset="0"/>
              <a:buNone/>
              <a:defRPr sz="1200" kern="1200">
                <a:solidFill>
                  <a:schemeClr val="tx1">
                    <a:tint val="75000"/>
                  </a:schemeClr>
                </a:solidFill>
                <a:latin typeface="+mn-lt"/>
                <a:ea typeface="+mn-ea"/>
                <a:cs typeface="+mn-cs"/>
              </a:defRPr>
            </a:lvl4pPr>
            <a:lvl5pPr marL="1371600" indent="0" algn="ctr" defTabSz="685800" rtl="0" eaLnBrk="1" latinLnBrk="0" hangingPunct="1">
              <a:spcBef>
                <a:spcPct val="20000"/>
              </a:spcBef>
              <a:buClr>
                <a:schemeClr val="accent5"/>
              </a:buClr>
              <a:buFont typeface="Arial" pitchFamily="34" charset="0"/>
              <a:buNone/>
              <a:defRPr sz="1050" kern="1200" baseline="0">
                <a:solidFill>
                  <a:schemeClr val="tx1">
                    <a:tint val="75000"/>
                  </a:schemeClr>
                </a:solidFill>
                <a:latin typeface="+mn-lt"/>
                <a:ea typeface="+mn-ea"/>
                <a:cs typeface="+mn-cs"/>
              </a:defRPr>
            </a:lvl5pPr>
            <a:lvl6pPr marL="1714500" indent="0" algn="ctr" defTabSz="685800" rtl="0" eaLnBrk="1" latinLnBrk="0" hangingPunct="1">
              <a:spcBef>
                <a:spcPct val="20000"/>
              </a:spcBef>
              <a:buClr>
                <a:schemeClr val="accent1"/>
              </a:buClr>
              <a:buFont typeface="Arial" pitchFamily="34" charset="0"/>
              <a:buNone/>
              <a:defRPr sz="1050" kern="1200" baseline="0">
                <a:solidFill>
                  <a:schemeClr val="tx1">
                    <a:tint val="75000"/>
                  </a:schemeClr>
                </a:solidFill>
                <a:latin typeface="+mn-lt"/>
                <a:ea typeface="+mn-ea"/>
                <a:cs typeface="+mn-cs"/>
              </a:defRPr>
            </a:lvl6pPr>
            <a:lvl7pPr marL="2057400" indent="0" algn="ctr" defTabSz="685800" rtl="0" eaLnBrk="1" latinLnBrk="0" hangingPunct="1">
              <a:spcBef>
                <a:spcPct val="20000"/>
              </a:spcBef>
              <a:buClr>
                <a:schemeClr val="accent2"/>
              </a:buClr>
              <a:buFont typeface="Arial" pitchFamily="34" charset="0"/>
              <a:buNone/>
              <a:defRPr sz="1050" kern="1200">
                <a:solidFill>
                  <a:schemeClr val="tx1">
                    <a:tint val="75000"/>
                  </a:schemeClr>
                </a:solidFill>
                <a:latin typeface="+mn-lt"/>
                <a:ea typeface="+mn-ea"/>
                <a:cs typeface="+mn-cs"/>
              </a:defRPr>
            </a:lvl7pPr>
            <a:lvl8pPr marL="2400300" indent="0" algn="ctr" defTabSz="685800" rtl="0" eaLnBrk="1" latinLnBrk="0" hangingPunct="1">
              <a:spcBef>
                <a:spcPct val="20000"/>
              </a:spcBef>
              <a:buClr>
                <a:schemeClr val="accent3"/>
              </a:buClr>
              <a:buFont typeface="Arial" pitchFamily="34" charset="0"/>
              <a:buNone/>
              <a:defRPr sz="1050" kern="1200">
                <a:solidFill>
                  <a:schemeClr val="tx1">
                    <a:tint val="75000"/>
                  </a:schemeClr>
                </a:solidFill>
                <a:latin typeface="+mn-lt"/>
                <a:ea typeface="+mn-ea"/>
                <a:cs typeface="+mn-cs"/>
              </a:defRPr>
            </a:lvl8pPr>
            <a:lvl9pPr marL="2743200" indent="0" algn="ctr" defTabSz="685800" rtl="0" eaLnBrk="1" latinLnBrk="0" hangingPunct="1">
              <a:spcBef>
                <a:spcPct val="20000"/>
              </a:spcBef>
              <a:buClr>
                <a:schemeClr val="accent4"/>
              </a:buClr>
              <a:buFont typeface="Arial" pitchFamily="34" charset="0"/>
              <a:buNone/>
              <a:defRPr sz="1050" kern="1200">
                <a:solidFill>
                  <a:schemeClr val="tx1">
                    <a:tint val="75000"/>
                  </a:schemeClr>
                </a:solidFill>
                <a:latin typeface="+mn-lt"/>
                <a:ea typeface="+mn-ea"/>
                <a:cs typeface="+mn-cs"/>
              </a:defRPr>
            </a:lvl9pPr>
          </a:lstStyle>
          <a:p>
            <a:r>
              <a:rPr lang="en-US" sz="2000" b="1" dirty="0">
                <a:solidFill>
                  <a:schemeClr val="tx1"/>
                </a:solidFill>
                <a:ea typeface="+mn-lt"/>
                <a:cs typeface="+mn-lt"/>
              </a:rPr>
              <a:t>Module 2 - Composite Manufacturing Methods - Thermosets and Thermoplastic</a:t>
            </a:r>
            <a:endParaRPr lang="en-US" sz="2000" dirty="0">
              <a:solidFill>
                <a:schemeClr val="tx1"/>
              </a:solidFill>
              <a:ea typeface="+mn-lt"/>
              <a:cs typeface="+mn-lt"/>
            </a:endParaRPr>
          </a:p>
          <a:p>
            <a:r>
              <a:rPr lang="en-US" sz="2000" b="1" dirty="0">
                <a:solidFill>
                  <a:schemeClr val="tx1"/>
                </a:solidFill>
                <a:ea typeface="+mn-lt"/>
                <a:cs typeface="+mn-lt"/>
              </a:rPr>
              <a:t>Lecture 2 – Injection Molding and Compression Molding</a:t>
            </a:r>
            <a:endParaRPr lang="en-US" sz="2000" dirty="0">
              <a:solidFill>
                <a:schemeClr val="tx1"/>
              </a:solidFill>
            </a:endParaRPr>
          </a:p>
        </p:txBody>
      </p:sp>
      <p:sp>
        <p:nvSpPr>
          <p:cNvPr id="4" name="TextBox 3">
            <a:extLst>
              <a:ext uri="{FF2B5EF4-FFF2-40B4-BE49-F238E27FC236}">
                <a16:creationId xmlns:a16="http://schemas.microsoft.com/office/drawing/2014/main" id="{D326CFB9-87AC-489E-8AD3-D21EFD7ACA19}"/>
              </a:ext>
            </a:extLst>
          </p:cNvPr>
          <p:cNvSpPr txBox="1"/>
          <p:nvPr/>
        </p:nvSpPr>
        <p:spPr>
          <a:xfrm>
            <a:off x="6438337" y="197766"/>
            <a:ext cx="2136808" cy="307777"/>
          </a:xfrm>
          <a:prstGeom prst="rect">
            <a:avLst/>
          </a:prstGeom>
          <a:noFill/>
        </p:spPr>
        <p:txBody>
          <a:bodyPr wrap="square" rtlCol="0">
            <a:spAutoFit/>
          </a:bodyPr>
          <a:lstStyle/>
          <a:p>
            <a:pPr algn="ctr"/>
            <a:r>
              <a:rPr lang="en-US" sz="1400" dirty="0"/>
              <a:t>Module 2: </a:t>
            </a:r>
            <a:r>
              <a:rPr lang="en-US" sz="1400" dirty="0" smtClean="0"/>
              <a:t>Lecture 2</a:t>
            </a:r>
            <a:endParaRPr lang="en-US" sz="1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72" y="625632"/>
            <a:ext cx="2155371" cy="8515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43" y="686445"/>
            <a:ext cx="2991179" cy="81069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0594" y="1885000"/>
            <a:ext cx="3467100" cy="390525"/>
          </a:xfrm>
          <a:prstGeom prst="rect">
            <a:avLst/>
          </a:prstGeom>
        </p:spPr>
      </p:pic>
      <p:sp>
        <p:nvSpPr>
          <p:cNvPr id="11" name="Footer Placeholder 10"/>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029074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000"/>
            <a:ext cx="7620000" cy="1143000"/>
          </a:xfrm>
        </p:spPr>
        <p:txBody>
          <a:bodyPr/>
          <a:lstStyle/>
          <a:p>
            <a:r>
              <a:rPr lang="en-US" dirty="0"/>
              <a:t>Composite Manufacturing Methods</a:t>
            </a:r>
            <a:r>
              <a:rPr lang="en-US" dirty="0">
                <a:cs typeface="Calibri"/>
              </a:rPr>
              <a:t>: Types of Composites</a:t>
            </a:r>
            <a:endParaRPr lang="en-US" dirty="0"/>
          </a:p>
        </p:txBody>
      </p:sp>
      <p:sp>
        <p:nvSpPr>
          <p:cNvPr id="3" name="Content Placeholder 2"/>
          <p:cNvSpPr>
            <a:spLocks noGrp="1"/>
          </p:cNvSpPr>
          <p:nvPr>
            <p:ph idx="1"/>
          </p:nvPr>
        </p:nvSpPr>
        <p:spPr>
          <a:xfrm>
            <a:off x="823884" y="1595000"/>
            <a:ext cx="7253316" cy="4800600"/>
          </a:xfrm>
        </p:spPr>
        <p:txBody>
          <a:bodyPr>
            <a:normAutofit/>
          </a:bodyPr>
          <a:lstStyle/>
          <a:p>
            <a:pPr marL="85725" indent="0">
              <a:buNone/>
            </a:pPr>
            <a:r>
              <a:rPr lang="en-US" sz="2200" b="1" dirty="0"/>
              <a:t>Objectives:</a:t>
            </a:r>
          </a:p>
          <a:p>
            <a:r>
              <a:rPr lang="en-US" sz="2200" b="1" dirty="0" smtClean="0"/>
              <a:t>Describe </a:t>
            </a:r>
            <a:r>
              <a:rPr lang="en-US" sz="2200" b="1" dirty="0"/>
              <a:t>the three categorizations of composites based upon their matrix.</a:t>
            </a:r>
          </a:p>
          <a:p>
            <a:r>
              <a:rPr lang="en-US" sz="2200" b="1" dirty="0" smtClean="0">
                <a:ea typeface="Calibri" charset="0"/>
                <a:cs typeface="Times New Roman" charset="0"/>
              </a:rPr>
              <a:t>Differentiate </a:t>
            </a:r>
            <a:r>
              <a:rPr lang="en-US" sz="2200" b="1" dirty="0">
                <a:ea typeface="Calibri" charset="0"/>
                <a:cs typeface="Times New Roman" charset="0"/>
              </a:rPr>
              <a:t>the characteristics of Metal Matrix Composites (MMC’s), Ceramic Matrix Composites (CMC’s) and Polymer Matrix Composites (PMC’s)</a:t>
            </a:r>
          </a:p>
          <a:p>
            <a:r>
              <a:rPr lang="en-US" sz="2200" b="1" dirty="0" smtClean="0">
                <a:ea typeface="Calibri" charset="0"/>
                <a:cs typeface="Times New Roman" charset="0"/>
              </a:rPr>
              <a:t>Explain </a:t>
            </a:r>
            <a:r>
              <a:rPr lang="en-US" sz="2200" b="1" dirty="0">
                <a:ea typeface="Calibri" charset="0"/>
                <a:cs typeface="Times New Roman" charset="0"/>
              </a:rPr>
              <a:t>the purpose of the matrix and the reinforcement</a:t>
            </a:r>
          </a:p>
          <a:p>
            <a:r>
              <a:rPr lang="en-US" sz="2200" b="1" dirty="0">
                <a:ea typeface="Calibri" charset="0"/>
                <a:cs typeface="Times New Roman" charset="0"/>
              </a:rPr>
              <a:t>Gain a familiarity with the different type of fibers used in PMC’s</a:t>
            </a:r>
          </a:p>
          <a:p>
            <a:r>
              <a:rPr lang="en-US" sz="2200" b="1" dirty="0" smtClean="0">
                <a:ea typeface="Calibri" charset="0"/>
                <a:cs typeface="Times New Roman" charset="0"/>
              </a:rPr>
              <a:t>Explore </a:t>
            </a:r>
            <a:r>
              <a:rPr lang="en-US" sz="2200" b="1" dirty="0">
                <a:ea typeface="Calibri" charset="0"/>
                <a:cs typeface="Times New Roman" charset="0"/>
              </a:rPr>
              <a:t>the advantages and disadvantages of PMC’s</a:t>
            </a:r>
          </a:p>
          <a:p>
            <a:r>
              <a:rPr lang="en-US" sz="2200" b="1" dirty="0" smtClean="0">
                <a:ea typeface="Calibri" charset="0"/>
                <a:cs typeface="Times New Roman" charset="0"/>
              </a:rPr>
              <a:t>Describe </a:t>
            </a:r>
            <a:r>
              <a:rPr lang="en-US" sz="2200" b="1" dirty="0">
                <a:ea typeface="Calibri" charset="0"/>
                <a:cs typeface="Times New Roman" charset="0"/>
              </a:rPr>
              <a:t>the difference between Thermoplastic and Thermoset resins.</a:t>
            </a:r>
          </a:p>
        </p:txBody>
      </p:sp>
      <p:sp>
        <p:nvSpPr>
          <p:cNvPr id="4" name="TextBox 3">
            <a:extLst>
              <a:ext uri="{FF2B5EF4-FFF2-40B4-BE49-F238E27FC236}">
                <a16:creationId xmlns:a16="http://schemas.microsoft.com/office/drawing/2014/main" id="{2C064A28-6B2A-4ED1-AF6B-AA6434C2DAE5}"/>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166128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000"/>
            <a:ext cx="7620000" cy="1143000"/>
          </a:xfrm>
        </p:spPr>
        <p:txBody>
          <a:bodyPr/>
          <a:lstStyle/>
          <a:p>
            <a:r>
              <a:rPr lang="en-US" sz="2800" dirty="0">
                <a:latin typeface="Cambria"/>
                <a:cs typeface="Calibri"/>
              </a:rPr>
              <a:t>Composite Manufacturing Methods: </a:t>
            </a:r>
            <a:br>
              <a:rPr lang="en-US" sz="2800" dirty="0">
                <a:latin typeface="Cambria"/>
                <a:cs typeface="Calibri"/>
              </a:rPr>
            </a:br>
            <a:r>
              <a:rPr lang="en-US" sz="2800" dirty="0">
                <a:latin typeface="Cambria"/>
                <a:cs typeface="Calibri"/>
              </a:rPr>
              <a:t>Injection Molding and Compression Molding</a:t>
            </a:r>
            <a:endParaRPr lang="en-US" sz="2800" dirty="0">
              <a:latin typeface="Cambria"/>
            </a:endParaRPr>
          </a:p>
        </p:txBody>
      </p:sp>
      <p:sp>
        <p:nvSpPr>
          <p:cNvPr id="3" name="Content Placeholder 2"/>
          <p:cNvSpPr>
            <a:spLocks noGrp="1"/>
          </p:cNvSpPr>
          <p:nvPr>
            <p:ph idx="1"/>
          </p:nvPr>
        </p:nvSpPr>
        <p:spPr>
          <a:xfrm>
            <a:off x="823884" y="1595000"/>
            <a:ext cx="7253316" cy="4800600"/>
          </a:xfrm>
        </p:spPr>
        <p:txBody>
          <a:bodyPr vert="horz" lIns="91440" tIns="45720" rIns="91440" bIns="45720" rtlCol="0" anchor="t">
            <a:normAutofit lnSpcReduction="10000"/>
          </a:bodyPr>
          <a:lstStyle/>
          <a:p>
            <a:pPr marL="85725" indent="0">
              <a:buNone/>
            </a:pPr>
            <a:r>
              <a:rPr lang="en-US" sz="2200" b="1" dirty="0"/>
              <a:t>Objectives:</a:t>
            </a:r>
          </a:p>
          <a:p>
            <a:r>
              <a:rPr lang="en-US" sz="2200" b="1" dirty="0">
                <a:ea typeface="+mn-lt"/>
                <a:cs typeface="+mn-lt"/>
              </a:rPr>
              <a:t>Learn the process of Injection Molding </a:t>
            </a:r>
            <a:endParaRPr lang="en-US" sz="2200" dirty="0">
              <a:ea typeface="+mn-lt"/>
              <a:cs typeface="+mn-lt"/>
            </a:endParaRPr>
          </a:p>
          <a:p>
            <a:r>
              <a:rPr lang="en-US" sz="2200" b="1" dirty="0">
                <a:cs typeface="Calibri"/>
              </a:rPr>
              <a:t>Learn about the materials used in Injection Molding </a:t>
            </a:r>
          </a:p>
          <a:p>
            <a:r>
              <a:rPr lang="en-US" sz="2200" b="1" dirty="0">
                <a:cs typeface="Calibri"/>
              </a:rPr>
              <a:t>Learn about the products made with Injection Molding </a:t>
            </a:r>
          </a:p>
          <a:p>
            <a:r>
              <a:rPr lang="en-US" sz="2200" b="1" dirty="0">
                <a:cs typeface="Calibri"/>
              </a:rPr>
              <a:t>Learn about the difference between thermoset and thermoplastic injection molding</a:t>
            </a:r>
          </a:p>
          <a:p>
            <a:r>
              <a:rPr lang="en-US" sz="2200" b="1" dirty="0">
                <a:cs typeface="Calibri"/>
              </a:rPr>
              <a:t>Learn about the process of Compression Molding</a:t>
            </a:r>
          </a:p>
          <a:p>
            <a:r>
              <a:rPr lang="en-US" sz="2200" b="1" dirty="0">
                <a:ea typeface="+mn-lt"/>
                <a:cs typeface="+mn-lt"/>
              </a:rPr>
              <a:t>Learn about the materials used in Compression Molding </a:t>
            </a:r>
            <a:endParaRPr lang="en-US" sz="2200" dirty="0">
              <a:ea typeface="+mn-lt"/>
              <a:cs typeface="+mn-lt"/>
            </a:endParaRPr>
          </a:p>
          <a:p>
            <a:r>
              <a:rPr lang="en-US" sz="2200" b="1" dirty="0">
                <a:ea typeface="+mn-lt"/>
                <a:cs typeface="+mn-lt"/>
              </a:rPr>
              <a:t>Learn about the products made with Compression Molding </a:t>
            </a:r>
            <a:endParaRPr lang="en-US" sz="2200" dirty="0">
              <a:ea typeface="+mn-lt"/>
              <a:cs typeface="+mn-lt"/>
            </a:endParaRPr>
          </a:p>
          <a:p>
            <a:r>
              <a:rPr lang="en-US" sz="2200" b="1" dirty="0">
                <a:ea typeface="+mn-lt"/>
                <a:cs typeface="+mn-lt"/>
              </a:rPr>
              <a:t>Learn about the difference between thermoset and thermoplastic Compression Molding</a:t>
            </a:r>
            <a:r>
              <a:rPr lang="en-US" sz="2200" b="1" dirty="0">
                <a:cs typeface="Calibri"/>
              </a:rPr>
              <a:t/>
            </a:r>
            <a:br>
              <a:rPr lang="en-US" sz="2200" b="1" dirty="0">
                <a:cs typeface="Calibri"/>
              </a:rPr>
            </a:br>
            <a:endParaRPr lang="en-US" sz="2200" b="1" dirty="0">
              <a:cs typeface="Calibri"/>
            </a:endParaRPr>
          </a:p>
        </p:txBody>
      </p:sp>
      <p:sp>
        <p:nvSpPr>
          <p:cNvPr id="5" name="TextBox 4">
            <a:extLst>
              <a:ext uri="{FF2B5EF4-FFF2-40B4-BE49-F238E27FC236}">
                <a16:creationId xmlns:a16="http://schemas.microsoft.com/office/drawing/2014/main" id="{96A6D001-3675-4D09-B121-79B85BCCE42E}"/>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623920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3" name="Content Placeholder 2"/>
          <p:cNvSpPr>
            <a:spLocks noGrp="1"/>
          </p:cNvSpPr>
          <p:nvPr>
            <p:ph idx="1"/>
          </p:nvPr>
        </p:nvSpPr>
        <p:spPr>
          <a:xfrm>
            <a:off x="968235" y="1495555"/>
            <a:ext cx="7620000" cy="4800600"/>
          </a:xfrm>
        </p:spPr>
        <p:txBody>
          <a:bodyPr vert="horz" lIns="91440" tIns="45720" rIns="91440" bIns="45720" rtlCol="0" anchor="t">
            <a:normAutofit/>
          </a:bodyPr>
          <a:lstStyle/>
          <a:p>
            <a:pPr marL="85725" indent="0">
              <a:buNone/>
            </a:pPr>
            <a:r>
              <a:rPr lang="en-US" sz="2200" b="1" dirty="0"/>
              <a:t>At the end of the lecture you will be able to:</a:t>
            </a:r>
          </a:p>
          <a:p>
            <a:r>
              <a:rPr lang="en-US" sz="2200" b="1" dirty="0"/>
              <a:t>Describe the process of Injection Molding </a:t>
            </a:r>
            <a:endParaRPr lang="en-US" sz="2200" dirty="0">
              <a:ea typeface="+mn-lt"/>
              <a:cs typeface="+mn-lt"/>
            </a:endParaRPr>
          </a:p>
          <a:p>
            <a:r>
              <a:rPr lang="en-US" sz="2200" b="1" dirty="0">
                <a:ea typeface="+mn-lt"/>
                <a:cs typeface="+mn-lt"/>
              </a:rPr>
              <a:t>Identify the materials used in Injection Molding </a:t>
            </a:r>
            <a:endParaRPr lang="en-US" sz="2200" dirty="0">
              <a:ea typeface="+mn-lt"/>
              <a:cs typeface="+mn-lt"/>
            </a:endParaRPr>
          </a:p>
          <a:p>
            <a:r>
              <a:rPr lang="en-US" sz="2200" b="1" dirty="0">
                <a:ea typeface="+mn-lt"/>
                <a:cs typeface="+mn-lt"/>
              </a:rPr>
              <a:t>Identify products made with Injection Molding </a:t>
            </a:r>
            <a:endParaRPr lang="en-US" sz="2200" dirty="0">
              <a:ea typeface="+mn-lt"/>
              <a:cs typeface="+mn-lt"/>
            </a:endParaRPr>
          </a:p>
          <a:p>
            <a:r>
              <a:rPr lang="en-US" sz="2200" b="1" dirty="0">
                <a:ea typeface="+mn-lt"/>
                <a:cs typeface="+mn-lt"/>
              </a:rPr>
              <a:t>Describe the difference between thermoset and thermoplastic injection molding</a:t>
            </a:r>
            <a:endParaRPr lang="en-US" sz="2200" dirty="0">
              <a:ea typeface="+mn-lt"/>
              <a:cs typeface="+mn-lt"/>
            </a:endParaRPr>
          </a:p>
          <a:p>
            <a:r>
              <a:rPr lang="en-US" sz="2200" b="1" dirty="0">
                <a:ea typeface="+mn-lt"/>
                <a:cs typeface="+mn-lt"/>
              </a:rPr>
              <a:t>Describe the process of Compression Molding</a:t>
            </a:r>
            <a:endParaRPr lang="en-US" sz="2200" dirty="0">
              <a:ea typeface="+mn-lt"/>
              <a:cs typeface="+mn-lt"/>
            </a:endParaRPr>
          </a:p>
          <a:p>
            <a:r>
              <a:rPr lang="en-US" sz="2200" b="1" dirty="0">
                <a:ea typeface="Calibri" charset="0"/>
                <a:cs typeface="Calibri"/>
              </a:rPr>
              <a:t>Identify the materials used in Compression Molding </a:t>
            </a:r>
            <a:endParaRPr lang="en-US" sz="2200" dirty="0">
              <a:ea typeface="+mn-lt"/>
              <a:cs typeface="+mn-lt"/>
            </a:endParaRPr>
          </a:p>
          <a:p>
            <a:r>
              <a:rPr lang="en-US" sz="2200" b="1" dirty="0">
                <a:ea typeface="Calibri" charset="0"/>
                <a:cs typeface="Calibri"/>
              </a:rPr>
              <a:t>Identify products made with Compression Molding </a:t>
            </a:r>
            <a:endParaRPr lang="en-US" sz="2200" dirty="0">
              <a:ea typeface="+mn-lt"/>
              <a:cs typeface="+mn-lt"/>
            </a:endParaRPr>
          </a:p>
          <a:p>
            <a:r>
              <a:rPr lang="en-US" sz="2200" b="1" dirty="0">
                <a:ea typeface="Calibri" charset="0"/>
                <a:cs typeface="Calibri"/>
              </a:rPr>
              <a:t>Describe the difference between thermoset and thermoplastic Compression Molding</a:t>
            </a:r>
            <a:br>
              <a:rPr lang="en-US" sz="2200" b="1" dirty="0">
                <a:ea typeface="Calibri" charset="0"/>
                <a:cs typeface="Calibri"/>
              </a:rPr>
            </a:br>
            <a:endParaRPr lang="en-US" sz="2200" dirty="0">
              <a:ea typeface="+mn-lt"/>
              <a:cs typeface="+mn-lt"/>
            </a:endParaRPr>
          </a:p>
        </p:txBody>
      </p:sp>
      <p:sp>
        <p:nvSpPr>
          <p:cNvPr id="5" name="TextBox 4">
            <a:extLst>
              <a:ext uri="{FF2B5EF4-FFF2-40B4-BE49-F238E27FC236}">
                <a16:creationId xmlns:a16="http://schemas.microsoft.com/office/drawing/2014/main" id="{C0D23BA4-F3AB-4C98-9D40-E6F4F6DDFCD9}"/>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870808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14" name="Oval 13"/>
          <p:cNvSpPr/>
          <p:nvPr/>
        </p:nvSpPr>
        <p:spPr>
          <a:xfrm>
            <a:off x="508000" y="2022777"/>
            <a:ext cx="5529085" cy="4308226"/>
          </a:xfrm>
          <a:prstGeom prst="ellipse">
            <a:avLst/>
          </a:prstGeom>
          <a:solidFill>
            <a:schemeClr val="bg2"/>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5" name="Oval 14"/>
          <p:cNvSpPr/>
          <p:nvPr/>
        </p:nvSpPr>
        <p:spPr>
          <a:xfrm>
            <a:off x="2836691" y="2022777"/>
            <a:ext cx="5386766" cy="4308227"/>
          </a:xfrm>
          <a:prstGeom prst="ellipse">
            <a:avLst/>
          </a:prstGeom>
          <a:solidFill>
            <a:schemeClr val="accent2">
              <a:lumMod val="20000"/>
              <a:lumOff val="80000"/>
              <a:alpha val="61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28575" cmpd="sng">
                <a:solidFill>
                  <a:schemeClr val="tx1"/>
                </a:solidFill>
              </a:ln>
              <a:solidFill>
                <a:schemeClr val="tx1"/>
              </a:solidFill>
            </a:endParaRPr>
          </a:p>
        </p:txBody>
      </p:sp>
      <p:sp>
        <p:nvSpPr>
          <p:cNvPr id="16" name="TextBox 15"/>
          <p:cNvSpPr txBox="1"/>
          <p:nvPr/>
        </p:nvSpPr>
        <p:spPr>
          <a:xfrm>
            <a:off x="3362825" y="2862085"/>
            <a:ext cx="2603417" cy="2769989"/>
          </a:xfrm>
          <a:prstGeom prst="rect">
            <a:avLst/>
          </a:prstGeom>
          <a:noFill/>
        </p:spPr>
        <p:txBody>
          <a:bodyPr wrap="square" rtlCol="0" anchor="t">
            <a:spAutoFit/>
          </a:bodyPr>
          <a:lstStyle/>
          <a:p>
            <a:pPr marL="171450" indent="-171450">
              <a:buFont typeface="Arial"/>
              <a:buChar char="•"/>
            </a:pPr>
            <a:r>
              <a:rPr lang="en-US" b="1" dirty="0">
                <a:solidFill>
                  <a:srgbClr val="C00000"/>
                </a:solidFill>
              </a:rPr>
              <a:t>Injection Molding</a:t>
            </a:r>
            <a:endParaRPr lang="en-US" b="1" dirty="0">
              <a:solidFill>
                <a:srgbClr val="C00000"/>
              </a:solidFill>
              <a:cs typeface="Calibri"/>
            </a:endParaRPr>
          </a:p>
          <a:p>
            <a:pPr marL="171450" indent="-171450">
              <a:buFont typeface="Arial"/>
              <a:buChar char="•"/>
            </a:pPr>
            <a:r>
              <a:rPr lang="en-US" b="1" dirty="0"/>
              <a:t>Rotational Molding</a:t>
            </a:r>
            <a:endParaRPr lang="en-US" b="1" dirty="0">
              <a:cs typeface="Calibri"/>
            </a:endParaRPr>
          </a:p>
          <a:p>
            <a:pPr marL="171450" indent="-171450">
              <a:buFont typeface="Arial"/>
              <a:buChar char="•"/>
            </a:pPr>
            <a:r>
              <a:rPr lang="en-US" b="1" dirty="0">
                <a:solidFill>
                  <a:srgbClr val="C00000"/>
                </a:solidFill>
              </a:rPr>
              <a:t>Compression Molding</a:t>
            </a:r>
            <a:endParaRPr lang="en-US" b="1" dirty="0">
              <a:solidFill>
                <a:srgbClr val="C00000"/>
              </a:solidFill>
              <a:cs typeface="Calibri"/>
            </a:endParaRPr>
          </a:p>
          <a:p>
            <a:pPr marL="171450" indent="-171450">
              <a:buFont typeface="Arial"/>
              <a:buChar char="•"/>
            </a:pPr>
            <a:r>
              <a:rPr lang="en-US" b="1" dirty="0"/>
              <a:t>Casting, Foam Molding</a:t>
            </a:r>
            <a:endParaRPr lang="en-US" b="1" dirty="0">
              <a:cs typeface="Calibri"/>
            </a:endParaRPr>
          </a:p>
          <a:p>
            <a:pPr marL="171450" indent="-171450">
              <a:buFont typeface="Arial"/>
              <a:buChar char="•"/>
            </a:pPr>
            <a:r>
              <a:rPr lang="en-US" b="1" dirty="0"/>
              <a:t>Vacuum-Bag Molding</a:t>
            </a:r>
            <a:endParaRPr lang="en-US" b="1" dirty="0">
              <a:cs typeface="Calibri"/>
            </a:endParaRPr>
          </a:p>
          <a:p>
            <a:pPr marL="171450" indent="-171450">
              <a:buFont typeface="Arial"/>
              <a:buChar char="•"/>
            </a:pPr>
            <a:r>
              <a:rPr lang="en-US" b="1" dirty="0"/>
              <a:t>Hand/Spray Layup</a:t>
            </a:r>
            <a:endParaRPr lang="en-US" b="1" dirty="0">
              <a:cs typeface="Calibri"/>
            </a:endParaRPr>
          </a:p>
          <a:p>
            <a:pPr marL="171450" indent="-171450">
              <a:buFont typeface="Arial"/>
              <a:buChar char="•"/>
            </a:pPr>
            <a:r>
              <a:rPr lang="en-US" b="1" dirty="0"/>
              <a:t>Resin Transfer Molding</a:t>
            </a:r>
            <a:endParaRPr lang="en-US" b="1" dirty="0">
              <a:cs typeface="Calibri"/>
            </a:endParaRPr>
          </a:p>
          <a:p>
            <a:pPr marL="171450" indent="-171450">
              <a:buFont typeface="Arial"/>
              <a:buChar char="•"/>
            </a:pPr>
            <a:r>
              <a:rPr lang="en-US" b="1" dirty="0"/>
              <a:t>Filament Winding</a:t>
            </a:r>
            <a:endParaRPr lang="en-US" b="1" dirty="0">
              <a:cs typeface="Calibri"/>
            </a:endParaRPr>
          </a:p>
          <a:p>
            <a:pPr marL="171450" indent="-171450">
              <a:buFont typeface="Arial"/>
              <a:buChar char="•"/>
            </a:pPr>
            <a:r>
              <a:rPr lang="en-US" b="1" dirty="0"/>
              <a:t>Pultrusion</a:t>
            </a:r>
            <a:endParaRPr lang="en-US" b="1" dirty="0">
              <a:cs typeface="Calibri"/>
            </a:endParaRPr>
          </a:p>
          <a:p>
            <a:pPr marL="171450" indent="-171450">
              <a:buFont typeface="Arial"/>
              <a:buChar char="•"/>
            </a:pPr>
            <a:endParaRPr lang="en-US" sz="1200" dirty="0"/>
          </a:p>
        </p:txBody>
      </p:sp>
      <p:sp>
        <p:nvSpPr>
          <p:cNvPr id="17" name="TextBox 16"/>
          <p:cNvSpPr txBox="1"/>
          <p:nvPr/>
        </p:nvSpPr>
        <p:spPr>
          <a:xfrm>
            <a:off x="1024088" y="2561602"/>
            <a:ext cx="1817845" cy="646331"/>
          </a:xfrm>
          <a:prstGeom prst="rect">
            <a:avLst/>
          </a:prstGeom>
          <a:solidFill>
            <a:schemeClr val="bg1"/>
          </a:solidFill>
          <a:ln w="28575">
            <a:solidFill>
              <a:srgbClr val="C00000"/>
            </a:solidFill>
          </a:ln>
        </p:spPr>
        <p:txBody>
          <a:bodyPr wrap="square" rtlCol="0" anchor="t">
            <a:spAutoFit/>
          </a:bodyPr>
          <a:lstStyle/>
          <a:p>
            <a:pPr algn="ctr"/>
            <a:r>
              <a:rPr lang="en-US" b="1" dirty="0"/>
              <a:t>Thermoplastic Processes</a:t>
            </a:r>
            <a:endParaRPr lang="en-US" dirty="0"/>
          </a:p>
        </p:txBody>
      </p:sp>
      <p:sp>
        <p:nvSpPr>
          <p:cNvPr id="18" name="TextBox 17"/>
          <p:cNvSpPr txBox="1"/>
          <p:nvPr/>
        </p:nvSpPr>
        <p:spPr>
          <a:xfrm>
            <a:off x="5912556" y="2405495"/>
            <a:ext cx="1365056" cy="646331"/>
          </a:xfrm>
          <a:prstGeom prst="rect">
            <a:avLst/>
          </a:prstGeom>
          <a:solidFill>
            <a:schemeClr val="bg1"/>
          </a:solidFill>
          <a:ln w="28575">
            <a:solidFill>
              <a:srgbClr val="C00000"/>
            </a:solidFill>
          </a:ln>
        </p:spPr>
        <p:txBody>
          <a:bodyPr wrap="square" rtlCol="0" anchor="t">
            <a:spAutoFit/>
          </a:bodyPr>
          <a:lstStyle/>
          <a:p>
            <a:pPr algn="ctr"/>
            <a:r>
              <a:rPr lang="en-US" b="1" dirty="0"/>
              <a:t>Thermoset Processes</a:t>
            </a:r>
            <a:endParaRPr lang="en-US" dirty="0"/>
          </a:p>
        </p:txBody>
      </p:sp>
      <p:sp>
        <p:nvSpPr>
          <p:cNvPr id="19" name="TextBox 18"/>
          <p:cNvSpPr txBox="1"/>
          <p:nvPr/>
        </p:nvSpPr>
        <p:spPr>
          <a:xfrm>
            <a:off x="534685" y="3755621"/>
            <a:ext cx="2398889" cy="923330"/>
          </a:xfrm>
          <a:prstGeom prst="rect">
            <a:avLst/>
          </a:prstGeom>
          <a:noFill/>
        </p:spPr>
        <p:txBody>
          <a:bodyPr wrap="square" rtlCol="0" anchor="t">
            <a:spAutoFit/>
          </a:bodyPr>
          <a:lstStyle/>
          <a:p>
            <a:pPr marL="171450" indent="-171450">
              <a:buFont typeface="Arial"/>
              <a:buChar char="•"/>
            </a:pPr>
            <a:r>
              <a:rPr lang="en-US" b="1" dirty="0"/>
              <a:t>Extrusion</a:t>
            </a:r>
            <a:endParaRPr lang="en-US" b="1" dirty="0">
              <a:cs typeface="Calibri"/>
            </a:endParaRPr>
          </a:p>
          <a:p>
            <a:pPr marL="628650" lvl="1" indent="-171450">
              <a:buFont typeface="Arial"/>
              <a:buChar char="•"/>
            </a:pPr>
            <a:r>
              <a:rPr lang="en-US" b="1" dirty="0"/>
              <a:t>Blow Molding</a:t>
            </a:r>
            <a:endParaRPr lang="en-US" b="1" dirty="0">
              <a:cs typeface="Calibri"/>
            </a:endParaRPr>
          </a:p>
          <a:p>
            <a:pPr marL="628650" lvl="1" indent="-171450">
              <a:buFont typeface="Arial"/>
              <a:buChar char="•"/>
            </a:pPr>
            <a:r>
              <a:rPr lang="en-US" b="1" dirty="0"/>
              <a:t>Thermoforming</a:t>
            </a:r>
            <a:endParaRPr lang="en-US" b="1" dirty="0">
              <a:cs typeface="Calibri"/>
            </a:endParaRPr>
          </a:p>
        </p:txBody>
      </p:sp>
      <p:sp>
        <p:nvSpPr>
          <p:cNvPr id="20" name="TextBox 19"/>
          <p:cNvSpPr txBox="1"/>
          <p:nvPr/>
        </p:nvSpPr>
        <p:spPr>
          <a:xfrm>
            <a:off x="6042988" y="3616686"/>
            <a:ext cx="1989667" cy="1446550"/>
          </a:xfrm>
          <a:prstGeom prst="rect">
            <a:avLst/>
          </a:prstGeom>
          <a:noFill/>
        </p:spPr>
        <p:txBody>
          <a:bodyPr wrap="square" rtlCol="0" anchor="t">
            <a:spAutoFit/>
          </a:bodyPr>
          <a:lstStyle/>
          <a:p>
            <a:pPr marL="171450" indent="-171450">
              <a:buFont typeface="Arial"/>
              <a:buChar char="•"/>
            </a:pPr>
            <a:r>
              <a:rPr lang="en-US" b="1" dirty="0"/>
              <a:t>Transfer Molding</a:t>
            </a:r>
            <a:endParaRPr lang="en-US" b="1" dirty="0">
              <a:cs typeface="Calibri"/>
            </a:endParaRPr>
          </a:p>
          <a:p>
            <a:pPr marL="171450" indent="-171450">
              <a:buFont typeface="Arial"/>
              <a:buChar char="•"/>
            </a:pPr>
            <a:r>
              <a:rPr lang="en-US" b="1" dirty="0">
                <a:solidFill>
                  <a:srgbClr val="C00000"/>
                </a:solidFill>
              </a:rPr>
              <a:t>Reaction Injection Molding</a:t>
            </a:r>
            <a:endParaRPr lang="en-US" b="1" dirty="0">
              <a:solidFill>
                <a:srgbClr val="C00000"/>
              </a:solidFill>
              <a:cs typeface="Calibri"/>
            </a:endParaRPr>
          </a:p>
          <a:p>
            <a:endParaRPr lang="en-US" sz="1600" dirty="0"/>
          </a:p>
        </p:txBody>
      </p:sp>
      <p:sp>
        <p:nvSpPr>
          <p:cNvPr id="3" name="Title 1">
            <a:extLst>
              <a:ext uri="{FF2B5EF4-FFF2-40B4-BE49-F238E27FC236}">
                <a16:creationId xmlns:a16="http://schemas.microsoft.com/office/drawing/2014/main" id="{1D3798B7-8161-4636-B8B5-687534FE6750}"/>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7" name="Content Placeholder 2">
            <a:extLst>
              <a:ext uri="{FF2B5EF4-FFF2-40B4-BE49-F238E27FC236}">
                <a16:creationId xmlns:a16="http://schemas.microsoft.com/office/drawing/2014/main" id="{48FF8AA5-69A9-481C-9550-D2A95ED67751}"/>
              </a:ext>
            </a:extLst>
          </p:cNvPr>
          <p:cNvSpPr>
            <a:spLocks noGrp="1"/>
          </p:cNvSpPr>
          <p:nvPr>
            <p:ph idx="1"/>
          </p:nvPr>
        </p:nvSpPr>
        <p:spPr>
          <a:xfrm>
            <a:off x="394935" y="1324457"/>
            <a:ext cx="8280400" cy="940196"/>
          </a:xfrm>
        </p:spPr>
        <p:txBody>
          <a:bodyPr vert="horz" lIns="91440" tIns="45720" rIns="91440" bIns="45720" rtlCol="0" anchor="t">
            <a:normAutofit/>
          </a:bodyPr>
          <a:lstStyle/>
          <a:p>
            <a:pPr marL="85725" indent="0">
              <a:buNone/>
            </a:pPr>
            <a:r>
              <a:rPr lang="en-US" sz="2000" b="1" dirty="0">
                <a:cs typeface="Calibri"/>
              </a:rPr>
              <a:t>Manufacturing methods and processes for Thermoplastics vs. Thermosets</a:t>
            </a:r>
          </a:p>
        </p:txBody>
      </p:sp>
      <p:sp>
        <p:nvSpPr>
          <p:cNvPr id="2" name="TextBox 1">
            <a:extLst>
              <a:ext uri="{FF2B5EF4-FFF2-40B4-BE49-F238E27FC236}">
                <a16:creationId xmlns:a16="http://schemas.microsoft.com/office/drawing/2014/main" id="{90D2041D-812F-428A-9542-CE47432CEE6F}"/>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86466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pic>
        <p:nvPicPr>
          <p:cNvPr id="10" name="Content Placeholder 9" descr="Screen Shot 2013-04-16 at 4.08.53 PM.png"/>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18177" b="11534"/>
          <a:stretch/>
        </p:blipFill>
        <p:spPr>
          <a:xfrm>
            <a:off x="4177792" y="1425786"/>
            <a:ext cx="4033181" cy="2384778"/>
          </a:xfrm>
        </p:spPr>
      </p:pic>
      <p:pic>
        <p:nvPicPr>
          <p:cNvPr id="11" name="Picture 10" descr="Screen Shot 2013-04-16 at 4.13.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980" y="3983284"/>
            <a:ext cx="2921000" cy="2171700"/>
          </a:xfrm>
          <a:prstGeom prst="rect">
            <a:avLst/>
          </a:prstGeom>
        </p:spPr>
      </p:pic>
      <p:sp>
        <p:nvSpPr>
          <p:cNvPr id="12" name="TextBox 11"/>
          <p:cNvSpPr txBox="1"/>
          <p:nvPr/>
        </p:nvSpPr>
        <p:spPr>
          <a:xfrm>
            <a:off x="5259493" y="3810564"/>
            <a:ext cx="3072901" cy="338554"/>
          </a:xfrm>
          <a:prstGeom prst="rect">
            <a:avLst/>
          </a:prstGeom>
          <a:noFill/>
        </p:spPr>
        <p:txBody>
          <a:bodyPr wrap="square" rtlCol="0" anchor="t">
            <a:spAutoFit/>
          </a:bodyPr>
          <a:lstStyle/>
          <a:p>
            <a:r>
              <a:rPr lang="en-US" sz="1600" b="1" dirty="0"/>
              <a:t>Injection Molding Process</a:t>
            </a:r>
            <a:endParaRPr lang="en-US" sz="1600" b="1" dirty="0">
              <a:cs typeface="Calibri"/>
            </a:endParaRPr>
          </a:p>
        </p:txBody>
      </p:sp>
      <p:sp>
        <p:nvSpPr>
          <p:cNvPr id="13" name="TextBox 12"/>
          <p:cNvSpPr txBox="1"/>
          <p:nvPr/>
        </p:nvSpPr>
        <p:spPr>
          <a:xfrm>
            <a:off x="5147733" y="6026644"/>
            <a:ext cx="3072901" cy="338554"/>
          </a:xfrm>
          <a:prstGeom prst="rect">
            <a:avLst/>
          </a:prstGeom>
          <a:noFill/>
        </p:spPr>
        <p:txBody>
          <a:bodyPr wrap="square" rtlCol="0" anchor="t">
            <a:spAutoFit/>
          </a:bodyPr>
          <a:lstStyle/>
          <a:p>
            <a:r>
              <a:rPr lang="en-US" sz="1600" b="1" dirty="0"/>
              <a:t>Part made by injection molding</a:t>
            </a:r>
            <a:endParaRPr lang="en-US" sz="1600" b="1" dirty="0">
              <a:cs typeface="Calibri"/>
            </a:endParaRPr>
          </a:p>
        </p:txBody>
      </p:sp>
      <p:sp>
        <p:nvSpPr>
          <p:cNvPr id="14" name="TextBox 13"/>
          <p:cNvSpPr txBox="1"/>
          <p:nvPr/>
        </p:nvSpPr>
        <p:spPr>
          <a:xfrm>
            <a:off x="299720" y="6517003"/>
            <a:ext cx="7943427" cy="461665"/>
          </a:xfrm>
          <a:prstGeom prst="rect">
            <a:avLst/>
          </a:prstGeom>
          <a:noFill/>
        </p:spPr>
        <p:txBody>
          <a:bodyPr wrap="square" rtlCol="0">
            <a:spAutoFit/>
          </a:bodyPr>
          <a:lstStyle/>
          <a:p>
            <a:r>
              <a:rPr lang="en-US" sz="1200" i="1" dirty="0"/>
              <a:t>Source: </a:t>
            </a:r>
            <a:r>
              <a:rPr lang="en-US" sz="1200" i="1" dirty="0">
                <a:hlinkClick r:id="rId5"/>
              </a:rPr>
              <a:t>http://www.substech.com/dokuwiki/doku.php?id=injection_molding_of_polymers</a:t>
            </a:r>
            <a:endParaRPr lang="en-US" sz="1200" i="1" dirty="0"/>
          </a:p>
          <a:p>
            <a:endParaRPr lang="en-US" sz="1200" i="1" dirty="0"/>
          </a:p>
        </p:txBody>
      </p:sp>
      <p:sp>
        <p:nvSpPr>
          <p:cNvPr id="2" name="Title 1">
            <a:extLst>
              <a:ext uri="{FF2B5EF4-FFF2-40B4-BE49-F238E27FC236}">
                <a16:creationId xmlns:a16="http://schemas.microsoft.com/office/drawing/2014/main" id="{975A1B50-C80D-47C4-85E6-D356694000E0}"/>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3" name="Content Placeholder 2">
            <a:extLst>
              <a:ext uri="{FF2B5EF4-FFF2-40B4-BE49-F238E27FC236}">
                <a16:creationId xmlns:a16="http://schemas.microsoft.com/office/drawing/2014/main" id="{F87AB20F-4DCC-4548-81D2-FF62A44A5F6C}"/>
              </a:ext>
            </a:extLst>
          </p:cNvPr>
          <p:cNvSpPr txBox="1">
            <a:spLocks/>
          </p:cNvSpPr>
          <p:nvPr/>
        </p:nvSpPr>
        <p:spPr>
          <a:xfrm>
            <a:off x="394935" y="1324457"/>
            <a:ext cx="8280400"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Injection Molding</a:t>
            </a:r>
            <a:endParaRPr lang="en-US" dirty="0">
              <a:solidFill>
                <a:srgbClr val="C00000"/>
              </a:solidFill>
              <a:cs typeface="Calibri"/>
            </a:endParaRPr>
          </a:p>
        </p:txBody>
      </p:sp>
      <p:sp>
        <p:nvSpPr>
          <p:cNvPr id="6" name="Content Placeholder 5"/>
          <p:cNvSpPr>
            <a:spLocks noGrp="1"/>
          </p:cNvSpPr>
          <p:nvPr>
            <p:ph sz="quarter" idx="4294967295"/>
          </p:nvPr>
        </p:nvSpPr>
        <p:spPr>
          <a:xfrm>
            <a:off x="457218" y="1761663"/>
            <a:ext cx="3766804" cy="5061280"/>
          </a:xfrm>
        </p:spPr>
        <p:txBody>
          <a:bodyPr vert="horz" lIns="91440" tIns="45720" rIns="91440" bIns="45720" rtlCol="0" anchor="t">
            <a:noAutofit/>
          </a:bodyPr>
          <a:lstStyle/>
          <a:p>
            <a:r>
              <a:rPr lang="en-US" sz="1800" b="1" dirty="0">
                <a:ea typeface="+mn-lt"/>
                <a:cs typeface="+mn-lt"/>
              </a:rPr>
              <a:t>Injection Molding is highly productive method providing high accuracy and control of shape of the manufactured parts. The method is profitable in mass production of large number of identical parts. </a:t>
            </a:r>
            <a:endParaRPr lang="en-US" sz="1800" dirty="0">
              <a:ea typeface="+mn-lt"/>
              <a:cs typeface="+mn-lt"/>
            </a:endParaRPr>
          </a:p>
          <a:p>
            <a:r>
              <a:rPr lang="en-US" sz="1800" b="1" dirty="0">
                <a:ea typeface="+mn-lt"/>
                <a:cs typeface="+mn-lt"/>
              </a:rPr>
              <a:t>Injection Molding is used mainly for Thermoplastics, but Elastomers and Thermosets also may be extruded. In this case cross-linking occurs during heating and melting of the material in the heated barrel. </a:t>
            </a:r>
            <a:endParaRPr lang="en-US" sz="1800" b="1" dirty="0">
              <a:cs typeface="Calibri"/>
            </a:endParaRPr>
          </a:p>
        </p:txBody>
      </p:sp>
      <p:sp>
        <p:nvSpPr>
          <p:cNvPr id="5" name="TextBox 4">
            <a:extLst>
              <a:ext uri="{FF2B5EF4-FFF2-40B4-BE49-F238E27FC236}">
                <a16:creationId xmlns:a16="http://schemas.microsoft.com/office/drawing/2014/main" id="{77465D8D-6057-4031-8CCD-4B715A5F5133}"/>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7" name="Footer Placeholder 6"/>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27170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pic>
        <p:nvPicPr>
          <p:cNvPr id="10" name="Content Placeholder 9" descr="Screen Shot 2013-04-16 at 4.08.53 PM.png"/>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18177" b="11534"/>
          <a:stretch/>
        </p:blipFill>
        <p:spPr>
          <a:xfrm>
            <a:off x="4177792" y="1425786"/>
            <a:ext cx="4033181" cy="2384778"/>
          </a:xfrm>
        </p:spPr>
      </p:pic>
      <p:pic>
        <p:nvPicPr>
          <p:cNvPr id="11" name="Picture 10" descr="Screen Shot 2013-04-16 at 4.13.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980" y="3983284"/>
            <a:ext cx="2921000" cy="2171700"/>
          </a:xfrm>
          <a:prstGeom prst="rect">
            <a:avLst/>
          </a:prstGeom>
        </p:spPr>
      </p:pic>
      <p:sp>
        <p:nvSpPr>
          <p:cNvPr id="12" name="TextBox 11"/>
          <p:cNvSpPr txBox="1"/>
          <p:nvPr/>
        </p:nvSpPr>
        <p:spPr>
          <a:xfrm>
            <a:off x="5259493" y="3810564"/>
            <a:ext cx="3072901" cy="338554"/>
          </a:xfrm>
          <a:prstGeom prst="rect">
            <a:avLst/>
          </a:prstGeom>
          <a:noFill/>
        </p:spPr>
        <p:txBody>
          <a:bodyPr wrap="square" rtlCol="0" anchor="t">
            <a:spAutoFit/>
          </a:bodyPr>
          <a:lstStyle/>
          <a:p>
            <a:r>
              <a:rPr lang="en-US" sz="1600" b="1" dirty="0"/>
              <a:t>Injection Molding Process</a:t>
            </a:r>
            <a:endParaRPr lang="en-US" sz="1600" b="1" dirty="0">
              <a:cs typeface="Calibri"/>
            </a:endParaRPr>
          </a:p>
        </p:txBody>
      </p:sp>
      <p:sp>
        <p:nvSpPr>
          <p:cNvPr id="13" name="TextBox 12"/>
          <p:cNvSpPr txBox="1"/>
          <p:nvPr/>
        </p:nvSpPr>
        <p:spPr>
          <a:xfrm>
            <a:off x="5147733" y="6026644"/>
            <a:ext cx="3072901" cy="338554"/>
          </a:xfrm>
          <a:prstGeom prst="rect">
            <a:avLst/>
          </a:prstGeom>
          <a:noFill/>
        </p:spPr>
        <p:txBody>
          <a:bodyPr wrap="square" rtlCol="0" anchor="t">
            <a:spAutoFit/>
          </a:bodyPr>
          <a:lstStyle/>
          <a:p>
            <a:r>
              <a:rPr lang="en-US" sz="1600" b="1" dirty="0"/>
              <a:t>Part made by injection molding</a:t>
            </a:r>
            <a:endParaRPr lang="en-US" sz="1600" b="1" dirty="0">
              <a:cs typeface="Calibri"/>
            </a:endParaRPr>
          </a:p>
        </p:txBody>
      </p:sp>
      <p:sp>
        <p:nvSpPr>
          <p:cNvPr id="14" name="TextBox 13"/>
          <p:cNvSpPr txBox="1"/>
          <p:nvPr/>
        </p:nvSpPr>
        <p:spPr>
          <a:xfrm>
            <a:off x="295486" y="6365198"/>
            <a:ext cx="7943427" cy="646331"/>
          </a:xfrm>
          <a:prstGeom prst="rect">
            <a:avLst/>
          </a:prstGeom>
          <a:noFill/>
        </p:spPr>
        <p:txBody>
          <a:bodyPr wrap="square" rtlCol="0">
            <a:spAutoFit/>
          </a:bodyPr>
          <a:lstStyle/>
          <a:p>
            <a:r>
              <a:rPr lang="en-US" sz="1200" i="1" dirty="0"/>
              <a:t>Source: </a:t>
            </a:r>
            <a:r>
              <a:rPr lang="en-US" sz="1200" i="1" dirty="0">
                <a:hlinkClick r:id="rId5"/>
              </a:rPr>
              <a:t>http://www.substech.com/dokuwiki/doku.php?id=injection_molding_of_polymers</a:t>
            </a:r>
            <a:r>
              <a:rPr lang="en-US" sz="1200" i="1" dirty="0"/>
              <a:t> and </a:t>
            </a:r>
            <a:r>
              <a:rPr lang="en-US" sz="1200" i="1" dirty="0">
                <a:hlinkClick r:id="rId6"/>
              </a:rPr>
              <a:t>https://www.woodlandplastics.com/understanding-thermoset-plastics.html</a:t>
            </a:r>
            <a:endParaRPr lang="en-US" sz="1200" i="1" dirty="0"/>
          </a:p>
          <a:p>
            <a:endParaRPr lang="en-US" sz="1200" i="1" dirty="0"/>
          </a:p>
        </p:txBody>
      </p:sp>
      <p:sp>
        <p:nvSpPr>
          <p:cNvPr id="2" name="Title 1">
            <a:extLst>
              <a:ext uri="{FF2B5EF4-FFF2-40B4-BE49-F238E27FC236}">
                <a16:creationId xmlns:a16="http://schemas.microsoft.com/office/drawing/2014/main" id="{975A1B50-C80D-47C4-85E6-D356694000E0}"/>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3" name="Content Placeholder 2">
            <a:extLst>
              <a:ext uri="{FF2B5EF4-FFF2-40B4-BE49-F238E27FC236}">
                <a16:creationId xmlns:a16="http://schemas.microsoft.com/office/drawing/2014/main" id="{F87AB20F-4DCC-4548-81D2-FF62A44A5F6C}"/>
              </a:ext>
            </a:extLst>
          </p:cNvPr>
          <p:cNvSpPr txBox="1">
            <a:spLocks/>
          </p:cNvSpPr>
          <p:nvPr/>
        </p:nvSpPr>
        <p:spPr>
          <a:xfrm>
            <a:off x="394935" y="1324457"/>
            <a:ext cx="8280400"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Injection Molding</a:t>
            </a:r>
            <a:endParaRPr lang="en-US" dirty="0">
              <a:solidFill>
                <a:srgbClr val="C00000"/>
              </a:solidFill>
              <a:cs typeface="Calibri"/>
            </a:endParaRPr>
          </a:p>
        </p:txBody>
      </p:sp>
      <p:sp>
        <p:nvSpPr>
          <p:cNvPr id="6" name="Content Placeholder 5"/>
          <p:cNvSpPr>
            <a:spLocks noGrp="1"/>
          </p:cNvSpPr>
          <p:nvPr>
            <p:ph sz="quarter" idx="4294967295"/>
          </p:nvPr>
        </p:nvSpPr>
        <p:spPr>
          <a:xfrm>
            <a:off x="457217" y="1761663"/>
            <a:ext cx="4226154" cy="5061280"/>
          </a:xfrm>
        </p:spPr>
        <p:txBody>
          <a:bodyPr vert="horz" lIns="91440" tIns="45720" rIns="91440" bIns="45720" rtlCol="0" anchor="t">
            <a:noAutofit/>
          </a:bodyPr>
          <a:lstStyle/>
          <a:p>
            <a:r>
              <a:rPr lang="en-US" sz="1800" b="1" i="1" dirty="0">
                <a:ea typeface="+mn-lt"/>
                <a:cs typeface="+mn-lt"/>
              </a:rPr>
              <a:t>Thermoplastics commonly used in Injection Molding are as follows:</a:t>
            </a:r>
            <a:r>
              <a:rPr lang="en-US" sz="1800" b="1" dirty="0">
                <a:ea typeface="+mn-lt"/>
                <a:cs typeface="+mn-lt"/>
              </a:rPr>
              <a:t> </a:t>
            </a:r>
            <a:endParaRPr lang="en-US" sz="1800" dirty="0">
              <a:ea typeface="+mn-lt"/>
              <a:cs typeface="+mn-lt"/>
            </a:endParaRPr>
          </a:p>
          <a:p>
            <a:pPr lvl="1"/>
            <a:r>
              <a:rPr lang="en-US" sz="1800" b="1" dirty="0">
                <a:ea typeface="+mn-lt"/>
                <a:cs typeface="+mn-lt"/>
              </a:rPr>
              <a:t>Polypropylene (PP) </a:t>
            </a:r>
            <a:endParaRPr lang="en-US" sz="1800" dirty="0">
              <a:ea typeface="+mn-lt"/>
              <a:cs typeface="+mn-lt"/>
            </a:endParaRPr>
          </a:p>
          <a:p>
            <a:pPr lvl="1"/>
            <a:r>
              <a:rPr lang="en-US" sz="1800" b="1" dirty="0">
                <a:ea typeface="+mn-lt"/>
                <a:cs typeface="+mn-lt"/>
              </a:rPr>
              <a:t>Polycarbonate (PC) </a:t>
            </a:r>
            <a:endParaRPr lang="en-US" sz="1800" dirty="0">
              <a:ea typeface="+mn-lt"/>
              <a:cs typeface="+mn-lt"/>
            </a:endParaRPr>
          </a:p>
          <a:p>
            <a:pPr lvl="1"/>
            <a:r>
              <a:rPr lang="en-US" sz="1800" b="1" dirty="0">
                <a:ea typeface="+mn-lt"/>
                <a:cs typeface="+mn-lt"/>
              </a:rPr>
              <a:t>Acrylonitrile-Butadiene-Styrene (ABS) </a:t>
            </a:r>
            <a:endParaRPr lang="en-US" sz="1800" dirty="0">
              <a:ea typeface="+mn-lt"/>
              <a:cs typeface="+mn-lt"/>
            </a:endParaRPr>
          </a:p>
          <a:p>
            <a:pPr lvl="1"/>
            <a:r>
              <a:rPr lang="en-US" sz="1800" b="1" dirty="0">
                <a:ea typeface="+mn-lt"/>
                <a:cs typeface="+mn-lt"/>
              </a:rPr>
              <a:t>Nylon 6 (N6)</a:t>
            </a:r>
            <a:r>
              <a:rPr lang="en-US" sz="1800" b="1" dirty="0"/>
              <a:t> </a:t>
            </a:r>
          </a:p>
          <a:p>
            <a:r>
              <a:rPr lang="en-US" sz="1800" b="1" i="1" dirty="0">
                <a:ea typeface="+mn-lt"/>
                <a:cs typeface="+mn-lt"/>
              </a:rPr>
              <a:t>Thermosets commonly used in Injection Molding are as follows:</a:t>
            </a:r>
            <a:r>
              <a:rPr lang="en-US" sz="1800" b="1" dirty="0">
                <a:ea typeface="+mn-lt"/>
                <a:cs typeface="+mn-lt"/>
              </a:rPr>
              <a:t> </a:t>
            </a:r>
          </a:p>
          <a:p>
            <a:pPr lvl="1"/>
            <a:r>
              <a:rPr lang="en-US" sz="1650" b="1" dirty="0"/>
              <a:t>Bulk Molding Compound (BMC)</a:t>
            </a:r>
            <a:r>
              <a:rPr lang="en-US" sz="1650" dirty="0"/>
              <a:t> or Dough Molding Compound (DMC), which are saturated and unsaturated polyesters and vinyl esters</a:t>
            </a:r>
          </a:p>
          <a:p>
            <a:pPr lvl="1"/>
            <a:r>
              <a:rPr lang="en-US" sz="1650" b="1" dirty="0"/>
              <a:t>Phenolic Molding Compound</a:t>
            </a:r>
            <a:r>
              <a:rPr lang="en-US" sz="1650" dirty="0"/>
              <a:t>, Epoxy, and Diallyl Phthalate (DAP)</a:t>
            </a:r>
            <a:endParaRPr lang="en-US" sz="1650" dirty="0">
              <a:ea typeface="+mn-lt"/>
              <a:cs typeface="+mn-lt"/>
            </a:endParaRPr>
          </a:p>
        </p:txBody>
      </p:sp>
      <p:sp>
        <p:nvSpPr>
          <p:cNvPr id="5" name="TextBox 4">
            <a:extLst>
              <a:ext uri="{FF2B5EF4-FFF2-40B4-BE49-F238E27FC236}">
                <a16:creationId xmlns:a16="http://schemas.microsoft.com/office/drawing/2014/main" id="{F4BD4BD6-A473-40C8-99B9-A5430E6C3E3E}"/>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7" name="Footer Placeholder 6"/>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546942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A close up of a tool&#10;&#10;Description generated with high confidence">
            <a:extLst>
              <a:ext uri="{FF2B5EF4-FFF2-40B4-BE49-F238E27FC236}">
                <a16:creationId xmlns:a16="http://schemas.microsoft.com/office/drawing/2014/main" id="{45D52C3F-C068-41FF-B07E-81A15D08E2ED}"/>
              </a:ext>
            </a:extLst>
          </p:cNvPr>
          <p:cNvPicPr>
            <a:picLocks noChangeAspect="1"/>
          </p:cNvPicPr>
          <p:nvPr/>
        </p:nvPicPr>
        <p:blipFill>
          <a:blip r:embed="rId3"/>
          <a:stretch>
            <a:fillRect/>
          </a:stretch>
        </p:blipFill>
        <p:spPr>
          <a:xfrm>
            <a:off x="4673387" y="1190978"/>
            <a:ext cx="2743200" cy="2084832"/>
          </a:xfrm>
          <a:prstGeom prst="rect">
            <a:avLst/>
          </a:prstGeom>
        </p:spPr>
      </p:pic>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14" name="TextBox 13"/>
          <p:cNvSpPr txBox="1"/>
          <p:nvPr/>
        </p:nvSpPr>
        <p:spPr>
          <a:xfrm>
            <a:off x="299720" y="6517003"/>
            <a:ext cx="7943427" cy="276999"/>
          </a:xfrm>
          <a:prstGeom prst="rect">
            <a:avLst/>
          </a:prstGeom>
          <a:noFill/>
        </p:spPr>
        <p:txBody>
          <a:bodyPr wrap="square" rtlCol="0">
            <a:spAutoFit/>
          </a:bodyPr>
          <a:lstStyle/>
          <a:p>
            <a:r>
              <a:rPr lang="en-US" sz="1200" i="1" dirty="0"/>
              <a:t>Source:  http://www.pmplastic.com/injection-molded-part-product-look-like/</a:t>
            </a:r>
          </a:p>
        </p:txBody>
      </p:sp>
      <p:sp>
        <p:nvSpPr>
          <p:cNvPr id="2" name="Title 1">
            <a:extLst>
              <a:ext uri="{FF2B5EF4-FFF2-40B4-BE49-F238E27FC236}">
                <a16:creationId xmlns:a16="http://schemas.microsoft.com/office/drawing/2014/main" id="{975A1B50-C80D-47C4-85E6-D356694000E0}"/>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3" name="Content Placeholder 2">
            <a:extLst>
              <a:ext uri="{FF2B5EF4-FFF2-40B4-BE49-F238E27FC236}">
                <a16:creationId xmlns:a16="http://schemas.microsoft.com/office/drawing/2014/main" id="{F87AB20F-4DCC-4548-81D2-FF62A44A5F6C}"/>
              </a:ext>
            </a:extLst>
          </p:cNvPr>
          <p:cNvSpPr txBox="1">
            <a:spLocks/>
          </p:cNvSpPr>
          <p:nvPr/>
        </p:nvSpPr>
        <p:spPr>
          <a:xfrm>
            <a:off x="394935" y="1324457"/>
            <a:ext cx="8280400"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Injection Molding</a:t>
            </a:r>
            <a:endParaRPr lang="en-US" dirty="0">
              <a:solidFill>
                <a:srgbClr val="C00000"/>
              </a:solidFill>
              <a:cs typeface="Calibri"/>
            </a:endParaRPr>
          </a:p>
        </p:txBody>
      </p:sp>
      <p:sp>
        <p:nvSpPr>
          <p:cNvPr id="6" name="Content Placeholder 5"/>
          <p:cNvSpPr>
            <a:spLocks noGrp="1"/>
          </p:cNvSpPr>
          <p:nvPr>
            <p:ph sz="quarter" idx="4294967295"/>
          </p:nvPr>
        </p:nvSpPr>
        <p:spPr>
          <a:xfrm>
            <a:off x="705903" y="1723404"/>
            <a:ext cx="4872438" cy="977088"/>
          </a:xfrm>
        </p:spPr>
        <p:txBody>
          <a:bodyPr vert="horz" lIns="91440" tIns="45720" rIns="91440" bIns="45720" rtlCol="0" anchor="t">
            <a:noAutofit/>
          </a:bodyPr>
          <a:lstStyle/>
          <a:p>
            <a:r>
              <a:rPr lang="en-US" sz="1800" b="1" dirty="0">
                <a:ea typeface="+mn-lt"/>
                <a:cs typeface="+mn-lt"/>
              </a:rPr>
              <a:t>Injection Molding is used for manufacturing a very wide variety of products! </a:t>
            </a:r>
            <a:endParaRPr lang="en-US" sz="1800" b="1" dirty="0">
              <a:cs typeface="Calibri"/>
            </a:endParaRPr>
          </a:p>
        </p:txBody>
      </p:sp>
      <p:pic>
        <p:nvPicPr>
          <p:cNvPr id="17" name="Picture 17" descr="A picture containing LEGO, toy, indoor, table&#10;&#10;Description generated with very high confidence">
            <a:extLst>
              <a:ext uri="{FF2B5EF4-FFF2-40B4-BE49-F238E27FC236}">
                <a16:creationId xmlns:a16="http://schemas.microsoft.com/office/drawing/2014/main" id="{156FA859-8EBE-4DA8-98ED-5F0882302AB4}"/>
              </a:ext>
            </a:extLst>
          </p:cNvPr>
          <p:cNvPicPr>
            <a:picLocks noChangeAspect="1"/>
          </p:cNvPicPr>
          <p:nvPr/>
        </p:nvPicPr>
        <p:blipFill>
          <a:blip r:embed="rId4"/>
          <a:stretch>
            <a:fillRect/>
          </a:stretch>
        </p:blipFill>
        <p:spPr>
          <a:xfrm rot="-180000">
            <a:off x="703972" y="2517358"/>
            <a:ext cx="4455308" cy="2559776"/>
          </a:xfrm>
          <a:prstGeom prst="rect">
            <a:avLst/>
          </a:prstGeom>
          <a:ln w="76200">
            <a:solidFill>
              <a:schemeClr val="bg1"/>
            </a:solidFill>
          </a:ln>
          <a:effectLst>
            <a:outerShdw blurRad="165100" dist="76200" dir="3900000" algn="l" rotWithShape="0">
              <a:prstClr val="black">
                <a:alpha val="32000"/>
              </a:prstClr>
            </a:outerShdw>
          </a:effectLst>
        </p:spPr>
      </p:pic>
      <p:pic>
        <p:nvPicPr>
          <p:cNvPr id="8" name="Picture 8" descr="A picture containing person, indoor, floor, wall&#10;&#10;Description generated with very high confidence">
            <a:extLst>
              <a:ext uri="{FF2B5EF4-FFF2-40B4-BE49-F238E27FC236}">
                <a16:creationId xmlns:a16="http://schemas.microsoft.com/office/drawing/2014/main" id="{139E0CC1-1814-4C10-A16A-B6BDF43EADE6}"/>
              </a:ext>
            </a:extLst>
          </p:cNvPr>
          <p:cNvPicPr>
            <a:picLocks noGrp="1" noChangeAspect="1"/>
          </p:cNvPicPr>
          <p:nvPr>
            <p:ph sz="quarter" idx="4294967295"/>
          </p:nvPr>
        </p:nvPicPr>
        <p:blipFill>
          <a:blip r:embed="rId5"/>
          <a:stretch>
            <a:fillRect/>
          </a:stretch>
        </p:blipFill>
        <p:spPr>
          <a:xfrm rot="180000">
            <a:off x="4798061" y="3514817"/>
            <a:ext cx="3409911" cy="2726016"/>
          </a:xfrm>
          <a:prstGeom prst="rect">
            <a:avLst/>
          </a:prstGeom>
          <a:ln w="76200">
            <a:solidFill>
              <a:schemeClr val="bg1"/>
            </a:solidFill>
          </a:ln>
          <a:effectLst>
            <a:outerShdw blurRad="165100" dist="76200" dir="3900000" algn="l" rotWithShape="0">
              <a:prstClr val="black">
                <a:alpha val="32000"/>
              </a:prstClr>
            </a:outerShdw>
          </a:effectLst>
        </p:spPr>
      </p:pic>
      <p:sp>
        <p:nvSpPr>
          <p:cNvPr id="5" name="TextBox 4">
            <a:extLst>
              <a:ext uri="{FF2B5EF4-FFF2-40B4-BE49-F238E27FC236}">
                <a16:creationId xmlns:a16="http://schemas.microsoft.com/office/drawing/2014/main" id="{D294BEC3-123E-4880-A5E4-356952EA0B42}"/>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7" name="Footer Placeholder 6"/>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92315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12" name="TextBox 11"/>
          <p:cNvSpPr txBox="1"/>
          <p:nvPr/>
        </p:nvSpPr>
        <p:spPr>
          <a:xfrm>
            <a:off x="2204508" y="3389354"/>
            <a:ext cx="3072901" cy="338554"/>
          </a:xfrm>
          <a:prstGeom prst="rect">
            <a:avLst/>
          </a:prstGeom>
          <a:noFill/>
        </p:spPr>
        <p:txBody>
          <a:bodyPr wrap="square" rtlCol="0" anchor="t">
            <a:spAutoFit/>
          </a:bodyPr>
          <a:lstStyle/>
          <a:p>
            <a:r>
              <a:rPr lang="en-US" sz="1600" b="1" dirty="0">
                <a:solidFill>
                  <a:schemeClr val="tx2"/>
                </a:solidFill>
              </a:rPr>
              <a:t>Injection Molding Process</a:t>
            </a:r>
            <a:endParaRPr lang="en-US" sz="1600" b="1" dirty="0">
              <a:solidFill>
                <a:schemeClr val="tx2"/>
              </a:solidFill>
              <a:cs typeface="Calibri"/>
            </a:endParaRPr>
          </a:p>
        </p:txBody>
      </p:sp>
      <p:sp>
        <p:nvSpPr>
          <p:cNvPr id="14" name="TextBox 13"/>
          <p:cNvSpPr txBox="1"/>
          <p:nvPr/>
        </p:nvSpPr>
        <p:spPr>
          <a:xfrm>
            <a:off x="299720" y="6517003"/>
            <a:ext cx="7943427" cy="276999"/>
          </a:xfrm>
          <a:prstGeom prst="rect">
            <a:avLst/>
          </a:prstGeom>
          <a:noFill/>
        </p:spPr>
        <p:txBody>
          <a:bodyPr wrap="square" rtlCol="0">
            <a:spAutoFit/>
          </a:bodyPr>
          <a:lstStyle/>
          <a:p>
            <a:r>
              <a:rPr lang="en-US" sz="1200" i="1" dirty="0"/>
              <a:t>Source: </a:t>
            </a:r>
            <a:r>
              <a:rPr lang="en-US" sz="1200" i="1" dirty="0">
                <a:hlinkClick r:id="rId3"/>
              </a:rPr>
              <a:t>http://www.substech.com/dokuwiki/doku.php?id=injection_molding_of_polymers</a:t>
            </a:r>
            <a:r>
              <a:rPr lang="en-US" sz="1200" i="1" dirty="0"/>
              <a:t> </a:t>
            </a:r>
          </a:p>
        </p:txBody>
      </p:sp>
      <p:sp>
        <p:nvSpPr>
          <p:cNvPr id="2" name="Title 1">
            <a:extLst>
              <a:ext uri="{FF2B5EF4-FFF2-40B4-BE49-F238E27FC236}">
                <a16:creationId xmlns:a16="http://schemas.microsoft.com/office/drawing/2014/main" id="{975A1B50-C80D-47C4-85E6-D356694000E0}"/>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3" name="Content Placeholder 2">
            <a:extLst>
              <a:ext uri="{FF2B5EF4-FFF2-40B4-BE49-F238E27FC236}">
                <a16:creationId xmlns:a16="http://schemas.microsoft.com/office/drawing/2014/main" id="{F87AB20F-4DCC-4548-81D2-FF62A44A5F6C}"/>
              </a:ext>
            </a:extLst>
          </p:cNvPr>
          <p:cNvSpPr txBox="1">
            <a:spLocks/>
          </p:cNvSpPr>
          <p:nvPr/>
        </p:nvSpPr>
        <p:spPr>
          <a:xfrm>
            <a:off x="394935" y="1324457"/>
            <a:ext cx="8280400"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Injection Molding</a:t>
            </a:r>
            <a:endParaRPr lang="en-US" dirty="0">
              <a:solidFill>
                <a:srgbClr val="C00000"/>
              </a:solidFill>
              <a:cs typeface="Calibri"/>
            </a:endParaRPr>
          </a:p>
        </p:txBody>
      </p:sp>
      <p:sp>
        <p:nvSpPr>
          <p:cNvPr id="6" name="Content Placeholder 5"/>
          <p:cNvSpPr>
            <a:spLocks noGrp="1"/>
          </p:cNvSpPr>
          <p:nvPr>
            <p:ph sz="quarter" idx="4294967295"/>
          </p:nvPr>
        </p:nvSpPr>
        <p:spPr>
          <a:xfrm>
            <a:off x="457217" y="1761663"/>
            <a:ext cx="3998401" cy="1584293"/>
          </a:xfrm>
        </p:spPr>
        <p:txBody>
          <a:bodyPr vert="horz" lIns="91440" tIns="45720" rIns="91440" bIns="45720" rtlCol="0" anchor="t">
            <a:noAutofit/>
          </a:bodyPr>
          <a:lstStyle/>
          <a:p>
            <a:r>
              <a:rPr lang="en-US" sz="1800" b="1" dirty="0">
                <a:ea typeface="+mn-lt"/>
                <a:cs typeface="+mn-lt"/>
              </a:rPr>
              <a:t>Injection Molding is a process in which a molten polymer is forced under high pressure into a mold cavity through an opening (the sprue). </a:t>
            </a:r>
            <a:endParaRPr lang="en-US" sz="1800" b="1" dirty="0">
              <a:cs typeface="Calibri"/>
            </a:endParaRPr>
          </a:p>
        </p:txBody>
      </p:sp>
      <p:pic>
        <p:nvPicPr>
          <p:cNvPr id="9" name="Picture 8" descr="A screenshot of a cell phone&#10;&#10;Description automatically generated">
            <a:extLst>
              <a:ext uri="{FF2B5EF4-FFF2-40B4-BE49-F238E27FC236}">
                <a16:creationId xmlns:a16="http://schemas.microsoft.com/office/drawing/2014/main" id="{46FEAA96-5752-4A44-ABD1-4BC74CEA2B04}"/>
              </a:ext>
            </a:extLst>
          </p:cNvPr>
          <p:cNvPicPr>
            <a:picLocks noChangeAspect="1"/>
          </p:cNvPicPr>
          <p:nvPr/>
        </p:nvPicPr>
        <p:blipFill>
          <a:blip r:embed="rId4"/>
          <a:stretch>
            <a:fillRect/>
          </a:stretch>
        </p:blipFill>
        <p:spPr>
          <a:xfrm>
            <a:off x="4594667" y="1283954"/>
            <a:ext cx="3544798" cy="2374806"/>
          </a:xfrm>
          <a:prstGeom prst="rect">
            <a:avLst/>
          </a:prstGeom>
        </p:spPr>
      </p:pic>
      <p:sp>
        <p:nvSpPr>
          <p:cNvPr id="17" name="Content Placeholder 5">
            <a:extLst>
              <a:ext uri="{FF2B5EF4-FFF2-40B4-BE49-F238E27FC236}">
                <a16:creationId xmlns:a16="http://schemas.microsoft.com/office/drawing/2014/main" id="{26405AA6-8ADE-4F6C-8EE7-A1F75EA64C58}"/>
              </a:ext>
            </a:extLst>
          </p:cNvPr>
          <p:cNvSpPr txBox="1">
            <a:spLocks/>
          </p:cNvSpPr>
          <p:nvPr/>
        </p:nvSpPr>
        <p:spPr>
          <a:xfrm>
            <a:off x="457200" y="3755822"/>
            <a:ext cx="7186474" cy="2503636"/>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r>
              <a:rPr lang="en-US" sz="1800" b="1" dirty="0">
                <a:ea typeface="+mn-lt"/>
                <a:cs typeface="+mn-lt"/>
              </a:rPr>
              <a:t>Polymer material in form of pellets or granular plastics is fed by gravity into a heated barrel within an Injection Molding machine, through a hopper. </a:t>
            </a:r>
            <a:endParaRPr lang="en-US" b="1" dirty="0">
              <a:ea typeface="+mn-lt"/>
              <a:cs typeface="+mn-lt"/>
            </a:endParaRPr>
          </a:p>
          <a:p>
            <a:r>
              <a:rPr lang="en-US" sz="1800" b="1" dirty="0">
                <a:ea typeface="+mn-lt"/>
                <a:cs typeface="+mn-lt"/>
              </a:rPr>
              <a:t>The material is then conveyed forward by a feeding screw, melted, and forced into a split mold, filling its cavity through a feeding system with sprue gate and runners. </a:t>
            </a:r>
            <a:endParaRPr lang="en-US" b="1" dirty="0">
              <a:cs typeface="Calibri"/>
            </a:endParaRPr>
          </a:p>
          <a:p>
            <a:r>
              <a:rPr lang="en-US" sz="1800" b="1" dirty="0">
                <a:ea typeface="+mn-lt"/>
                <a:cs typeface="+mn-lt"/>
              </a:rPr>
              <a:t>The screw of an injection molding machine is called reciprocating screw since it not only rotates but also moves forward and backward according to the steps of the molding cycle. </a:t>
            </a:r>
            <a:endParaRPr lang="en-US" sz="1800" b="1" dirty="0">
              <a:cs typeface="Calibri"/>
            </a:endParaRPr>
          </a:p>
        </p:txBody>
      </p:sp>
      <p:sp>
        <p:nvSpPr>
          <p:cNvPr id="5" name="TextBox 4">
            <a:extLst>
              <a:ext uri="{FF2B5EF4-FFF2-40B4-BE49-F238E27FC236}">
                <a16:creationId xmlns:a16="http://schemas.microsoft.com/office/drawing/2014/main" id="{A0C842DC-C9F1-40BC-B1D3-D76C50B3AD90}"/>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7" name="Footer Placeholder 6"/>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596505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14" name="TextBox 13"/>
          <p:cNvSpPr txBox="1"/>
          <p:nvPr/>
        </p:nvSpPr>
        <p:spPr>
          <a:xfrm>
            <a:off x="299720" y="6517003"/>
            <a:ext cx="7943427" cy="461665"/>
          </a:xfrm>
          <a:prstGeom prst="rect">
            <a:avLst/>
          </a:prstGeom>
          <a:noFill/>
        </p:spPr>
        <p:txBody>
          <a:bodyPr wrap="square" rtlCol="0">
            <a:spAutoFit/>
          </a:bodyPr>
          <a:lstStyle/>
          <a:p>
            <a:r>
              <a:rPr lang="en-US" sz="1200" i="1" dirty="0"/>
              <a:t>Source </a:t>
            </a:r>
            <a:r>
              <a:rPr lang="en-US" sz="1200" i="1" dirty="0">
                <a:hlinkClick r:id="rId3"/>
              </a:rPr>
              <a:t>https://www.micronproducts.com/blog/thermoset-vs-thermoplastic</a:t>
            </a:r>
            <a:endParaRPr lang="en-US" sz="1200" i="1" dirty="0"/>
          </a:p>
          <a:p>
            <a:endParaRPr lang="en-US" sz="1200" i="1" dirty="0"/>
          </a:p>
        </p:txBody>
      </p:sp>
      <p:sp>
        <p:nvSpPr>
          <p:cNvPr id="2" name="Title 1">
            <a:extLst>
              <a:ext uri="{FF2B5EF4-FFF2-40B4-BE49-F238E27FC236}">
                <a16:creationId xmlns:a16="http://schemas.microsoft.com/office/drawing/2014/main" id="{975A1B50-C80D-47C4-85E6-D356694000E0}"/>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3" name="Content Placeholder 2">
            <a:extLst>
              <a:ext uri="{FF2B5EF4-FFF2-40B4-BE49-F238E27FC236}">
                <a16:creationId xmlns:a16="http://schemas.microsoft.com/office/drawing/2014/main" id="{F87AB20F-4DCC-4548-81D2-FF62A44A5F6C}"/>
              </a:ext>
            </a:extLst>
          </p:cNvPr>
          <p:cNvSpPr txBox="1">
            <a:spLocks/>
          </p:cNvSpPr>
          <p:nvPr/>
        </p:nvSpPr>
        <p:spPr>
          <a:xfrm>
            <a:off x="394935" y="1324457"/>
            <a:ext cx="8280400"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rPr>
              <a:t>Thermoset Vs. Thermoplastic Injection Molding: A Comparison</a:t>
            </a:r>
          </a:p>
        </p:txBody>
      </p:sp>
      <p:sp>
        <p:nvSpPr>
          <p:cNvPr id="17" name="Content Placeholder 5">
            <a:extLst>
              <a:ext uri="{FF2B5EF4-FFF2-40B4-BE49-F238E27FC236}">
                <a16:creationId xmlns:a16="http://schemas.microsoft.com/office/drawing/2014/main" id="{26405AA6-8ADE-4F6C-8EE7-A1F75EA64C58}"/>
              </a:ext>
            </a:extLst>
          </p:cNvPr>
          <p:cNvSpPr txBox="1">
            <a:spLocks/>
          </p:cNvSpPr>
          <p:nvPr/>
        </p:nvSpPr>
        <p:spPr>
          <a:xfrm>
            <a:off x="725135" y="1732722"/>
            <a:ext cx="7009165" cy="506128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r>
              <a:rPr lang="en-US" sz="2200" b="1" dirty="0"/>
              <a:t>The primary difference in these two plastics comes down to heat and chemical resistance. </a:t>
            </a:r>
          </a:p>
          <a:p>
            <a:r>
              <a:rPr lang="en-US" sz="2200" b="1" dirty="0"/>
              <a:t>In </a:t>
            </a:r>
            <a:r>
              <a:rPr lang="en-US" sz="2200" b="1" i="1" dirty="0">
                <a:solidFill>
                  <a:schemeClr val="tx2"/>
                </a:solidFill>
              </a:rPr>
              <a:t>thermoset</a:t>
            </a:r>
            <a:r>
              <a:rPr lang="en-US" sz="2200" b="1" dirty="0"/>
              <a:t> injection molding, cold material is injected into an extremely hot mold to create a part. This process cures the part so it can never be melted again.</a:t>
            </a:r>
          </a:p>
          <a:p>
            <a:r>
              <a:rPr lang="en-US" sz="2200" b="1" dirty="0"/>
              <a:t>In </a:t>
            </a:r>
            <a:r>
              <a:rPr lang="en-US" sz="2200" b="1" i="1" dirty="0">
                <a:solidFill>
                  <a:schemeClr val="tx2"/>
                </a:solidFill>
              </a:rPr>
              <a:t>thermoplastic</a:t>
            </a:r>
            <a:r>
              <a:rPr lang="en-US" sz="2200" b="1" dirty="0"/>
              <a:t> injection molding, plastic material is melted and injected into a mold to create a part. Once this part cools, the mold opens, and the part is ejected.</a:t>
            </a:r>
          </a:p>
          <a:p>
            <a:r>
              <a:rPr lang="en-US" sz="2200" b="1" dirty="0"/>
              <a:t>Thermoset injection molders are typically more difficult to find than thermoplastic injection molders.</a:t>
            </a:r>
          </a:p>
        </p:txBody>
      </p:sp>
      <p:sp>
        <p:nvSpPr>
          <p:cNvPr id="5" name="TextBox 4">
            <a:extLst>
              <a:ext uri="{FF2B5EF4-FFF2-40B4-BE49-F238E27FC236}">
                <a16:creationId xmlns:a16="http://schemas.microsoft.com/office/drawing/2014/main" id="{C9CAB6B3-C854-48DF-8D11-591F1756336C}"/>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59273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14" name="TextBox 13"/>
          <p:cNvSpPr txBox="1"/>
          <p:nvPr/>
        </p:nvSpPr>
        <p:spPr>
          <a:xfrm>
            <a:off x="299720" y="6517003"/>
            <a:ext cx="7943427" cy="461665"/>
          </a:xfrm>
          <a:prstGeom prst="rect">
            <a:avLst/>
          </a:prstGeom>
          <a:noFill/>
        </p:spPr>
        <p:txBody>
          <a:bodyPr wrap="square" rtlCol="0">
            <a:spAutoFit/>
          </a:bodyPr>
          <a:lstStyle/>
          <a:p>
            <a:r>
              <a:rPr lang="en-US" sz="1200" i="1" dirty="0"/>
              <a:t>Source </a:t>
            </a:r>
            <a:r>
              <a:rPr lang="en-US" sz="1200" i="1" dirty="0">
                <a:hlinkClick r:id="rId3"/>
              </a:rPr>
              <a:t>https://www.micronproducts.com/blog/thermoset-vs-thermoplastic</a:t>
            </a:r>
            <a:endParaRPr lang="en-US" sz="1200" i="1" dirty="0"/>
          </a:p>
          <a:p>
            <a:endParaRPr lang="en-US" sz="1200" i="1" dirty="0"/>
          </a:p>
        </p:txBody>
      </p:sp>
      <p:sp>
        <p:nvSpPr>
          <p:cNvPr id="2" name="Title 1">
            <a:extLst>
              <a:ext uri="{FF2B5EF4-FFF2-40B4-BE49-F238E27FC236}">
                <a16:creationId xmlns:a16="http://schemas.microsoft.com/office/drawing/2014/main" id="{975A1B50-C80D-47C4-85E6-D356694000E0}"/>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3" name="Content Placeholder 2">
            <a:extLst>
              <a:ext uri="{FF2B5EF4-FFF2-40B4-BE49-F238E27FC236}">
                <a16:creationId xmlns:a16="http://schemas.microsoft.com/office/drawing/2014/main" id="{F87AB20F-4DCC-4548-81D2-FF62A44A5F6C}"/>
              </a:ext>
            </a:extLst>
          </p:cNvPr>
          <p:cNvSpPr txBox="1">
            <a:spLocks/>
          </p:cNvSpPr>
          <p:nvPr/>
        </p:nvSpPr>
        <p:spPr>
          <a:xfrm>
            <a:off x="394935" y="1324457"/>
            <a:ext cx="8280400"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rPr>
              <a:t>Thermoset Vs. Thermoplastic Injection Molding: A Comparison</a:t>
            </a:r>
          </a:p>
        </p:txBody>
      </p:sp>
      <p:sp>
        <p:nvSpPr>
          <p:cNvPr id="17" name="Content Placeholder 5">
            <a:extLst>
              <a:ext uri="{FF2B5EF4-FFF2-40B4-BE49-F238E27FC236}">
                <a16:creationId xmlns:a16="http://schemas.microsoft.com/office/drawing/2014/main" id="{26405AA6-8ADE-4F6C-8EE7-A1F75EA64C58}"/>
              </a:ext>
            </a:extLst>
          </p:cNvPr>
          <p:cNvSpPr txBox="1">
            <a:spLocks/>
          </p:cNvSpPr>
          <p:nvPr/>
        </p:nvSpPr>
        <p:spPr>
          <a:xfrm>
            <a:off x="725135" y="1732722"/>
            <a:ext cx="7009165" cy="506128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r>
              <a:rPr lang="en-US" sz="2200" b="1" dirty="0"/>
              <a:t>Thermosets are most frequently used in situations where the part must be able to withstand high temperatures.</a:t>
            </a:r>
            <a:r>
              <a:rPr lang="en-US" sz="2200" dirty="0"/>
              <a:t> </a:t>
            </a:r>
          </a:p>
          <a:p>
            <a:r>
              <a:rPr lang="en-US" sz="2200" b="1" dirty="0"/>
              <a:t>Thermoplastic parts are more likely to be used for consumer plastics that either won’t encounter high temperatures.</a:t>
            </a:r>
            <a:endParaRPr lang="en-US" sz="2200" dirty="0"/>
          </a:p>
          <a:p>
            <a:r>
              <a:rPr lang="en-US" sz="2200" b="1" dirty="0"/>
              <a:t>Consider whether the part will regularly be contact with certain chemistries.</a:t>
            </a:r>
            <a:r>
              <a:rPr lang="en-US" sz="2200" dirty="0"/>
              <a:t> </a:t>
            </a:r>
            <a:endParaRPr lang="en-US" sz="2200" b="1" dirty="0"/>
          </a:p>
        </p:txBody>
      </p:sp>
      <p:sp>
        <p:nvSpPr>
          <p:cNvPr id="5" name="TextBox 4">
            <a:extLst>
              <a:ext uri="{FF2B5EF4-FFF2-40B4-BE49-F238E27FC236}">
                <a16:creationId xmlns:a16="http://schemas.microsoft.com/office/drawing/2014/main" id="{DA78618A-557F-4BB6-A6F3-606D84E23719}"/>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957401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545129" y="1847292"/>
            <a:ext cx="3259166" cy="5061280"/>
          </a:xfrm>
        </p:spPr>
        <p:txBody>
          <a:bodyPr>
            <a:noAutofit/>
          </a:bodyPr>
          <a:lstStyle/>
          <a:p>
            <a:r>
              <a:rPr lang="en-US" sz="2400" b="1" dirty="0"/>
              <a:t>Regarding Quality:</a:t>
            </a:r>
          </a:p>
          <a:p>
            <a:pPr lvl="1"/>
            <a:r>
              <a:rPr lang="en-US" sz="2400" b="1" dirty="0"/>
              <a:t>Uniform wall thickness</a:t>
            </a:r>
          </a:p>
          <a:p>
            <a:pPr lvl="1"/>
            <a:r>
              <a:rPr lang="en-US" sz="2400" b="1" dirty="0"/>
              <a:t>Thin walls </a:t>
            </a:r>
          </a:p>
          <a:p>
            <a:pPr lvl="1"/>
            <a:r>
              <a:rPr lang="en-US" sz="2400" b="1" dirty="0"/>
              <a:t>Streamlining</a:t>
            </a:r>
          </a:p>
          <a:p>
            <a:pPr marL="308610" lvl="1" indent="0">
              <a:buNone/>
            </a:pPr>
            <a:r>
              <a:rPr lang="en-US" sz="2400" b="1" dirty="0"/>
              <a:t> </a:t>
            </a:r>
          </a:p>
          <a:p>
            <a:pPr lvl="2"/>
            <a:r>
              <a:rPr lang="en-US" sz="2400" b="1" dirty="0"/>
              <a:t>Gates and runners</a:t>
            </a:r>
          </a:p>
          <a:p>
            <a:pPr lvl="2"/>
            <a:r>
              <a:rPr lang="en-US" sz="2400" b="1" dirty="0"/>
              <a:t>Contoured parts</a:t>
            </a:r>
          </a:p>
          <a:p>
            <a:pPr lvl="2"/>
            <a:r>
              <a:rPr lang="en-US" sz="2400" b="1" dirty="0"/>
              <a:t>Venting</a:t>
            </a:r>
          </a:p>
          <a:p>
            <a:pPr lvl="2"/>
            <a:r>
              <a:rPr lang="en-US" sz="2400" b="1" dirty="0"/>
              <a:t>Filets</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225864" y="6583362"/>
            <a:ext cx="7786335" cy="461665"/>
          </a:xfrm>
          <a:prstGeom prst="rect">
            <a:avLst/>
          </a:prstGeom>
          <a:noFill/>
        </p:spPr>
        <p:txBody>
          <a:bodyPr wrap="square" rtlCol="0">
            <a:spAutoFit/>
          </a:bodyPr>
          <a:lstStyle/>
          <a:p>
            <a:r>
              <a:rPr lang="en-US" sz="1200" i="1" dirty="0"/>
              <a:t>Source: </a:t>
            </a:r>
            <a:r>
              <a:rPr lang="en-US" sz="1200" i="1" dirty="0">
                <a:hlinkClick r:id="rId3"/>
              </a:rPr>
              <a:t>http://www.engin.umich.edu/labs/EAST/me589/gallery/bioplastics_f01/599Website/pmf.htm#_Injection_molding</a:t>
            </a:r>
            <a:endParaRPr lang="en-US" sz="1200" i="1" dirty="0"/>
          </a:p>
          <a:p>
            <a:endParaRPr lang="en-US" sz="1200" i="1" dirty="0"/>
          </a:p>
        </p:txBody>
      </p:sp>
      <p:pic>
        <p:nvPicPr>
          <p:cNvPr id="14" name="Content Placeholder 9"/>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3420533" y="1502519"/>
            <a:ext cx="3411715" cy="2384778"/>
          </a:xfr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032" y="4002980"/>
            <a:ext cx="3411715" cy="2300663"/>
          </a:xfrm>
          <a:prstGeom prst="rect">
            <a:avLst/>
          </a:prstGeom>
        </p:spPr>
      </p:pic>
      <p:sp>
        <p:nvSpPr>
          <p:cNvPr id="11" name="Title 1">
            <a:extLst>
              <a:ext uri="{FF2B5EF4-FFF2-40B4-BE49-F238E27FC236}">
                <a16:creationId xmlns:a16="http://schemas.microsoft.com/office/drawing/2014/main" id="{F11EF780-D7AA-4477-8190-8F4123642D07}"/>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2" name="Content Placeholder 2">
            <a:extLst>
              <a:ext uri="{FF2B5EF4-FFF2-40B4-BE49-F238E27FC236}">
                <a16:creationId xmlns:a16="http://schemas.microsoft.com/office/drawing/2014/main" id="{0C10725E-D112-46F8-A390-0B84A6DA5BE3}"/>
              </a:ext>
            </a:extLst>
          </p:cNvPr>
          <p:cNvSpPr txBox="1">
            <a:spLocks/>
          </p:cNvSpPr>
          <p:nvPr/>
        </p:nvSpPr>
        <p:spPr>
          <a:xfrm>
            <a:off x="394935" y="1324457"/>
            <a:ext cx="8280400"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Injection Molding</a:t>
            </a:r>
            <a:endParaRPr lang="en-US" dirty="0">
              <a:solidFill>
                <a:srgbClr val="C00000"/>
              </a:solidFill>
              <a:cs typeface="Calibri"/>
            </a:endParaRPr>
          </a:p>
        </p:txBody>
      </p:sp>
      <p:sp>
        <p:nvSpPr>
          <p:cNvPr id="2" name="TextBox 1">
            <a:extLst>
              <a:ext uri="{FF2B5EF4-FFF2-40B4-BE49-F238E27FC236}">
                <a16:creationId xmlns:a16="http://schemas.microsoft.com/office/drawing/2014/main" id="{465D2226-A542-422D-B579-D137231CE795}"/>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86424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Composite Manufacturing Methods</a:t>
            </a:r>
            <a:r>
              <a:rPr lang="en-US" sz="3600" dirty="0">
                <a:cs typeface="Calibri"/>
              </a:rPr>
              <a:t>: Types of Composites</a:t>
            </a:r>
            <a:endParaRPr lang="en-US" sz="3600" dirty="0"/>
          </a:p>
        </p:txBody>
      </p:sp>
      <p:sp>
        <p:nvSpPr>
          <p:cNvPr id="3" name="Content Placeholder 2"/>
          <p:cNvSpPr>
            <a:spLocks noGrp="1"/>
          </p:cNvSpPr>
          <p:nvPr>
            <p:ph idx="1"/>
          </p:nvPr>
        </p:nvSpPr>
        <p:spPr>
          <a:xfrm>
            <a:off x="597877" y="1661577"/>
            <a:ext cx="7620000" cy="4800600"/>
          </a:xfrm>
        </p:spPr>
        <p:txBody>
          <a:bodyPr>
            <a:normAutofit lnSpcReduction="10000"/>
          </a:bodyPr>
          <a:lstStyle/>
          <a:p>
            <a:pPr marL="85725" indent="0">
              <a:buNone/>
            </a:pPr>
            <a:r>
              <a:rPr lang="en-US" sz="2200" b="1" dirty="0"/>
              <a:t>At the end of the lecture you will be able to:</a:t>
            </a:r>
          </a:p>
          <a:p>
            <a:r>
              <a:rPr lang="en-US" sz="2200" b="1" dirty="0"/>
              <a:t>Identify the three common categorization of composites according to their matrix.</a:t>
            </a:r>
          </a:p>
          <a:p>
            <a:r>
              <a:rPr lang="en-US" sz="2200" b="1" dirty="0"/>
              <a:t>Describe and identify the differences between the characteristics of </a:t>
            </a:r>
            <a:r>
              <a:rPr lang="en-US" sz="2200" b="1" dirty="0">
                <a:ea typeface="Calibri" charset="0"/>
                <a:cs typeface="Times New Roman" charset="0"/>
              </a:rPr>
              <a:t>Metal Matrix Composites (MMC’s), Ceramic Matrix Composites (CMC’s) and Polymer Matrix Composites (PMC’s)</a:t>
            </a:r>
          </a:p>
          <a:p>
            <a:r>
              <a:rPr lang="en-US" sz="2200" b="1" dirty="0">
                <a:ea typeface="Calibri" charset="0"/>
                <a:cs typeface="Times New Roman" charset="0"/>
              </a:rPr>
              <a:t>Identify the purpose of the matrix in PMC’s</a:t>
            </a:r>
          </a:p>
          <a:p>
            <a:r>
              <a:rPr lang="en-US" sz="2200" b="1" dirty="0">
                <a:ea typeface="Calibri" charset="0"/>
                <a:cs typeface="Times New Roman" charset="0"/>
              </a:rPr>
              <a:t>Identify the purpose of reinforcement in PMC’s</a:t>
            </a:r>
          </a:p>
          <a:p>
            <a:r>
              <a:rPr lang="en-US" sz="2200" b="1" dirty="0">
                <a:ea typeface="Calibri" charset="0"/>
                <a:cs typeface="Times New Roman" charset="0"/>
              </a:rPr>
              <a:t>Identify the different types of reinforcement used in PMC’s</a:t>
            </a:r>
          </a:p>
          <a:p>
            <a:r>
              <a:rPr lang="en-US" sz="2200" b="1" dirty="0">
                <a:ea typeface="Calibri" charset="0"/>
                <a:cs typeface="Times New Roman" charset="0"/>
              </a:rPr>
              <a:t>List the advantages and disadvantages of PMC’s</a:t>
            </a:r>
          </a:p>
          <a:p>
            <a:r>
              <a:rPr lang="en-US" sz="2200" b="1" dirty="0">
                <a:ea typeface="Calibri" charset="0"/>
                <a:cs typeface="Times New Roman" charset="0"/>
              </a:rPr>
              <a:t>Describe the difference between Thermoplastic and Thermoset resins.</a:t>
            </a:r>
          </a:p>
        </p:txBody>
      </p:sp>
      <p:sp>
        <p:nvSpPr>
          <p:cNvPr id="4" name="TextBox 3">
            <a:extLst>
              <a:ext uri="{FF2B5EF4-FFF2-40B4-BE49-F238E27FC236}">
                <a16:creationId xmlns:a16="http://schemas.microsoft.com/office/drawing/2014/main" id="{C0DE76BF-732E-400E-B982-F69EB39906C5}"/>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636972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289653" y="2062708"/>
            <a:ext cx="4478212" cy="5061280"/>
          </a:xfrm>
        </p:spPr>
        <p:txBody>
          <a:bodyPr>
            <a:normAutofit/>
          </a:bodyPr>
          <a:lstStyle/>
          <a:p>
            <a:pPr lvl="1"/>
            <a:r>
              <a:rPr lang="en-US" sz="2400" b="1" dirty="0"/>
              <a:t>For thermosets </a:t>
            </a:r>
            <a:r>
              <a:rPr lang="en-US" sz="2400" b="1" i="1" dirty="0"/>
              <a:t>only</a:t>
            </a:r>
          </a:p>
          <a:p>
            <a:pPr lvl="1"/>
            <a:r>
              <a:rPr lang="en-US" sz="2400" b="1" dirty="0"/>
              <a:t>Monomer + 2 or more reactive fluids forced at high speed into mixing chamber and then into the mold cavity</a:t>
            </a:r>
          </a:p>
          <a:p>
            <a:pPr lvl="2"/>
            <a:r>
              <a:rPr lang="en-US" sz="2400" b="1" dirty="0"/>
              <a:t>10-20 Mpa</a:t>
            </a:r>
          </a:p>
          <a:p>
            <a:pPr lvl="1"/>
            <a:r>
              <a:rPr lang="en-US" sz="2400" b="1" dirty="0"/>
              <a:t>Chemical reactions take place rapidly to solidify polymer</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461665"/>
          </a:xfrm>
          <a:prstGeom prst="rect">
            <a:avLst/>
          </a:prstGeom>
          <a:noFill/>
        </p:spPr>
        <p:txBody>
          <a:bodyPr wrap="square" rtlCol="0">
            <a:spAutoFit/>
          </a:bodyPr>
          <a:lstStyle/>
          <a:p>
            <a:r>
              <a:rPr lang="en-US" sz="1200" i="1" dirty="0"/>
              <a:t>Source: </a:t>
            </a:r>
            <a:r>
              <a:rPr lang="en-US" sz="1200" i="1" dirty="0">
                <a:hlinkClick r:id="rId2"/>
              </a:rPr>
              <a:t>http://www.engin.umich.edu/labs/EAST/me589/gallery/bioplastics_f01/599Website/pmf.htm#_Injection_molding</a:t>
            </a:r>
            <a:endParaRPr lang="en-US" sz="1200" i="1" dirty="0"/>
          </a:p>
          <a:p>
            <a:endParaRPr lang="en-US" sz="1200" i="1" dirty="0"/>
          </a:p>
        </p:txBody>
      </p:sp>
      <p:pic>
        <p:nvPicPr>
          <p:cNvPr id="14" name="Content Placeholder 9"/>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853775" y="1523425"/>
            <a:ext cx="3056350" cy="4647760"/>
          </a:xfrm>
        </p:spPr>
      </p:pic>
      <p:sp>
        <p:nvSpPr>
          <p:cNvPr id="16" name="TextBox 15"/>
          <p:cNvSpPr txBox="1"/>
          <p:nvPr/>
        </p:nvSpPr>
        <p:spPr>
          <a:xfrm>
            <a:off x="4995333" y="6171185"/>
            <a:ext cx="3072901" cy="276999"/>
          </a:xfrm>
          <a:prstGeom prst="rect">
            <a:avLst/>
          </a:prstGeom>
          <a:noFill/>
        </p:spPr>
        <p:txBody>
          <a:bodyPr wrap="square" rtlCol="0">
            <a:spAutoFit/>
          </a:bodyPr>
          <a:lstStyle/>
          <a:p>
            <a:r>
              <a:rPr lang="en-US" sz="1200" dirty="0"/>
              <a:t>Diagram of reaction injection molding. </a:t>
            </a: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8280400"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Reaction Injection Molding (RIM)</a:t>
            </a:r>
            <a:endParaRPr lang="en-US" dirty="0">
              <a:solidFill>
                <a:srgbClr val="C00000"/>
              </a:solidFill>
              <a:cs typeface="Calibri"/>
            </a:endParaRPr>
          </a:p>
        </p:txBody>
      </p:sp>
      <p:sp>
        <p:nvSpPr>
          <p:cNvPr id="2" name="TextBox 1">
            <a:extLst>
              <a:ext uri="{FF2B5EF4-FFF2-40B4-BE49-F238E27FC236}">
                <a16:creationId xmlns:a16="http://schemas.microsoft.com/office/drawing/2014/main" id="{3ECC655A-4328-4321-BBD6-105ED14BE528}"/>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657746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8986" y="1798124"/>
            <a:ext cx="3515129" cy="2172030"/>
          </a:xfrm>
        </p:spPr>
        <p:txBody>
          <a:bodyPr vert="horz" lIns="91440" tIns="45720" rIns="91440" bIns="45720" rtlCol="0" anchor="t">
            <a:noAutofit/>
          </a:bodyPr>
          <a:lstStyle/>
          <a:p>
            <a:r>
              <a:rPr lang="en-US" sz="1800" b="1" dirty="0">
                <a:ea typeface="+mn-lt"/>
                <a:cs typeface="+mn-lt"/>
              </a:rPr>
              <a:t>What is Compression Molding?</a:t>
            </a:r>
          </a:p>
          <a:p>
            <a:r>
              <a:rPr lang="en-US" sz="1800" b="1" dirty="0">
                <a:ea typeface="+mn-lt"/>
                <a:cs typeface="+mn-lt"/>
              </a:rPr>
              <a:t>Mostly for molding thermosetting resins, but some thermoplastic parts may also be produced</a:t>
            </a:r>
          </a:p>
          <a:p>
            <a:r>
              <a:rPr lang="en-US" sz="1800" b="1" dirty="0">
                <a:ea typeface="+mn-lt"/>
                <a:cs typeface="+mn-lt"/>
              </a:rPr>
              <a:t>Uses a split mold mounted in a hydraulic press </a:t>
            </a:r>
            <a:endParaRPr lang="en-US" sz="1800" b="1" dirty="0">
              <a:cs typeface="Calibri"/>
            </a:endParaRPr>
          </a:p>
          <a:p>
            <a:endParaRPr lang="en-US" sz="1800" b="1" dirty="0">
              <a:cs typeface="Calibri"/>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646331"/>
          </a:xfrm>
          <a:prstGeom prst="rect">
            <a:avLst/>
          </a:prstGeom>
          <a:noFill/>
        </p:spPr>
        <p:txBody>
          <a:bodyPr wrap="square" rtlCol="0" anchor="t">
            <a:spAutoFit/>
          </a:bodyPr>
          <a:lstStyle/>
          <a:p>
            <a:r>
              <a:rPr lang="en-US" sz="1200" i="1" dirty="0"/>
              <a:t>Source: </a:t>
            </a:r>
            <a:r>
              <a:rPr lang="en-US" sz="1200" dirty="0">
                <a:ea typeface="+mn-lt"/>
                <a:cs typeface="+mn-lt"/>
                <a:hlinkClick r:id="rId3"/>
              </a:rPr>
              <a:t>http://www.substech.com/dokuwiki/doku.php?id=compression_molding_of_polymers</a:t>
            </a:r>
            <a:endParaRPr lang="en-US" sz="1200" i="1" dirty="0"/>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3285067"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a:t>
            </a:r>
            <a:endParaRPr lang="en-US" dirty="0">
              <a:solidFill>
                <a:srgbClr val="C00000"/>
              </a:solidFill>
              <a:cs typeface="Calibri"/>
            </a:endParaRPr>
          </a:p>
        </p:txBody>
      </p:sp>
      <p:pic>
        <p:nvPicPr>
          <p:cNvPr id="5" name="Picture 6" descr="A picture containing screenshot&#10;&#10;Description generated with very high confidence">
            <a:extLst>
              <a:ext uri="{FF2B5EF4-FFF2-40B4-BE49-F238E27FC236}">
                <a16:creationId xmlns:a16="http://schemas.microsoft.com/office/drawing/2014/main" id="{B5D2D50D-F706-40F0-A769-CE64B0E976EF}"/>
              </a:ext>
            </a:extLst>
          </p:cNvPr>
          <p:cNvPicPr>
            <a:picLocks noChangeAspect="1"/>
          </p:cNvPicPr>
          <p:nvPr/>
        </p:nvPicPr>
        <p:blipFill>
          <a:blip r:embed="rId4"/>
          <a:stretch>
            <a:fillRect/>
          </a:stretch>
        </p:blipFill>
        <p:spPr>
          <a:xfrm>
            <a:off x="4268258" y="1414992"/>
            <a:ext cx="3951817" cy="2504017"/>
          </a:xfrm>
          <a:prstGeom prst="rect">
            <a:avLst/>
          </a:prstGeom>
        </p:spPr>
      </p:pic>
      <p:sp>
        <p:nvSpPr>
          <p:cNvPr id="2" name="Content Placeholder 5">
            <a:extLst>
              <a:ext uri="{FF2B5EF4-FFF2-40B4-BE49-F238E27FC236}">
                <a16:creationId xmlns:a16="http://schemas.microsoft.com/office/drawing/2014/main" id="{FE2158A0-0223-4A7F-A417-4974A1651C64}"/>
              </a:ext>
            </a:extLst>
          </p:cNvPr>
          <p:cNvSpPr txBox="1">
            <a:spLocks/>
          </p:cNvSpPr>
          <p:nvPr/>
        </p:nvSpPr>
        <p:spPr>
          <a:xfrm>
            <a:off x="463220" y="4067191"/>
            <a:ext cx="8044794" cy="210853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1800" b="1" i="1" dirty="0">
                <a:solidFill>
                  <a:srgbClr val="C00000"/>
                </a:solidFill>
                <a:ea typeface="+mn-lt"/>
                <a:cs typeface="+mn-lt"/>
              </a:rPr>
              <a:t>Compression Molding process involves the following steps:</a:t>
            </a:r>
            <a:r>
              <a:rPr lang="en-US" sz="1800" b="1" dirty="0">
                <a:solidFill>
                  <a:srgbClr val="C00000"/>
                </a:solidFill>
                <a:ea typeface="+mn-lt"/>
                <a:cs typeface="+mn-lt"/>
              </a:rPr>
              <a:t> </a:t>
            </a:r>
            <a:endParaRPr lang="en-US" sz="1800" b="1" dirty="0">
              <a:solidFill>
                <a:srgbClr val="C00000"/>
              </a:solidFill>
              <a:cs typeface="Calibri"/>
            </a:endParaRPr>
          </a:p>
          <a:p>
            <a:r>
              <a:rPr lang="en-US" sz="1800" b="1" dirty="0">
                <a:ea typeface="+mn-lt"/>
                <a:cs typeface="+mn-lt"/>
              </a:rPr>
              <a:t>A  </a:t>
            </a:r>
            <a:r>
              <a:rPr lang="en-US" sz="1800" b="1" dirty="0">
                <a:solidFill>
                  <a:srgbClr val="C00000"/>
                </a:solidFill>
                <a:ea typeface="+mn-lt"/>
                <a:cs typeface="+mn-lt"/>
              </a:rPr>
              <a:t>charge</a:t>
            </a:r>
            <a:r>
              <a:rPr lang="en-US" sz="1800" b="1" dirty="0">
                <a:ea typeface="+mn-lt"/>
                <a:cs typeface="+mn-lt"/>
              </a:rPr>
              <a:t> is placed into the lower half of the mold.</a:t>
            </a:r>
            <a:endParaRPr lang="en-US" sz="1800" b="1" dirty="0">
              <a:cs typeface="Calibri"/>
            </a:endParaRPr>
          </a:p>
          <a:p>
            <a:r>
              <a:rPr lang="en-US" sz="1800" b="1" dirty="0">
                <a:ea typeface="+mn-lt"/>
                <a:cs typeface="+mn-lt"/>
              </a:rPr>
              <a:t>The charge is usually preheated prior to placement into the mold. </a:t>
            </a:r>
          </a:p>
          <a:p>
            <a:r>
              <a:rPr lang="en-US" sz="1800" b="1" dirty="0">
                <a:ea typeface="+mn-lt"/>
                <a:cs typeface="+mn-lt"/>
              </a:rPr>
              <a:t>The mold is closed, pressing on the charge and forcing it to fill the mold cavity.</a:t>
            </a:r>
            <a:endParaRPr lang="en-US" sz="1800" b="1" dirty="0">
              <a:cs typeface="Calibri"/>
            </a:endParaRPr>
          </a:p>
          <a:p>
            <a:r>
              <a:rPr lang="en-US" sz="1800" b="1" dirty="0">
                <a:ea typeface="+mn-lt"/>
                <a:cs typeface="+mn-lt"/>
              </a:rPr>
              <a:t>The mold, equipped with a heating system, provides curing (for thermosets). </a:t>
            </a:r>
            <a:endParaRPr lang="en-US" sz="1800" b="1" dirty="0">
              <a:cs typeface="Calibri"/>
            </a:endParaRPr>
          </a:p>
          <a:p>
            <a:r>
              <a:rPr lang="en-US" sz="1800" b="1" dirty="0">
                <a:ea typeface="+mn-lt"/>
                <a:cs typeface="+mn-lt"/>
              </a:rPr>
              <a:t>The mold is opened, and the part is removed </a:t>
            </a:r>
            <a:endParaRPr lang="en-US" sz="1800" b="1" dirty="0">
              <a:cs typeface="Calibri"/>
            </a:endParaRPr>
          </a:p>
          <a:p>
            <a:pPr lvl="1"/>
            <a:endParaRPr lang="en-US" sz="1800" b="1" i="1" dirty="0">
              <a:cs typeface="Calibri"/>
            </a:endParaRPr>
          </a:p>
        </p:txBody>
      </p:sp>
      <p:sp>
        <p:nvSpPr>
          <p:cNvPr id="3" name="TextBox 2">
            <a:extLst>
              <a:ext uri="{FF2B5EF4-FFF2-40B4-BE49-F238E27FC236}">
                <a16:creationId xmlns:a16="http://schemas.microsoft.com/office/drawing/2014/main" id="{0A7BEDEE-5949-431B-B007-9B43BC5B7BF1}"/>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7" name="Footer Placeholder 6"/>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559164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8986" y="1798124"/>
            <a:ext cx="7642628" cy="4288696"/>
          </a:xfrm>
        </p:spPr>
        <p:txBody>
          <a:bodyPr vert="horz" lIns="91440" tIns="45720" rIns="91440" bIns="45720" rtlCol="0" anchor="t">
            <a:noAutofit/>
          </a:bodyPr>
          <a:lstStyle/>
          <a:p>
            <a:r>
              <a:rPr lang="en-US" sz="2000" b="1" dirty="0">
                <a:ea typeface="+mn-lt"/>
                <a:cs typeface="+mn-lt"/>
              </a:rPr>
              <a:t>Compression Molding cycle time is about 1-6 min, which is longer than Injection Molding cycle. </a:t>
            </a:r>
            <a:endParaRPr lang="en-US" sz="2000" dirty="0">
              <a:cs typeface="Calibri"/>
            </a:endParaRPr>
          </a:p>
          <a:p>
            <a:r>
              <a:rPr lang="en-US" sz="2000" b="1" dirty="0">
                <a:ea typeface="+mn-lt"/>
                <a:cs typeface="+mn-lt"/>
              </a:rPr>
              <a:t>The method is suitable for molding large flat or moderately curved parts. </a:t>
            </a:r>
            <a:endParaRPr lang="en-US" sz="2000" dirty="0">
              <a:cs typeface="Calibri"/>
            </a:endParaRPr>
          </a:p>
          <a:p>
            <a:r>
              <a:rPr lang="en-US" sz="2000" b="1" i="1" dirty="0">
                <a:solidFill>
                  <a:srgbClr val="C00000"/>
                </a:solidFill>
                <a:ea typeface="+mn-lt"/>
                <a:cs typeface="+mn-lt"/>
              </a:rPr>
              <a:t>Materials commonly processed by Compression Molding are:</a:t>
            </a:r>
            <a:r>
              <a:rPr lang="en-US" sz="2000" b="1" dirty="0">
                <a:solidFill>
                  <a:srgbClr val="C00000"/>
                </a:solidFill>
                <a:ea typeface="+mn-lt"/>
                <a:cs typeface="+mn-lt"/>
              </a:rPr>
              <a:t> </a:t>
            </a:r>
          </a:p>
          <a:p>
            <a:pPr lvl="1">
              <a:buSzPct val="80000"/>
            </a:pPr>
            <a:r>
              <a:rPr lang="en-US" sz="2000" b="1" dirty="0">
                <a:cs typeface="Calibri"/>
              </a:rPr>
              <a:t>Epoxies (EP)</a:t>
            </a:r>
            <a:endParaRPr lang="en-US" sz="2000" b="1" dirty="0">
              <a:ea typeface="+mn-lt"/>
              <a:cs typeface="+mn-lt"/>
            </a:endParaRPr>
          </a:p>
          <a:p>
            <a:pPr lvl="1">
              <a:buSzPct val="80000"/>
            </a:pPr>
            <a:r>
              <a:rPr lang="en-US" sz="2000" b="1" dirty="0">
                <a:cs typeface="Calibri"/>
              </a:rPr>
              <a:t>Urea Formaldehyde (UF) </a:t>
            </a:r>
            <a:endParaRPr lang="en-US" sz="2000" b="1" dirty="0">
              <a:ea typeface="+mn-lt"/>
              <a:cs typeface="+mn-lt"/>
            </a:endParaRPr>
          </a:p>
          <a:p>
            <a:pPr lvl="1">
              <a:buSzPct val="80000"/>
            </a:pPr>
            <a:r>
              <a:rPr lang="en-US" sz="2000" b="1" dirty="0">
                <a:cs typeface="Calibri"/>
              </a:rPr>
              <a:t>Melamine Formaldehyde (MF) </a:t>
            </a:r>
            <a:endParaRPr lang="en-US" sz="2000" b="1" dirty="0">
              <a:ea typeface="+mn-lt"/>
              <a:cs typeface="+mn-lt"/>
            </a:endParaRPr>
          </a:p>
          <a:p>
            <a:pPr lvl="1">
              <a:buSzPct val="80000"/>
            </a:pPr>
            <a:r>
              <a:rPr lang="en-US" sz="2000" b="1" dirty="0">
                <a:cs typeface="Calibri"/>
              </a:rPr>
              <a:t>Phenolics (PF)</a:t>
            </a:r>
            <a:endParaRPr lang="en-US" sz="2000" b="1" dirty="0">
              <a:ea typeface="+mn-lt"/>
              <a:cs typeface="+mn-lt"/>
            </a:endParaRPr>
          </a:p>
          <a:p>
            <a:r>
              <a:rPr lang="en-US" sz="2000" b="1" dirty="0">
                <a:ea typeface="+mn-lt"/>
                <a:cs typeface="+mn-lt"/>
              </a:rPr>
              <a:t>Compression Molding is used for manufacturing a wide variety of products. </a:t>
            </a:r>
          </a:p>
          <a:p>
            <a:endParaRPr lang="en-US" sz="2000" b="1" dirty="0">
              <a:solidFill>
                <a:srgbClr val="C00000"/>
              </a:solidFill>
              <a:cs typeface="Calibri"/>
            </a:endParaRPr>
          </a:p>
          <a:p>
            <a:endParaRPr lang="en-US" sz="2000" dirty="0">
              <a:cs typeface="Calibri"/>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646331"/>
          </a:xfrm>
          <a:prstGeom prst="rect">
            <a:avLst/>
          </a:prstGeom>
          <a:noFill/>
        </p:spPr>
        <p:txBody>
          <a:bodyPr wrap="square" rtlCol="0" anchor="t">
            <a:spAutoFit/>
          </a:bodyPr>
          <a:lstStyle/>
          <a:p>
            <a:r>
              <a:rPr lang="en-US" sz="1200" i="1" dirty="0"/>
              <a:t>Source: </a:t>
            </a:r>
            <a:r>
              <a:rPr lang="en-US" sz="1200" dirty="0">
                <a:ea typeface="+mn-lt"/>
                <a:cs typeface="+mn-lt"/>
                <a:hlinkClick r:id="rId3"/>
              </a:rPr>
              <a:t>http://www.substech.com/dokuwiki/doku.php?id=compression_molding_of_polymers</a:t>
            </a:r>
            <a:endParaRPr lang="en-US" sz="1200" i="1" dirty="0"/>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3285067"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a:t>
            </a:r>
            <a:endParaRPr lang="en-US" dirty="0">
              <a:solidFill>
                <a:srgbClr val="C00000"/>
              </a:solidFill>
              <a:cs typeface="Calibri"/>
            </a:endParaRPr>
          </a:p>
        </p:txBody>
      </p:sp>
      <p:sp>
        <p:nvSpPr>
          <p:cNvPr id="2" name="TextBox 1">
            <a:extLst>
              <a:ext uri="{FF2B5EF4-FFF2-40B4-BE49-F238E27FC236}">
                <a16:creationId xmlns:a16="http://schemas.microsoft.com/office/drawing/2014/main" id="{D9894C29-1EAC-48E0-B411-150EB4CD5E94}"/>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926251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8986" y="1798124"/>
            <a:ext cx="7642628" cy="4288696"/>
          </a:xfrm>
        </p:spPr>
        <p:txBody>
          <a:bodyPr vert="horz" lIns="91440" tIns="45720" rIns="91440" bIns="45720" rtlCol="0" anchor="t">
            <a:noAutofit/>
          </a:bodyPr>
          <a:lstStyle/>
          <a:p>
            <a:r>
              <a:rPr lang="en-US" sz="2000" b="1" dirty="0">
                <a:ea typeface="+mn-lt"/>
                <a:cs typeface="+mn-lt"/>
              </a:rPr>
              <a:t>Compression molding is a high-volume, high-pressure method that is suitable for molding complex, high-strength fiber reinforced parts.</a:t>
            </a:r>
          </a:p>
          <a:p>
            <a:r>
              <a:rPr lang="en-US" sz="2000" b="1" dirty="0">
                <a:ea typeface="+mn-lt"/>
                <a:cs typeface="+mn-lt"/>
              </a:rPr>
              <a:t> Advanced composite thermoplastics can also be compression molded with unidirectional tapes, woven fabrics, randomly oriented fiber mat or chopped strand. </a:t>
            </a:r>
          </a:p>
          <a:p>
            <a:r>
              <a:rPr lang="en-US" sz="2000" b="1" dirty="0">
                <a:ea typeface="+mn-lt"/>
                <a:cs typeface="+mn-lt"/>
              </a:rPr>
              <a:t>The advantage of compression molding is its ability to mold large, slightly intricate parts. </a:t>
            </a:r>
            <a:endParaRPr lang="en-US" b="1" dirty="0">
              <a:ea typeface="+mn-lt"/>
              <a:cs typeface="+mn-lt"/>
            </a:endParaRPr>
          </a:p>
          <a:p>
            <a:r>
              <a:rPr lang="en-US" sz="2000" b="1" dirty="0">
                <a:ea typeface="+mn-lt"/>
                <a:cs typeface="+mn-lt"/>
              </a:rPr>
              <a:t>It is one of the lowest cost molding methods compared with other methods such as transfer molding and injection molding.</a:t>
            </a:r>
            <a:endParaRPr lang="en-US" b="1" dirty="0">
              <a:ea typeface="+mn-lt"/>
              <a:cs typeface="+mn-lt"/>
            </a:endParaRPr>
          </a:p>
          <a:p>
            <a:r>
              <a:rPr lang="en-US" sz="2000" b="1" dirty="0">
                <a:ea typeface="+mn-lt"/>
                <a:cs typeface="+mn-lt"/>
              </a:rPr>
              <a:t>It wastes relatively little material, giving it an advantage when working with expensive compounds. </a:t>
            </a:r>
            <a:endParaRPr lang="en-US" b="1" dirty="0">
              <a:cs typeface="Calibri"/>
            </a:endParaRPr>
          </a:p>
          <a:p>
            <a:endParaRPr lang="en-US" sz="2000" b="1" dirty="0">
              <a:solidFill>
                <a:srgbClr val="C00000"/>
              </a:solidFill>
              <a:cs typeface="Calibri"/>
            </a:endParaRPr>
          </a:p>
          <a:p>
            <a:endParaRPr lang="en-US" sz="2000" dirty="0">
              <a:cs typeface="Calibri"/>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830997"/>
          </a:xfrm>
          <a:prstGeom prst="rect">
            <a:avLst/>
          </a:prstGeom>
          <a:noFill/>
        </p:spPr>
        <p:txBody>
          <a:bodyPr wrap="square" rtlCol="0" anchor="t">
            <a:spAutoFit/>
          </a:bodyPr>
          <a:lstStyle/>
          <a:p>
            <a:r>
              <a:rPr lang="en-US" sz="1200" i="1" dirty="0"/>
              <a:t>Source: </a:t>
            </a:r>
            <a:r>
              <a:rPr lang="en-US" sz="1200" dirty="0">
                <a:ea typeface="+mn-lt"/>
                <a:cs typeface="+mn-lt"/>
                <a:hlinkClick r:id="rId3"/>
              </a:rPr>
              <a:t>https://en.wikipedia.org/wiki/Compression_molding</a:t>
            </a:r>
            <a:endParaRPr lang="en-US" sz="1200" i="1" dirty="0">
              <a:ea typeface="+mn-lt"/>
              <a:cs typeface="+mn-lt"/>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3285067"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a:t>
            </a:r>
            <a:endParaRPr lang="en-US" dirty="0">
              <a:solidFill>
                <a:srgbClr val="C00000"/>
              </a:solidFill>
              <a:cs typeface="Calibri"/>
            </a:endParaRPr>
          </a:p>
        </p:txBody>
      </p:sp>
      <p:sp>
        <p:nvSpPr>
          <p:cNvPr id="2" name="TextBox 1">
            <a:extLst>
              <a:ext uri="{FF2B5EF4-FFF2-40B4-BE49-F238E27FC236}">
                <a16:creationId xmlns:a16="http://schemas.microsoft.com/office/drawing/2014/main" id="{66451A88-F0FA-4E65-B0F6-47F36890A413}"/>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665684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8986" y="1798124"/>
            <a:ext cx="7728892" cy="4288696"/>
          </a:xfrm>
        </p:spPr>
        <p:txBody>
          <a:bodyPr vert="horz" lIns="91440" tIns="45720" rIns="91440" bIns="45720" rtlCol="0" anchor="t">
            <a:noAutofit/>
          </a:bodyPr>
          <a:lstStyle/>
          <a:p>
            <a:r>
              <a:rPr lang="en-US" sz="2000" b="1" dirty="0">
                <a:ea typeface="+mn-lt"/>
                <a:cs typeface="+mn-lt"/>
              </a:rPr>
              <a:t>Tooling costs are low because of the simplicity of the usual molds.</a:t>
            </a:r>
          </a:p>
          <a:p>
            <a:r>
              <a:rPr lang="en-US" sz="2000" b="1" dirty="0">
                <a:ea typeface="+mn-lt"/>
                <a:cs typeface="+mn-lt"/>
              </a:rPr>
              <a:t>Little material is wasted since there are usually no sprues or runners </a:t>
            </a:r>
            <a:r>
              <a:rPr lang="en-US" sz="2200" b="1" dirty="0">
                <a:ea typeface="+mn-lt"/>
                <a:cs typeface="+mn-lt"/>
              </a:rPr>
              <a:t>Unless compared to runnerless injection molding </a:t>
            </a:r>
            <a:endParaRPr lang="en-US" sz="2200" b="1" dirty="0">
              <a:cs typeface="Calibri"/>
            </a:endParaRPr>
          </a:p>
          <a:p>
            <a:r>
              <a:rPr lang="en-US" sz="2000" b="1" dirty="0">
                <a:ea typeface="+mn-lt"/>
                <a:cs typeface="+mn-lt"/>
              </a:rPr>
              <a:t>Thermosets, when compared to thermoplastics are not subject to retaining internal stresses after being cured.</a:t>
            </a:r>
            <a:endParaRPr lang="en-US" sz="2000" b="1" dirty="0">
              <a:cs typeface="Calibri"/>
            </a:endParaRPr>
          </a:p>
          <a:p>
            <a:r>
              <a:rPr lang="en-US" sz="2000" b="1" dirty="0">
                <a:ea typeface="+mn-lt"/>
                <a:cs typeface="+mn-lt"/>
              </a:rPr>
              <a:t>Mechanical properties remain high since material receives little mastication in the process and when using reinforcements, they are literally not damaged or broken.</a:t>
            </a:r>
            <a:endParaRPr lang="en-US" sz="2000" b="1" dirty="0">
              <a:cs typeface="Calibri"/>
            </a:endParaRPr>
          </a:p>
          <a:p>
            <a:r>
              <a:rPr lang="en-US" sz="2000" b="1" dirty="0">
                <a:ea typeface="+mn-lt"/>
                <a:cs typeface="+mn-lt"/>
              </a:rPr>
              <a:t>Less clamping pressure required than in most other processes.</a:t>
            </a:r>
            <a:endParaRPr lang="en-US" sz="2000" b="1" dirty="0">
              <a:cs typeface="Calibri"/>
            </a:endParaRPr>
          </a:p>
          <a:p>
            <a:r>
              <a:rPr lang="en-US" sz="2000" b="1" dirty="0">
                <a:cs typeface="Calibri"/>
              </a:rPr>
              <a:t>Capital equipment is less costly.</a:t>
            </a:r>
          </a:p>
          <a:p>
            <a:r>
              <a:rPr lang="en-US" sz="2000" b="1" dirty="0">
                <a:ea typeface="+mn-lt"/>
                <a:cs typeface="+mn-lt"/>
              </a:rPr>
              <a:t>Wash-action erosion of cavities is minimal and mold maintenance is low since melt flow length is short.</a:t>
            </a:r>
          </a:p>
          <a:p>
            <a:endParaRPr lang="en-US" b="1" dirty="0">
              <a:ea typeface="+mn-lt"/>
              <a:cs typeface="+mn-lt"/>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1015663"/>
          </a:xfrm>
          <a:prstGeom prst="rect">
            <a:avLst/>
          </a:prstGeom>
          <a:noFill/>
        </p:spPr>
        <p:txBody>
          <a:bodyPr wrap="square" rtlCol="0" anchor="t">
            <a:spAutoFit/>
          </a:bodyPr>
          <a:lstStyle/>
          <a:p>
            <a:r>
              <a:rPr lang="en-US" sz="1200" i="1" dirty="0">
                <a:ea typeface="+mn-lt"/>
                <a:cs typeface="+mn-lt"/>
              </a:rPr>
              <a:t>Source:</a:t>
            </a:r>
            <a:r>
              <a:rPr lang="en-US" sz="1200" i="1" dirty="0"/>
              <a:t> </a:t>
            </a:r>
            <a:r>
              <a:rPr lang="en-US" sz="1200" dirty="0">
                <a:ea typeface="+mn-lt"/>
                <a:cs typeface="+mn-lt"/>
                <a:hlinkClick r:id="rId3"/>
              </a:rPr>
              <a:t>https://fuziontrading.co.za/compression-moulding-process/</a:t>
            </a:r>
          </a:p>
          <a:p>
            <a:endParaRPr lang="en-US" sz="1200" dirty="0">
              <a:ea typeface="+mn-lt"/>
              <a:cs typeface="+mn-lt"/>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4449633"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Advantages </a:t>
            </a:r>
            <a:endParaRPr lang="en-US" dirty="0">
              <a:solidFill>
                <a:srgbClr val="C00000"/>
              </a:solidFill>
              <a:cs typeface="Calibri"/>
            </a:endParaRPr>
          </a:p>
        </p:txBody>
      </p:sp>
      <p:sp>
        <p:nvSpPr>
          <p:cNvPr id="2" name="TextBox 1">
            <a:extLst>
              <a:ext uri="{FF2B5EF4-FFF2-40B4-BE49-F238E27FC236}">
                <a16:creationId xmlns:a16="http://schemas.microsoft.com/office/drawing/2014/main" id="{3905624B-7BD0-4A56-A8C8-7B7C96EB4CDA}"/>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289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8986" y="1798124"/>
            <a:ext cx="7642628" cy="4288696"/>
          </a:xfrm>
        </p:spPr>
        <p:txBody>
          <a:bodyPr vert="horz" lIns="91440" tIns="45720" rIns="91440" bIns="45720" rtlCol="0" anchor="t">
            <a:noAutofit/>
          </a:bodyPr>
          <a:lstStyle/>
          <a:p>
            <a:pPr marL="85725" indent="0">
              <a:buNone/>
            </a:pPr>
            <a:r>
              <a:rPr lang="en-US" sz="2200" b="1" dirty="0">
                <a:ea typeface="+mn-lt"/>
                <a:cs typeface="+mn-lt"/>
              </a:rPr>
              <a:t>Limitations of the method include:</a:t>
            </a:r>
            <a:endParaRPr lang="en-US" sz="2200" b="1" dirty="0">
              <a:cs typeface="Calibri"/>
            </a:endParaRPr>
          </a:p>
          <a:p>
            <a:pPr lvl="1"/>
            <a:r>
              <a:rPr lang="en-US" sz="2200" b="1" dirty="0">
                <a:ea typeface="+mn-lt"/>
                <a:cs typeface="+mn-lt"/>
              </a:rPr>
              <a:t>Fine pins, blades, and inserts in the cavity can become damaged as the press closes when cold material is used in the cavities.</a:t>
            </a:r>
            <a:endParaRPr lang="en-US" sz="2200" b="1" dirty="0">
              <a:cs typeface="Calibri"/>
            </a:endParaRPr>
          </a:p>
          <a:p>
            <a:pPr lvl="1"/>
            <a:r>
              <a:rPr lang="en-US" sz="2200" b="1" dirty="0">
                <a:ea typeface="+mn-lt"/>
                <a:cs typeface="+mn-lt"/>
              </a:rPr>
              <a:t>Complex shapes may not fill out as easily as by the transfer or injection molding processes.</a:t>
            </a:r>
            <a:endParaRPr lang="en-US" sz="2200" b="1" dirty="0">
              <a:cs typeface="Calibri"/>
            </a:endParaRPr>
          </a:p>
          <a:p>
            <a:pPr lvl="1"/>
            <a:r>
              <a:rPr lang="en-US" sz="2200" b="1" dirty="0">
                <a:ea typeface="+mn-lt"/>
                <a:cs typeface="+mn-lt"/>
              </a:rPr>
              <a:t>Extremely thick and heavy parts will cure more slowly than in transfer or injection molding, but preheating preforms or powder can shorten these cures.</a:t>
            </a:r>
            <a:endParaRPr lang="en-US" sz="2200" b="1" dirty="0">
              <a:cs typeface="Calibri"/>
            </a:endParaRPr>
          </a:p>
          <a:p>
            <a:pPr lvl="1"/>
            <a:r>
              <a:rPr lang="en-US" sz="2200" b="1" dirty="0">
                <a:ea typeface="+mn-lt"/>
                <a:cs typeface="+mn-lt"/>
              </a:rPr>
              <a:t>Thermosets with their low viscosity will produce flash during their cure that has to be removed.</a:t>
            </a:r>
          </a:p>
          <a:p>
            <a:pPr>
              <a:buFont typeface="Wingdings" pitchFamily="34" charset="0"/>
              <a:buChar char="Ø"/>
            </a:pPr>
            <a:endParaRPr lang="en-US" sz="2000" b="1" dirty="0">
              <a:cs typeface="Calibri"/>
            </a:endParaRPr>
          </a:p>
          <a:p>
            <a:endParaRPr lang="en-US" sz="2000" b="1" dirty="0">
              <a:solidFill>
                <a:srgbClr val="C00000"/>
              </a:solidFill>
              <a:cs typeface="Calibri"/>
            </a:endParaRPr>
          </a:p>
          <a:p>
            <a:endParaRPr lang="en-US" sz="2000" b="1" dirty="0">
              <a:cs typeface="Calibri"/>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1200329"/>
          </a:xfrm>
          <a:prstGeom prst="rect">
            <a:avLst/>
          </a:prstGeom>
          <a:noFill/>
        </p:spPr>
        <p:txBody>
          <a:bodyPr wrap="square" rtlCol="0" anchor="t">
            <a:spAutoFit/>
          </a:bodyPr>
          <a:lstStyle/>
          <a:p>
            <a:r>
              <a:rPr lang="en-US" sz="1200" i="1" dirty="0"/>
              <a:t>Source:</a:t>
            </a:r>
            <a:r>
              <a:rPr lang="en-US" sz="1200" i="1" dirty="0">
                <a:ea typeface="+mn-lt"/>
                <a:cs typeface="+mn-lt"/>
              </a:rPr>
              <a:t> </a:t>
            </a:r>
            <a:r>
              <a:rPr lang="en-US" sz="1200" dirty="0">
                <a:ea typeface="+mn-lt"/>
                <a:cs typeface="+mn-lt"/>
                <a:hlinkClick r:id="rId3"/>
              </a:rPr>
              <a:t>https://fuziontrading.co.za/compression-moulding-process/</a:t>
            </a:r>
            <a:endParaRPr lang="en-US" dirty="0"/>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4449633"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Limitations</a:t>
            </a:r>
            <a:endParaRPr lang="en-US" dirty="0">
              <a:solidFill>
                <a:srgbClr val="C00000"/>
              </a:solidFill>
              <a:cs typeface="Calibri"/>
            </a:endParaRPr>
          </a:p>
        </p:txBody>
      </p:sp>
      <p:sp>
        <p:nvSpPr>
          <p:cNvPr id="2" name="TextBox 1">
            <a:extLst>
              <a:ext uri="{FF2B5EF4-FFF2-40B4-BE49-F238E27FC236}">
                <a16:creationId xmlns:a16="http://schemas.microsoft.com/office/drawing/2014/main" id="{5D0B61FB-6921-492B-A08A-81181C404B27}"/>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746912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8986" y="1798124"/>
            <a:ext cx="3444440" cy="4288696"/>
          </a:xfrm>
        </p:spPr>
        <p:txBody>
          <a:bodyPr vert="horz" lIns="91440" tIns="45720" rIns="91440" bIns="45720" rtlCol="0" anchor="t">
            <a:noAutofit/>
          </a:bodyPr>
          <a:lstStyle/>
          <a:p>
            <a:pPr marL="0" indent="0">
              <a:spcBef>
                <a:spcPts val="0"/>
              </a:spcBef>
              <a:buNone/>
            </a:pPr>
            <a:r>
              <a:rPr lang="en-US" sz="2000" b="1" dirty="0" smtClean="0">
                <a:solidFill>
                  <a:srgbClr val="C00000"/>
                </a:solidFill>
                <a:ea typeface="+mn-lt"/>
                <a:cs typeface="+mn-lt"/>
              </a:rPr>
              <a:t>- SMC </a:t>
            </a:r>
            <a:r>
              <a:rPr lang="en-US" sz="2000" b="1" dirty="0">
                <a:solidFill>
                  <a:srgbClr val="C00000"/>
                </a:solidFill>
                <a:ea typeface="+mn-lt"/>
                <a:cs typeface="+mn-lt"/>
              </a:rPr>
              <a:t>– Sheet Molding Compound</a:t>
            </a:r>
            <a:endParaRPr lang="en-US" sz="2000" dirty="0">
              <a:solidFill>
                <a:srgbClr val="C00000"/>
              </a:solidFill>
              <a:ea typeface="+mn-lt"/>
              <a:cs typeface="+mn-lt"/>
            </a:endParaRPr>
          </a:p>
          <a:p>
            <a:pPr marL="628650" lvl="1">
              <a:spcBef>
                <a:spcPts val="0"/>
              </a:spcBef>
              <a:buFont typeface="Arial,Sans-Serif" pitchFamily="34" charset="0"/>
            </a:pPr>
            <a:r>
              <a:rPr lang="en-US" sz="2000" b="1" dirty="0">
                <a:ea typeface="+mn-lt"/>
                <a:cs typeface="+mn-lt"/>
              </a:rPr>
              <a:t>SMC's are suitable for molding a wide range of parts.</a:t>
            </a:r>
          </a:p>
          <a:p>
            <a:pPr marL="628650" lvl="1">
              <a:spcBef>
                <a:spcPts val="0"/>
              </a:spcBef>
              <a:buFont typeface="Arial,Sans-Serif" pitchFamily="34" charset="0"/>
            </a:pPr>
            <a:r>
              <a:rPr lang="en-US" sz="2000" b="1" dirty="0">
                <a:ea typeface="+mn-lt"/>
                <a:cs typeface="+mn-lt"/>
              </a:rPr>
              <a:t>The pliable sheet allows enough body for handling and cutting but enough rigidity for manual charge building or automation.</a:t>
            </a:r>
            <a:endParaRPr lang="en-US" sz="2000" dirty="0">
              <a:ea typeface="+mn-lt"/>
              <a:cs typeface="+mn-lt"/>
            </a:endParaRPr>
          </a:p>
          <a:p>
            <a:pPr marL="628650" lvl="1">
              <a:spcBef>
                <a:spcPts val="0"/>
              </a:spcBef>
              <a:buFont typeface="Arial,Sans-Serif" pitchFamily="34" charset="0"/>
            </a:pPr>
            <a:endParaRPr lang="en-US" sz="2000" dirty="0">
              <a:ea typeface="+mn-lt"/>
              <a:cs typeface="+mn-lt"/>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1569660"/>
          </a:xfrm>
          <a:prstGeom prst="rect">
            <a:avLst/>
          </a:prstGeom>
          <a:noFill/>
        </p:spPr>
        <p:txBody>
          <a:bodyPr wrap="square" rtlCol="0" anchor="t">
            <a:spAutoFit/>
          </a:bodyPr>
          <a:lstStyle/>
          <a:p>
            <a:r>
              <a:rPr lang="en-US" sz="1200" i="1" dirty="0"/>
              <a:t>Source:</a:t>
            </a:r>
            <a:r>
              <a:rPr lang="en-US" sz="1200" i="1" dirty="0">
                <a:ea typeface="+mn-lt"/>
                <a:cs typeface="+mn-lt"/>
              </a:rPr>
              <a:t> </a:t>
            </a:r>
            <a:r>
              <a:rPr lang="en-US" sz="1200" dirty="0">
                <a:ea typeface="+mn-lt"/>
                <a:cs typeface="+mn-lt"/>
                <a:hlinkClick r:id="rId3"/>
              </a:rPr>
              <a:t>http://www.idicomposites.com/smc-bmc-overview.php</a:t>
            </a:r>
            <a:endParaRPr lang="en-US" dirty="0">
              <a:ea typeface="+mn-lt"/>
              <a:cs typeface="+mn-lt"/>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5712948"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Compounds (Materials)</a:t>
            </a:r>
            <a:endParaRPr lang="en-US" dirty="0">
              <a:solidFill>
                <a:srgbClr val="C00000"/>
              </a:solidFill>
              <a:cs typeface="Calibri"/>
            </a:endParaRPr>
          </a:p>
        </p:txBody>
      </p:sp>
      <p:pic>
        <p:nvPicPr>
          <p:cNvPr id="8" name="Picture 12" descr="A picture containing indoor, sitting&#10;&#10;Description generated with high confidence">
            <a:extLst>
              <a:ext uri="{FF2B5EF4-FFF2-40B4-BE49-F238E27FC236}">
                <a16:creationId xmlns:a16="http://schemas.microsoft.com/office/drawing/2014/main" id="{075B44F0-D2CC-4C7C-9C54-FFC1E0EC4AA3}"/>
              </a:ext>
            </a:extLst>
          </p:cNvPr>
          <p:cNvPicPr>
            <a:picLocks noChangeAspect="1"/>
          </p:cNvPicPr>
          <p:nvPr/>
        </p:nvPicPr>
        <p:blipFill>
          <a:blip r:embed="rId4"/>
          <a:stretch>
            <a:fillRect/>
          </a:stretch>
        </p:blipFill>
        <p:spPr>
          <a:xfrm>
            <a:off x="4264325" y="1830137"/>
            <a:ext cx="3763992" cy="4204141"/>
          </a:xfrm>
          <a:prstGeom prst="rect">
            <a:avLst/>
          </a:prstGeom>
        </p:spPr>
      </p:pic>
      <p:sp>
        <p:nvSpPr>
          <p:cNvPr id="14" name="TextBox 13">
            <a:extLst>
              <a:ext uri="{FF2B5EF4-FFF2-40B4-BE49-F238E27FC236}">
                <a16:creationId xmlns:a16="http://schemas.microsoft.com/office/drawing/2014/main" id="{4D979012-6D33-4705-9C9B-DFC2AEEC94D9}"/>
              </a:ext>
            </a:extLst>
          </p:cNvPr>
          <p:cNvSpPr txBox="1"/>
          <p:nvPr/>
        </p:nvSpPr>
        <p:spPr>
          <a:xfrm>
            <a:off x="4307457" y="6075872"/>
            <a:ext cx="5029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Source: http://www.idicomposites.com/smc-bmc-overview.php</a:t>
            </a:r>
          </a:p>
        </p:txBody>
      </p:sp>
      <p:sp>
        <p:nvSpPr>
          <p:cNvPr id="2" name="TextBox 1">
            <a:extLst>
              <a:ext uri="{FF2B5EF4-FFF2-40B4-BE49-F238E27FC236}">
                <a16:creationId xmlns:a16="http://schemas.microsoft.com/office/drawing/2014/main" id="{E01E5C7C-8A1A-4D3B-9DE2-8680BD4B604E}"/>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929873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8986" y="1798124"/>
            <a:ext cx="5025949" cy="4288696"/>
          </a:xfrm>
        </p:spPr>
        <p:txBody>
          <a:bodyPr vert="horz" lIns="91440" tIns="45720" rIns="91440" bIns="45720" rtlCol="0" anchor="t">
            <a:noAutofit/>
          </a:bodyPr>
          <a:lstStyle/>
          <a:p>
            <a:pPr marL="0" indent="0">
              <a:spcBef>
                <a:spcPts val="0"/>
              </a:spcBef>
              <a:buNone/>
            </a:pPr>
            <a:r>
              <a:rPr lang="en-US" sz="2000" b="1" dirty="0" smtClean="0">
                <a:solidFill>
                  <a:srgbClr val="C00000"/>
                </a:solidFill>
                <a:ea typeface="+mn-lt"/>
                <a:cs typeface="+mn-lt"/>
              </a:rPr>
              <a:t>-SMC </a:t>
            </a:r>
            <a:r>
              <a:rPr lang="en-US" sz="2000" b="1" dirty="0">
                <a:solidFill>
                  <a:srgbClr val="C00000"/>
                </a:solidFill>
                <a:ea typeface="+mn-lt"/>
                <a:cs typeface="+mn-lt"/>
              </a:rPr>
              <a:t>– Sheet Molding Compound</a:t>
            </a:r>
            <a:endParaRPr lang="en-US" sz="2000" dirty="0">
              <a:solidFill>
                <a:srgbClr val="C00000"/>
              </a:solidFill>
              <a:ea typeface="+mn-lt"/>
              <a:cs typeface="+mn-lt"/>
            </a:endParaRPr>
          </a:p>
          <a:p>
            <a:pPr lvl="1">
              <a:spcBef>
                <a:spcPts val="0"/>
              </a:spcBef>
              <a:buFont typeface="Arial,Sans-Serif" pitchFamily="34" charset="0"/>
            </a:pPr>
            <a:r>
              <a:rPr lang="en-US" sz="2000" b="1" dirty="0">
                <a:ea typeface="+mn-lt"/>
                <a:cs typeface="+mn-lt"/>
              </a:rPr>
              <a:t>The SMC manufacturing process allows glass percentages from 15% to 65% to be incorporated into the matrix. </a:t>
            </a:r>
            <a:endParaRPr lang="en-US" sz="2000" dirty="0">
              <a:ea typeface="+mn-lt"/>
              <a:cs typeface="+mn-lt"/>
            </a:endParaRPr>
          </a:p>
          <a:p>
            <a:pPr lvl="1">
              <a:spcBef>
                <a:spcPts val="0"/>
              </a:spcBef>
              <a:buFont typeface="Arial,Sans-Serif" pitchFamily="34" charset="0"/>
            </a:pPr>
            <a:r>
              <a:rPr lang="en-US" sz="2000" b="1" dirty="0">
                <a:ea typeface="+mn-lt"/>
                <a:cs typeface="+mn-lt"/>
              </a:rPr>
              <a:t>The glass length can also be increased up to 2" vs. a BMC (Bulk Molding Compound) that may range between 1/8" and 1/2". </a:t>
            </a:r>
            <a:endParaRPr lang="en-US" sz="2000" dirty="0">
              <a:ea typeface="+mn-lt"/>
              <a:cs typeface="+mn-lt"/>
            </a:endParaRPr>
          </a:p>
          <a:p>
            <a:pPr lvl="1">
              <a:spcBef>
                <a:spcPts val="0"/>
              </a:spcBef>
              <a:buFont typeface="Arial,Sans-Serif" pitchFamily="34" charset="0"/>
            </a:pPr>
            <a:r>
              <a:rPr lang="en-US" sz="2000" b="1" dirty="0">
                <a:ea typeface="+mn-lt"/>
                <a:cs typeface="+mn-lt"/>
              </a:rPr>
              <a:t>SMC also offers the possibility of continuous strand or matte. </a:t>
            </a:r>
            <a:endParaRPr lang="en-US" sz="2000" dirty="0">
              <a:ea typeface="+mn-lt"/>
              <a:cs typeface="+mn-lt"/>
            </a:endParaRPr>
          </a:p>
          <a:p>
            <a:pPr lvl="1">
              <a:spcBef>
                <a:spcPts val="0"/>
              </a:spcBef>
              <a:buFont typeface="Arial,Sans-Serif" pitchFamily="34" charset="0"/>
            </a:pPr>
            <a:r>
              <a:rPr lang="en-US" sz="2000" b="1" dirty="0">
                <a:ea typeface="+mn-lt"/>
                <a:cs typeface="+mn-lt"/>
              </a:rPr>
              <a:t>SMC's come in a wide range of colors and can often be color matched. </a:t>
            </a:r>
            <a:endParaRPr lang="en-US" sz="2000" dirty="0">
              <a:ea typeface="+mn-lt"/>
              <a:cs typeface="+mn-lt"/>
            </a:endParaRPr>
          </a:p>
          <a:p>
            <a:pPr lvl="1">
              <a:spcBef>
                <a:spcPts val="0"/>
              </a:spcBef>
              <a:buFont typeface="Arial,Sans-Serif" pitchFamily="34" charset="0"/>
            </a:pPr>
            <a:endParaRPr lang="en-US" sz="2000" dirty="0">
              <a:ea typeface="+mn-lt"/>
              <a:cs typeface="+mn-lt"/>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1200329"/>
          </a:xfrm>
          <a:prstGeom prst="rect">
            <a:avLst/>
          </a:prstGeom>
          <a:noFill/>
        </p:spPr>
        <p:txBody>
          <a:bodyPr wrap="square" rtlCol="0" anchor="t">
            <a:spAutoFit/>
          </a:bodyPr>
          <a:lstStyle/>
          <a:p>
            <a:r>
              <a:rPr lang="en-US" sz="1200" i="1" dirty="0"/>
              <a:t>Source:</a:t>
            </a:r>
            <a:r>
              <a:rPr lang="en-US" sz="1200" i="1" dirty="0">
                <a:ea typeface="+mn-lt"/>
                <a:cs typeface="+mn-lt"/>
              </a:rPr>
              <a:t> </a:t>
            </a:r>
            <a:r>
              <a:rPr lang="en-US" sz="1200" dirty="0">
                <a:ea typeface="+mn-lt"/>
                <a:cs typeface="+mn-lt"/>
                <a:hlinkClick r:id="rId3"/>
              </a:rPr>
              <a:t>https://fuziontrading.co.za/compression-moulding-process/</a:t>
            </a:r>
            <a:endParaRPr lang="en-US" dirty="0"/>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5712948"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Compounds (Materials)</a:t>
            </a:r>
            <a:endParaRPr lang="en-US" dirty="0">
              <a:solidFill>
                <a:srgbClr val="C00000"/>
              </a:solidFill>
              <a:cs typeface="Calibri"/>
            </a:endParaRPr>
          </a:p>
        </p:txBody>
      </p:sp>
      <p:pic>
        <p:nvPicPr>
          <p:cNvPr id="2" name="Picture 12" descr="A picture containing indoor, sitting&#10;&#10;Description generated with high confidence">
            <a:extLst>
              <a:ext uri="{FF2B5EF4-FFF2-40B4-BE49-F238E27FC236}">
                <a16:creationId xmlns:a16="http://schemas.microsoft.com/office/drawing/2014/main" id="{E6D9E54B-167F-4DC7-B117-225E94E153B7}"/>
              </a:ext>
            </a:extLst>
          </p:cNvPr>
          <p:cNvPicPr>
            <a:picLocks noChangeAspect="1"/>
          </p:cNvPicPr>
          <p:nvPr/>
        </p:nvPicPr>
        <p:blipFill rotWithShape="1">
          <a:blip r:embed="rId4"/>
          <a:srcRect t="29524" r="513" b="-952"/>
          <a:stretch/>
        </p:blipFill>
        <p:spPr>
          <a:xfrm>
            <a:off x="5601418" y="1930779"/>
            <a:ext cx="2657613" cy="2160874"/>
          </a:xfrm>
          <a:prstGeom prst="rect">
            <a:avLst/>
          </a:prstGeom>
        </p:spPr>
      </p:pic>
      <p:sp>
        <p:nvSpPr>
          <p:cNvPr id="5" name="TextBox 4">
            <a:extLst>
              <a:ext uri="{FF2B5EF4-FFF2-40B4-BE49-F238E27FC236}">
                <a16:creationId xmlns:a16="http://schemas.microsoft.com/office/drawing/2014/main" id="{95A3C1FF-685E-4CD6-9A36-2002D27DDEC2}"/>
              </a:ext>
            </a:extLst>
          </p:cNvPr>
          <p:cNvSpPr txBox="1"/>
          <p:nvPr/>
        </p:nvSpPr>
        <p:spPr>
          <a:xfrm>
            <a:off x="5558287" y="4106174"/>
            <a:ext cx="238376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Source: http://www.idicomposites.com/smc-bmc-overview.php</a:t>
            </a:r>
          </a:p>
        </p:txBody>
      </p:sp>
      <p:sp>
        <p:nvSpPr>
          <p:cNvPr id="18" name="Content Placeholder 5">
            <a:extLst>
              <a:ext uri="{FF2B5EF4-FFF2-40B4-BE49-F238E27FC236}">
                <a16:creationId xmlns:a16="http://schemas.microsoft.com/office/drawing/2014/main" id="{D78AA461-77AF-4E03-BB74-C847B5F2A8A6}"/>
              </a:ext>
            </a:extLst>
          </p:cNvPr>
          <p:cNvSpPr txBox="1">
            <a:spLocks/>
          </p:cNvSpPr>
          <p:nvPr/>
        </p:nvSpPr>
        <p:spPr>
          <a:xfrm>
            <a:off x="453234" y="5444222"/>
            <a:ext cx="7628251" cy="4288696"/>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lvl="1">
              <a:spcBef>
                <a:spcPts val="0"/>
              </a:spcBef>
              <a:buFont typeface="Arial,Sans-Serif" pitchFamily="34" charset="0"/>
              <a:buChar char="•"/>
            </a:pPr>
            <a:r>
              <a:rPr lang="en-US" sz="2000" b="1" dirty="0">
                <a:ea typeface="+mn-lt"/>
                <a:cs typeface="+mn-lt"/>
              </a:rPr>
              <a:t>A thermoset SMC is a mixture of polymer resin, inert fillers, fiber reinforcement, catalysts, pigments, stabilizers, release agents, and thickeners. </a:t>
            </a:r>
            <a:endParaRPr lang="en-US" sz="2000" dirty="0">
              <a:ea typeface="+mn-lt"/>
              <a:cs typeface="+mn-lt"/>
            </a:endParaRPr>
          </a:p>
          <a:p>
            <a:pPr lvl="1">
              <a:spcBef>
                <a:spcPts val="0"/>
              </a:spcBef>
              <a:buFont typeface="Arial,Sans-Serif" pitchFamily="34" charset="0"/>
              <a:buChar char="•"/>
            </a:pPr>
            <a:endParaRPr lang="en-US" sz="2000" dirty="0">
              <a:ea typeface="+mn-lt"/>
              <a:cs typeface="+mn-lt"/>
            </a:endParaRPr>
          </a:p>
        </p:txBody>
      </p:sp>
      <p:sp>
        <p:nvSpPr>
          <p:cNvPr id="3" name="TextBox 2">
            <a:extLst>
              <a:ext uri="{FF2B5EF4-FFF2-40B4-BE49-F238E27FC236}">
                <a16:creationId xmlns:a16="http://schemas.microsoft.com/office/drawing/2014/main" id="{720B5976-F5DB-4C2D-976C-F0402C2FCEF3}"/>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7" name="Footer Placeholder 6"/>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817472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113929" y="1798124"/>
            <a:ext cx="7757647" cy="4288696"/>
          </a:xfrm>
        </p:spPr>
        <p:txBody>
          <a:bodyPr vert="horz" lIns="91440" tIns="45720" rIns="91440" bIns="45720" rtlCol="0" anchor="t">
            <a:noAutofit/>
          </a:bodyPr>
          <a:lstStyle/>
          <a:p>
            <a:pPr marL="308610" lvl="1" indent="0">
              <a:spcBef>
                <a:spcPts val="0"/>
              </a:spcBef>
              <a:buNone/>
            </a:pPr>
            <a:r>
              <a:rPr lang="en-US" sz="2000" b="1" dirty="0">
                <a:ea typeface="+mn-lt"/>
                <a:cs typeface="+mn-lt"/>
              </a:rPr>
              <a:t>Manufacturing of SMC is a continuous in-line process. </a:t>
            </a:r>
            <a:endParaRPr lang="en-US" sz="2000" dirty="0">
              <a:ea typeface="+mn-lt"/>
              <a:cs typeface="+mn-lt"/>
            </a:endParaRPr>
          </a:p>
          <a:p>
            <a:pPr marL="742950" lvl="2">
              <a:spcBef>
                <a:spcPts val="0"/>
              </a:spcBef>
              <a:buFont typeface="Arial,Sans-Serif" pitchFamily="34" charset="0"/>
            </a:pPr>
            <a:endParaRPr lang="en-US" sz="2000" b="1" dirty="0">
              <a:ea typeface="+mn-lt"/>
              <a:cs typeface="+mn-lt"/>
            </a:endParaRPr>
          </a:p>
          <a:p>
            <a:pPr marL="171450">
              <a:buFont typeface="Arial,Sans-Serif" pitchFamily="34" charset="0"/>
            </a:pPr>
            <a:endParaRPr lang="en-US" sz="2000" dirty="0">
              <a:ea typeface="+mn-lt"/>
              <a:cs typeface="+mn-lt"/>
            </a:endParaRPr>
          </a:p>
          <a:p>
            <a:pPr>
              <a:buFont typeface="Arial,Sans-Serif" pitchFamily="34" charset="0"/>
            </a:pPr>
            <a:endParaRPr lang="en-US" sz="2000" dirty="0">
              <a:ea typeface="+mn-lt"/>
              <a:cs typeface="+mn-lt"/>
            </a:endParaRPr>
          </a:p>
          <a:p>
            <a:pPr marL="628650" lvl="1">
              <a:spcBef>
                <a:spcPts val="0"/>
              </a:spcBef>
              <a:buFont typeface="Arial,Sans-Serif" pitchFamily="34" charset="0"/>
            </a:pPr>
            <a:endParaRPr lang="en-US" sz="2000" dirty="0">
              <a:ea typeface="+mn-lt"/>
              <a:cs typeface="+mn-lt"/>
            </a:endParaRPr>
          </a:p>
          <a:p>
            <a:pPr marL="628650" lvl="1">
              <a:spcBef>
                <a:spcPts val="0"/>
              </a:spcBef>
              <a:buFont typeface="Arial,Sans-Serif" pitchFamily="34" charset="0"/>
            </a:pPr>
            <a:endParaRPr lang="en-US" sz="2000" dirty="0">
              <a:ea typeface="+mn-lt"/>
              <a:cs typeface="+mn-lt"/>
            </a:endParaRPr>
          </a:p>
          <a:p>
            <a:pPr marL="171450">
              <a:spcBef>
                <a:spcPts val="0"/>
              </a:spcBef>
              <a:buFont typeface="Wingdings,Sans-Serif" pitchFamily="34" charset="0"/>
              <a:buChar char="Ø"/>
            </a:pPr>
            <a:endParaRPr lang="en-US" sz="2000" b="1" dirty="0">
              <a:solidFill>
                <a:srgbClr val="C00000"/>
              </a:solidFill>
              <a:ea typeface="+mn-lt"/>
              <a:cs typeface="+mn-lt"/>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1200329"/>
          </a:xfrm>
          <a:prstGeom prst="rect">
            <a:avLst/>
          </a:prstGeom>
          <a:noFill/>
        </p:spPr>
        <p:txBody>
          <a:bodyPr wrap="square" rtlCol="0" anchor="t">
            <a:spAutoFit/>
          </a:bodyPr>
          <a:lstStyle/>
          <a:p>
            <a:r>
              <a:rPr lang="en-US" sz="1200" i="1" dirty="0"/>
              <a:t>Source:</a:t>
            </a:r>
            <a:r>
              <a:rPr lang="en-US" sz="1200" i="1" dirty="0">
                <a:ea typeface="+mn-lt"/>
                <a:cs typeface="+mn-lt"/>
              </a:rPr>
              <a:t> </a:t>
            </a:r>
            <a:r>
              <a:rPr lang="en-US" sz="1200" dirty="0">
                <a:ea typeface="+mn-lt"/>
                <a:cs typeface="+mn-lt"/>
                <a:hlinkClick r:id="rId3"/>
              </a:rPr>
              <a:t>http://www.idicomposites.com/smc-bmc-overview.php</a:t>
            </a:r>
            <a:endParaRPr lang="en-US"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5712948"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Compounds (Materials)</a:t>
            </a:r>
            <a:endParaRPr lang="en-US" dirty="0">
              <a:solidFill>
                <a:srgbClr val="C00000"/>
              </a:solidFill>
              <a:cs typeface="Calibri"/>
            </a:endParaRPr>
          </a:p>
        </p:txBody>
      </p:sp>
      <p:pic>
        <p:nvPicPr>
          <p:cNvPr id="2" name="Picture 4" descr="A close up of a map&#10;&#10;Description generated with high confidence">
            <a:extLst>
              <a:ext uri="{FF2B5EF4-FFF2-40B4-BE49-F238E27FC236}">
                <a16:creationId xmlns:a16="http://schemas.microsoft.com/office/drawing/2014/main" id="{ED2D2938-2E30-4B1C-B66B-6CB1654E94DB}"/>
              </a:ext>
            </a:extLst>
          </p:cNvPr>
          <p:cNvPicPr>
            <a:picLocks noChangeAspect="1"/>
          </p:cNvPicPr>
          <p:nvPr/>
        </p:nvPicPr>
        <p:blipFill>
          <a:blip r:embed="rId4"/>
          <a:stretch>
            <a:fillRect/>
          </a:stretch>
        </p:blipFill>
        <p:spPr>
          <a:xfrm>
            <a:off x="554966" y="2409473"/>
            <a:ext cx="7315199" cy="3678072"/>
          </a:xfrm>
          <a:prstGeom prst="rect">
            <a:avLst/>
          </a:prstGeom>
        </p:spPr>
      </p:pic>
      <p:sp>
        <p:nvSpPr>
          <p:cNvPr id="3" name="TextBox 2">
            <a:extLst>
              <a:ext uri="{FF2B5EF4-FFF2-40B4-BE49-F238E27FC236}">
                <a16:creationId xmlns:a16="http://schemas.microsoft.com/office/drawing/2014/main" id="{9D19EDED-0382-4252-B4AC-33D02F79CF29}"/>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485745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8986" y="1785354"/>
            <a:ext cx="3955277" cy="4288696"/>
          </a:xfrm>
        </p:spPr>
        <p:txBody>
          <a:bodyPr vert="horz" lIns="91440" tIns="45720" rIns="91440" bIns="45720" rtlCol="0" anchor="t">
            <a:noAutofit/>
          </a:bodyPr>
          <a:lstStyle/>
          <a:p>
            <a:pPr marL="0" indent="0">
              <a:spcBef>
                <a:spcPts val="0"/>
              </a:spcBef>
              <a:buNone/>
            </a:pPr>
            <a:r>
              <a:rPr lang="en-US" sz="2000" b="1" dirty="0" smtClean="0">
                <a:solidFill>
                  <a:srgbClr val="C00000"/>
                </a:solidFill>
                <a:ea typeface="+mn-lt"/>
                <a:cs typeface="+mn-lt"/>
              </a:rPr>
              <a:t>-BMC </a:t>
            </a:r>
            <a:r>
              <a:rPr lang="en-US" sz="2000" b="1" dirty="0">
                <a:solidFill>
                  <a:srgbClr val="C00000"/>
                </a:solidFill>
                <a:ea typeface="+mn-lt"/>
                <a:cs typeface="+mn-lt"/>
              </a:rPr>
              <a:t>– Bulk Molding Compound</a:t>
            </a:r>
          </a:p>
          <a:p>
            <a:pPr marL="800100" lvl="1" indent="-342900">
              <a:spcBef>
                <a:spcPts val="0"/>
              </a:spcBef>
            </a:pPr>
            <a:r>
              <a:rPr lang="en-US" sz="2000" b="1" dirty="0">
                <a:ea typeface="+mn-lt"/>
                <a:cs typeface="+mn-lt"/>
              </a:rPr>
              <a:t>Bulk Molding Compound (BMC) is a thermoset plastic resin blend  that form a viscous, 'puttylike' molding compound. </a:t>
            </a:r>
            <a:endParaRPr lang="en-US" sz="2000" dirty="0">
              <a:ea typeface="+mn-lt"/>
              <a:cs typeface="+mn-lt"/>
            </a:endParaRPr>
          </a:p>
          <a:p>
            <a:pPr marL="800100" lvl="1" indent="-342900">
              <a:spcBef>
                <a:spcPts val="0"/>
              </a:spcBef>
            </a:pPr>
            <a:r>
              <a:rPr lang="en-US" sz="2000" b="1" dirty="0">
                <a:ea typeface="+mn-lt"/>
                <a:cs typeface="+mn-lt"/>
              </a:rPr>
              <a:t>It is highly filled and reinforced with short fibers. </a:t>
            </a:r>
            <a:endParaRPr lang="en-US" sz="2000" dirty="0">
              <a:ea typeface="+mn-lt"/>
              <a:cs typeface="+mn-lt"/>
            </a:endParaRPr>
          </a:p>
          <a:p>
            <a:pPr marL="800100" lvl="1" indent="-342900">
              <a:spcBef>
                <a:spcPts val="0"/>
              </a:spcBef>
            </a:pPr>
            <a:r>
              <a:rPr lang="en-US" sz="2000" b="1" dirty="0">
                <a:ea typeface="+mn-lt"/>
                <a:cs typeface="+mn-lt"/>
              </a:rPr>
              <a:t>Glass reinforcement represents between 10% and 30%, with glass length typically between 1/32-inch and 1/2-inch (12.5mm). </a:t>
            </a:r>
            <a:endParaRPr lang="en-US" dirty="0">
              <a:ea typeface="+mn-lt"/>
              <a:cs typeface="+mn-lt"/>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1569660"/>
          </a:xfrm>
          <a:prstGeom prst="rect">
            <a:avLst/>
          </a:prstGeom>
          <a:noFill/>
        </p:spPr>
        <p:txBody>
          <a:bodyPr wrap="square" rtlCol="0" anchor="t">
            <a:spAutoFit/>
          </a:bodyPr>
          <a:lstStyle/>
          <a:p>
            <a:r>
              <a:rPr lang="en-US" sz="1200" i="1" dirty="0"/>
              <a:t>Source:</a:t>
            </a:r>
            <a:r>
              <a:rPr lang="en-US" sz="1200" i="1" dirty="0">
                <a:ea typeface="+mn-lt"/>
                <a:cs typeface="+mn-lt"/>
              </a:rPr>
              <a:t> </a:t>
            </a:r>
            <a:r>
              <a:rPr lang="en-US" sz="1200" dirty="0">
                <a:ea typeface="+mn-lt"/>
                <a:cs typeface="+mn-lt"/>
                <a:hlinkClick r:id="rId3"/>
              </a:rPr>
              <a:t>http://www.idicomposites.com/smc-bmc-overview.php</a:t>
            </a:r>
            <a:endParaRPr lang="en-US" dirty="0">
              <a:ea typeface="+mn-lt"/>
              <a:cs typeface="+mn-lt"/>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5712948"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Compounds (Materials)</a:t>
            </a:r>
            <a:endParaRPr lang="en-US" dirty="0">
              <a:solidFill>
                <a:srgbClr val="C00000"/>
              </a:solidFill>
              <a:cs typeface="Calibri"/>
            </a:endParaRPr>
          </a:p>
        </p:txBody>
      </p:sp>
      <p:pic>
        <p:nvPicPr>
          <p:cNvPr id="2" name="Picture 2" descr="A picture containing flower, photo, indoor, sitting&#10;&#10;Description generated with very high confidence">
            <a:extLst>
              <a:ext uri="{FF2B5EF4-FFF2-40B4-BE49-F238E27FC236}">
                <a16:creationId xmlns:a16="http://schemas.microsoft.com/office/drawing/2014/main" id="{89105D5F-3767-4117-934C-921286B34549}"/>
              </a:ext>
            </a:extLst>
          </p:cNvPr>
          <p:cNvPicPr>
            <a:picLocks noChangeAspect="1"/>
          </p:cNvPicPr>
          <p:nvPr/>
        </p:nvPicPr>
        <p:blipFill>
          <a:blip r:embed="rId4"/>
          <a:stretch>
            <a:fillRect/>
          </a:stretch>
        </p:blipFill>
        <p:spPr>
          <a:xfrm>
            <a:off x="4375328" y="1787085"/>
            <a:ext cx="3815960" cy="4292734"/>
          </a:xfrm>
          <a:prstGeom prst="rect">
            <a:avLst/>
          </a:prstGeom>
        </p:spPr>
      </p:pic>
      <p:sp>
        <p:nvSpPr>
          <p:cNvPr id="14" name="TextBox 13">
            <a:extLst>
              <a:ext uri="{FF2B5EF4-FFF2-40B4-BE49-F238E27FC236}">
                <a16:creationId xmlns:a16="http://schemas.microsoft.com/office/drawing/2014/main" id="{4D979012-6D33-4705-9C9B-DFC2AEEC94D9}"/>
              </a:ext>
            </a:extLst>
          </p:cNvPr>
          <p:cNvSpPr txBox="1"/>
          <p:nvPr/>
        </p:nvSpPr>
        <p:spPr>
          <a:xfrm>
            <a:off x="4307457" y="6075872"/>
            <a:ext cx="5029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Source: http://www.idicomposites.com/smc-bmc-overview.php</a:t>
            </a:r>
          </a:p>
        </p:txBody>
      </p:sp>
      <p:sp>
        <p:nvSpPr>
          <p:cNvPr id="3" name="TextBox 2">
            <a:extLst>
              <a:ext uri="{FF2B5EF4-FFF2-40B4-BE49-F238E27FC236}">
                <a16:creationId xmlns:a16="http://schemas.microsoft.com/office/drawing/2014/main" id="{04DDEF0D-91DF-47F4-9B33-C21CCFE7B06E}"/>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39202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07FC9772-85AC-46DC-AF0A-FD0140FD5E0E}"/>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l="-1167" r="-2485"/>
          <a:stretch/>
        </p:blipFill>
        <p:spPr bwMode="auto">
          <a:xfrm>
            <a:off x="1465418" y="1058231"/>
            <a:ext cx="5077425" cy="5001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Oval 17">
            <a:extLst>
              <a:ext uri="{FF2B5EF4-FFF2-40B4-BE49-F238E27FC236}">
                <a16:creationId xmlns:a16="http://schemas.microsoft.com/office/drawing/2014/main" id="{04F748D7-B78A-4BD7-8102-A68F4DC45D7E}"/>
              </a:ext>
            </a:extLst>
          </p:cNvPr>
          <p:cNvSpPr/>
          <p:nvPr/>
        </p:nvSpPr>
        <p:spPr>
          <a:xfrm>
            <a:off x="4246738" y="884745"/>
            <a:ext cx="3251341" cy="1928033"/>
          </a:xfrm>
          <a:prstGeom prst="ellipse">
            <a:avLst/>
          </a:prstGeom>
          <a:gradFill flip="none" rotWithShape="1">
            <a:gsLst>
              <a:gs pos="2000">
                <a:schemeClr val="accent1">
                  <a:lumMod val="5000"/>
                  <a:lumOff val="95000"/>
                  <a:alpha val="0"/>
                </a:schemeClr>
              </a:gs>
              <a:gs pos="98000">
                <a:srgbClr val="FFFF00"/>
              </a:gs>
              <a:gs pos="58000">
                <a:srgbClr val="FFFF00">
                  <a:alpha val="5000"/>
                </a:srgbClr>
              </a:gs>
              <a:gs pos="100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0D2407E-A241-4BD0-8AA7-55FD454E489C}"/>
              </a:ext>
            </a:extLst>
          </p:cNvPr>
          <p:cNvSpPr/>
          <p:nvPr/>
        </p:nvSpPr>
        <p:spPr>
          <a:xfrm>
            <a:off x="719536" y="971132"/>
            <a:ext cx="2983135" cy="1928033"/>
          </a:xfrm>
          <a:prstGeom prst="ellipse">
            <a:avLst/>
          </a:prstGeom>
          <a:gradFill flip="none" rotWithShape="1">
            <a:gsLst>
              <a:gs pos="0">
                <a:schemeClr val="accent1">
                  <a:alpha val="0"/>
                  <a:lumMod val="0"/>
                  <a:lumOff val="100000"/>
                </a:schemeClr>
              </a:gs>
              <a:gs pos="98000">
                <a:srgbClr val="FFFF00"/>
              </a:gs>
              <a:gs pos="56000">
                <a:srgbClr val="FFFF00">
                  <a:alpha val="5000"/>
                </a:srgbClr>
              </a:gs>
              <a:gs pos="97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9033" y="18396"/>
            <a:ext cx="7620000" cy="1143000"/>
          </a:xfrm>
        </p:spPr>
        <p:txBody>
          <a:bodyPr>
            <a:normAutofit/>
          </a:bodyPr>
          <a:lstStyle/>
          <a:p>
            <a:r>
              <a:rPr lang="en-US" dirty="0"/>
              <a:t>Types of Composites </a:t>
            </a:r>
          </a:p>
        </p:txBody>
      </p:sp>
      <p:sp>
        <p:nvSpPr>
          <p:cNvPr id="9" name="TextBox 8">
            <a:extLst>
              <a:ext uri="{FF2B5EF4-FFF2-40B4-BE49-F238E27FC236}">
                <a16:creationId xmlns:a16="http://schemas.microsoft.com/office/drawing/2014/main" id="{377051F3-87A2-49BC-B704-749A12BB559F}"/>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13" name="TextBox 12">
            <a:extLst>
              <a:ext uri="{FF2B5EF4-FFF2-40B4-BE49-F238E27FC236}">
                <a16:creationId xmlns:a16="http://schemas.microsoft.com/office/drawing/2014/main" id="{C4167404-FDE0-418D-B06D-BACBB1F915B3}"/>
              </a:ext>
            </a:extLst>
          </p:cNvPr>
          <p:cNvSpPr txBox="1"/>
          <p:nvPr/>
        </p:nvSpPr>
        <p:spPr>
          <a:xfrm>
            <a:off x="438500" y="1353451"/>
            <a:ext cx="1335797" cy="1200329"/>
          </a:xfrm>
          <a:prstGeom prst="rect">
            <a:avLst/>
          </a:prstGeom>
          <a:noFill/>
        </p:spPr>
        <p:txBody>
          <a:bodyPr wrap="square" rtlCol="0" anchor="t">
            <a:spAutoFit/>
          </a:bodyPr>
          <a:lstStyle/>
          <a:p>
            <a:r>
              <a:rPr lang="en-US" b="1" dirty="0"/>
              <a:t>MMC’s:</a:t>
            </a:r>
            <a:r>
              <a:rPr lang="en-US" b="1" dirty="0">
                <a:solidFill>
                  <a:srgbClr val="002060"/>
                </a:solidFill>
              </a:rPr>
              <a:t> Metal Matric Composites</a:t>
            </a:r>
            <a:endParaRPr lang="en-US" b="1" dirty="0">
              <a:solidFill>
                <a:srgbClr val="002060"/>
              </a:solidFill>
              <a:cs typeface="Calibri"/>
            </a:endParaRPr>
          </a:p>
        </p:txBody>
      </p:sp>
      <p:sp>
        <p:nvSpPr>
          <p:cNvPr id="7" name="TextBox 6"/>
          <p:cNvSpPr txBox="1"/>
          <p:nvPr/>
        </p:nvSpPr>
        <p:spPr>
          <a:xfrm>
            <a:off x="116113" y="6506112"/>
            <a:ext cx="8006080" cy="276999"/>
          </a:xfrm>
          <a:prstGeom prst="rect">
            <a:avLst/>
          </a:prstGeom>
          <a:noFill/>
        </p:spPr>
        <p:txBody>
          <a:bodyPr wrap="square" rtlCol="0">
            <a:spAutoFit/>
          </a:bodyPr>
          <a:lstStyle/>
          <a:p>
            <a:r>
              <a:rPr lang="en-US" sz="1200" i="1" dirty="0"/>
              <a:t>Source: Green Composites Workshop 2012 in Chicago, IL, June 20-21, “Why Recycle Composites?” Presentation by Bob Moffit. </a:t>
            </a:r>
          </a:p>
        </p:txBody>
      </p:sp>
      <p:sp>
        <p:nvSpPr>
          <p:cNvPr id="15" name="TextBox 14">
            <a:extLst>
              <a:ext uri="{FF2B5EF4-FFF2-40B4-BE49-F238E27FC236}">
                <a16:creationId xmlns:a16="http://schemas.microsoft.com/office/drawing/2014/main" id="{B9638494-1009-4060-857F-BC322DC59BE4}"/>
              </a:ext>
            </a:extLst>
          </p:cNvPr>
          <p:cNvSpPr txBox="1"/>
          <p:nvPr/>
        </p:nvSpPr>
        <p:spPr>
          <a:xfrm>
            <a:off x="6162282" y="1248598"/>
            <a:ext cx="1335797" cy="1200329"/>
          </a:xfrm>
          <a:prstGeom prst="rect">
            <a:avLst/>
          </a:prstGeom>
          <a:noFill/>
        </p:spPr>
        <p:txBody>
          <a:bodyPr wrap="square" rtlCol="0" anchor="t">
            <a:spAutoFit/>
          </a:bodyPr>
          <a:lstStyle/>
          <a:p>
            <a:pPr algn="r"/>
            <a:r>
              <a:rPr lang="en-US" b="1" dirty="0">
                <a:solidFill>
                  <a:srgbClr val="002060"/>
                </a:solidFill>
              </a:rPr>
              <a:t>CMC’s: Ceramic Matric Composites</a:t>
            </a:r>
            <a:endParaRPr lang="en-US" b="1" dirty="0">
              <a:solidFill>
                <a:srgbClr val="002060"/>
              </a:solidFill>
              <a:cs typeface="Calibri"/>
            </a:endParaRPr>
          </a:p>
        </p:txBody>
      </p:sp>
      <p:sp>
        <p:nvSpPr>
          <p:cNvPr id="19" name="Oval 18">
            <a:extLst>
              <a:ext uri="{FF2B5EF4-FFF2-40B4-BE49-F238E27FC236}">
                <a16:creationId xmlns:a16="http://schemas.microsoft.com/office/drawing/2014/main" id="{8BA0724E-1B10-4A08-AA1E-F404F3FFAD8D}"/>
              </a:ext>
            </a:extLst>
          </p:cNvPr>
          <p:cNvSpPr/>
          <p:nvPr/>
        </p:nvSpPr>
        <p:spPr>
          <a:xfrm>
            <a:off x="1897069" y="4332254"/>
            <a:ext cx="3061426" cy="1928033"/>
          </a:xfrm>
          <a:prstGeom prst="ellipse">
            <a:avLst/>
          </a:prstGeom>
          <a:gradFill flip="none" rotWithShape="1">
            <a:gsLst>
              <a:gs pos="0">
                <a:schemeClr val="accent1">
                  <a:lumMod val="5000"/>
                  <a:lumOff val="95000"/>
                  <a:alpha val="0"/>
                </a:schemeClr>
              </a:gs>
              <a:gs pos="98000">
                <a:srgbClr val="FFFF00"/>
              </a:gs>
              <a:gs pos="55000">
                <a:srgbClr val="FFFF00">
                  <a:alpha val="5000"/>
                </a:srgbClr>
              </a:gs>
              <a:gs pos="98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6262137-E262-4453-B090-C132F944567A}"/>
              </a:ext>
            </a:extLst>
          </p:cNvPr>
          <p:cNvSpPr/>
          <p:nvPr/>
        </p:nvSpPr>
        <p:spPr>
          <a:xfrm>
            <a:off x="2956789" y="2525746"/>
            <a:ext cx="2001706" cy="1646389"/>
          </a:xfrm>
          <a:prstGeom prst="ellipse">
            <a:avLst/>
          </a:prstGeom>
          <a:gradFill>
            <a:gsLst>
              <a:gs pos="60000">
                <a:schemeClr val="accent1">
                  <a:lumMod val="5000"/>
                  <a:lumOff val="95000"/>
                  <a:alpha val="94000"/>
                </a:schemeClr>
              </a:gs>
              <a:gs pos="98000">
                <a:schemeClr val="accent2"/>
              </a:gs>
              <a:gs pos="38000">
                <a:schemeClr val="bg2">
                  <a:alpha val="0"/>
                </a:schemeClr>
              </a:gs>
              <a:gs pos="100000">
                <a:schemeClr val="accent2"/>
              </a:gs>
              <a:gs pos="38000">
                <a:schemeClr val="accent2">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834255E-F478-4C42-93F9-0D96C5A20478}"/>
              </a:ext>
            </a:extLst>
          </p:cNvPr>
          <p:cNvSpPr txBox="1"/>
          <p:nvPr/>
        </p:nvSpPr>
        <p:spPr>
          <a:xfrm>
            <a:off x="1884567" y="4686539"/>
            <a:ext cx="1335797" cy="1200329"/>
          </a:xfrm>
          <a:prstGeom prst="rect">
            <a:avLst/>
          </a:prstGeom>
          <a:noFill/>
        </p:spPr>
        <p:txBody>
          <a:bodyPr wrap="square" rtlCol="0" anchor="t">
            <a:spAutoFit/>
          </a:bodyPr>
          <a:lstStyle/>
          <a:p>
            <a:r>
              <a:rPr lang="en-US" b="1" dirty="0"/>
              <a:t>PMC’s: </a:t>
            </a:r>
            <a:r>
              <a:rPr lang="en-US" b="1" dirty="0">
                <a:solidFill>
                  <a:srgbClr val="002060"/>
                </a:solidFill>
              </a:rPr>
              <a:t>Polymer Matric Composites</a:t>
            </a:r>
            <a:endParaRPr lang="en-US" b="1" dirty="0">
              <a:solidFill>
                <a:srgbClr val="002060"/>
              </a:solidFill>
              <a:cs typeface="Calibri"/>
            </a:endParaRP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306917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8986" y="1785354"/>
            <a:ext cx="3955277" cy="4901701"/>
          </a:xfrm>
        </p:spPr>
        <p:txBody>
          <a:bodyPr vert="horz" lIns="91440" tIns="45720" rIns="91440" bIns="45720" rtlCol="0" anchor="t">
            <a:noAutofit/>
          </a:bodyPr>
          <a:lstStyle/>
          <a:p>
            <a:pPr marL="0" indent="0">
              <a:spcBef>
                <a:spcPts val="0"/>
              </a:spcBef>
              <a:buNone/>
            </a:pPr>
            <a:r>
              <a:rPr lang="en-US" sz="2000" b="1" dirty="0" smtClean="0">
                <a:solidFill>
                  <a:srgbClr val="C00000"/>
                </a:solidFill>
                <a:ea typeface="+mn-lt"/>
                <a:cs typeface="+mn-lt"/>
              </a:rPr>
              <a:t>-BMC </a:t>
            </a:r>
            <a:r>
              <a:rPr lang="en-US" sz="2000" b="1" dirty="0">
                <a:solidFill>
                  <a:srgbClr val="C00000"/>
                </a:solidFill>
                <a:ea typeface="+mn-lt"/>
                <a:cs typeface="+mn-lt"/>
              </a:rPr>
              <a:t>– Bulk Molding Compound</a:t>
            </a:r>
          </a:p>
          <a:p>
            <a:pPr marL="457200" lvl="1" indent="0">
              <a:spcBef>
                <a:spcPts val="0"/>
              </a:spcBef>
              <a:buNone/>
            </a:pPr>
            <a:r>
              <a:rPr lang="en-US" sz="2000" b="1" dirty="0">
                <a:ea typeface="+mn-lt"/>
                <a:cs typeface="+mn-lt"/>
              </a:rPr>
              <a:t>Depending on the end-use application, bulk molding compounds are formulated to achieve:</a:t>
            </a:r>
            <a:endParaRPr lang="en-US" sz="2000" dirty="0">
              <a:ea typeface="+mn-lt"/>
              <a:cs typeface="+mn-lt"/>
            </a:endParaRPr>
          </a:p>
          <a:p>
            <a:pPr lvl="2">
              <a:spcBef>
                <a:spcPts val="0"/>
              </a:spcBef>
              <a:buFont typeface="Wingdings" pitchFamily="34" charset="0"/>
              <a:buChar char="§"/>
            </a:pPr>
            <a:r>
              <a:rPr lang="en-US" sz="2000" b="1" dirty="0">
                <a:ea typeface="+mn-lt"/>
                <a:cs typeface="+mn-lt"/>
              </a:rPr>
              <a:t>Close dimensional control</a:t>
            </a:r>
            <a:endParaRPr lang="en-US" sz="2000" dirty="0">
              <a:ea typeface="+mn-lt"/>
              <a:cs typeface="+mn-lt"/>
            </a:endParaRPr>
          </a:p>
          <a:p>
            <a:pPr lvl="2">
              <a:spcBef>
                <a:spcPts val="0"/>
              </a:spcBef>
              <a:buFont typeface="Wingdings" pitchFamily="34" charset="0"/>
              <a:buChar char="§"/>
            </a:pPr>
            <a:r>
              <a:rPr lang="en-US" sz="2000" b="1" dirty="0">
                <a:ea typeface="+mn-lt"/>
                <a:cs typeface="+mn-lt"/>
              </a:rPr>
              <a:t>Flame and track resistance</a:t>
            </a:r>
            <a:endParaRPr lang="en-US" sz="2000" dirty="0">
              <a:ea typeface="+mn-lt"/>
              <a:cs typeface="+mn-lt"/>
            </a:endParaRPr>
          </a:p>
          <a:p>
            <a:pPr lvl="2">
              <a:spcBef>
                <a:spcPts val="0"/>
              </a:spcBef>
              <a:buFont typeface="Wingdings" pitchFamily="34" charset="0"/>
              <a:buChar char="§"/>
            </a:pPr>
            <a:r>
              <a:rPr lang="en-US" sz="2000" b="1" dirty="0">
                <a:ea typeface="+mn-lt"/>
                <a:cs typeface="+mn-lt"/>
              </a:rPr>
              <a:t>Electrical insulation,</a:t>
            </a:r>
            <a:endParaRPr lang="en-US" sz="2000" dirty="0">
              <a:ea typeface="+mn-lt"/>
              <a:cs typeface="+mn-lt"/>
            </a:endParaRPr>
          </a:p>
          <a:p>
            <a:pPr lvl="2">
              <a:spcBef>
                <a:spcPts val="0"/>
              </a:spcBef>
              <a:buFont typeface="Wingdings" pitchFamily="34" charset="0"/>
              <a:buChar char="§"/>
            </a:pPr>
            <a:r>
              <a:rPr lang="en-US" sz="2000" b="1" dirty="0">
                <a:ea typeface="+mn-lt"/>
                <a:cs typeface="+mn-lt"/>
              </a:rPr>
              <a:t>Corrosion and stain resistance</a:t>
            </a:r>
            <a:endParaRPr lang="en-US" sz="2000" dirty="0">
              <a:ea typeface="+mn-lt"/>
              <a:cs typeface="+mn-lt"/>
            </a:endParaRPr>
          </a:p>
          <a:p>
            <a:pPr lvl="2">
              <a:spcBef>
                <a:spcPts val="0"/>
              </a:spcBef>
              <a:buFont typeface="Wingdings" pitchFamily="34" charset="0"/>
              <a:buChar char="§"/>
            </a:pPr>
            <a:r>
              <a:rPr lang="en-US" sz="2000" b="1" dirty="0">
                <a:ea typeface="+mn-lt"/>
                <a:cs typeface="+mn-lt"/>
              </a:rPr>
              <a:t>Superior mechanical properties</a:t>
            </a:r>
            <a:endParaRPr lang="en-US" sz="2000" dirty="0">
              <a:ea typeface="+mn-lt"/>
              <a:cs typeface="+mn-lt"/>
            </a:endParaRPr>
          </a:p>
          <a:p>
            <a:pPr lvl="2">
              <a:spcBef>
                <a:spcPts val="0"/>
              </a:spcBef>
              <a:buFont typeface="Wingdings" pitchFamily="34" charset="0"/>
              <a:buChar char="§"/>
            </a:pPr>
            <a:r>
              <a:rPr lang="en-US" sz="2000" b="1" dirty="0">
                <a:ea typeface="+mn-lt"/>
                <a:cs typeface="+mn-lt"/>
              </a:rPr>
              <a:t>Low shrink, and color stability.</a:t>
            </a:r>
            <a:r>
              <a:rPr lang="en-US" sz="1850" b="1" dirty="0">
                <a:ea typeface="+mn-lt"/>
                <a:cs typeface="+mn-lt"/>
              </a:rPr>
              <a:t> </a:t>
            </a:r>
            <a:endParaRPr lang="en-US" dirty="0">
              <a:ea typeface="+mn-lt"/>
              <a:cs typeface="+mn-lt"/>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1569660"/>
          </a:xfrm>
          <a:prstGeom prst="rect">
            <a:avLst/>
          </a:prstGeom>
          <a:noFill/>
        </p:spPr>
        <p:txBody>
          <a:bodyPr wrap="square" rtlCol="0" anchor="t">
            <a:spAutoFit/>
          </a:bodyPr>
          <a:lstStyle/>
          <a:p>
            <a:r>
              <a:rPr lang="en-US" sz="1200" i="1" dirty="0"/>
              <a:t>Source:</a:t>
            </a:r>
            <a:r>
              <a:rPr lang="en-US" sz="1200" i="1" dirty="0">
                <a:ea typeface="+mn-lt"/>
                <a:cs typeface="+mn-lt"/>
              </a:rPr>
              <a:t> </a:t>
            </a:r>
            <a:r>
              <a:rPr lang="en-US" sz="1200" dirty="0">
                <a:ea typeface="+mn-lt"/>
                <a:cs typeface="+mn-lt"/>
                <a:hlinkClick r:id="rId3"/>
              </a:rPr>
              <a:t>http://www.idicomposites.com/smc-bmc-overview.php</a:t>
            </a:r>
            <a:endParaRPr lang="en-US" dirty="0">
              <a:ea typeface="+mn-lt"/>
              <a:cs typeface="+mn-lt"/>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5712948"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Compounds (Materials)</a:t>
            </a:r>
            <a:endParaRPr lang="en-US" dirty="0">
              <a:solidFill>
                <a:srgbClr val="C00000"/>
              </a:solidFill>
              <a:cs typeface="Calibri"/>
            </a:endParaRPr>
          </a:p>
        </p:txBody>
      </p:sp>
      <p:pic>
        <p:nvPicPr>
          <p:cNvPr id="2" name="Picture 2" descr="A picture containing flower, photo, indoor, sitting&#10;&#10;Description generated with very high confidence">
            <a:extLst>
              <a:ext uri="{FF2B5EF4-FFF2-40B4-BE49-F238E27FC236}">
                <a16:creationId xmlns:a16="http://schemas.microsoft.com/office/drawing/2014/main" id="{89105D5F-3767-4117-934C-921286B34549}"/>
              </a:ext>
            </a:extLst>
          </p:cNvPr>
          <p:cNvPicPr>
            <a:picLocks noChangeAspect="1"/>
          </p:cNvPicPr>
          <p:nvPr/>
        </p:nvPicPr>
        <p:blipFill rotWithShape="1">
          <a:blip r:embed="rId4"/>
          <a:srcRect t="31157" r="334" b="297"/>
          <a:stretch/>
        </p:blipFill>
        <p:spPr>
          <a:xfrm>
            <a:off x="4490267" y="1787085"/>
            <a:ext cx="3803200" cy="2942503"/>
          </a:xfrm>
          <a:prstGeom prst="rect">
            <a:avLst/>
          </a:prstGeom>
        </p:spPr>
      </p:pic>
      <p:sp>
        <p:nvSpPr>
          <p:cNvPr id="14" name="TextBox 13">
            <a:extLst>
              <a:ext uri="{FF2B5EF4-FFF2-40B4-BE49-F238E27FC236}">
                <a16:creationId xmlns:a16="http://schemas.microsoft.com/office/drawing/2014/main" id="{4D979012-6D33-4705-9C9B-DFC2AEEC94D9}"/>
              </a:ext>
            </a:extLst>
          </p:cNvPr>
          <p:cNvSpPr txBox="1"/>
          <p:nvPr/>
        </p:nvSpPr>
        <p:spPr>
          <a:xfrm>
            <a:off x="4550105" y="4786006"/>
            <a:ext cx="5029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Source: http://www.idicomposites.com/smc-bmc-overview.php</a:t>
            </a:r>
          </a:p>
        </p:txBody>
      </p:sp>
      <p:sp>
        <p:nvSpPr>
          <p:cNvPr id="3" name="TextBox 2">
            <a:extLst>
              <a:ext uri="{FF2B5EF4-FFF2-40B4-BE49-F238E27FC236}">
                <a16:creationId xmlns:a16="http://schemas.microsoft.com/office/drawing/2014/main" id="{4FE3AE87-6452-470A-9A62-466B7D45D53F}"/>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890159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8986" y="1785354"/>
            <a:ext cx="3955277" cy="4288696"/>
          </a:xfrm>
        </p:spPr>
        <p:txBody>
          <a:bodyPr vert="horz" lIns="91440" tIns="45720" rIns="91440" bIns="45720" rtlCol="0" anchor="t">
            <a:noAutofit/>
          </a:bodyPr>
          <a:lstStyle/>
          <a:p>
            <a:pPr marL="0" indent="0">
              <a:spcBef>
                <a:spcPts val="0"/>
              </a:spcBef>
              <a:buNone/>
            </a:pPr>
            <a:r>
              <a:rPr lang="en-US" sz="2000" b="1" dirty="0" smtClean="0">
                <a:solidFill>
                  <a:srgbClr val="C00000"/>
                </a:solidFill>
                <a:ea typeface="+mn-lt"/>
                <a:cs typeface="+mn-lt"/>
              </a:rPr>
              <a:t>-BMC </a:t>
            </a:r>
            <a:r>
              <a:rPr lang="en-US" sz="2000" b="1" dirty="0">
                <a:solidFill>
                  <a:srgbClr val="C00000"/>
                </a:solidFill>
                <a:ea typeface="+mn-lt"/>
                <a:cs typeface="+mn-lt"/>
              </a:rPr>
              <a:t>– Bulk Molding Compound</a:t>
            </a:r>
          </a:p>
          <a:p>
            <a:pPr marL="800100" lvl="1" indent="-342900">
              <a:spcBef>
                <a:spcPts val="0"/>
              </a:spcBef>
            </a:pPr>
            <a:r>
              <a:rPr lang="en-US" sz="2000" b="1" dirty="0">
                <a:ea typeface="+mn-lt"/>
                <a:cs typeface="+mn-lt"/>
              </a:rPr>
              <a:t>Its excellent flow characteristics, dielectric properties, and flame resistance make this thermoset material well-suited to a wide variety of applications requiring precision in detail and dimensions as well as high performance. </a:t>
            </a:r>
            <a:endParaRPr lang="en-US" sz="2000" dirty="0">
              <a:ea typeface="+mn-lt"/>
              <a:cs typeface="+mn-lt"/>
            </a:endParaRPr>
          </a:p>
          <a:p>
            <a:pPr marL="800100" lvl="1" indent="-342900">
              <a:spcBef>
                <a:spcPts val="0"/>
              </a:spcBef>
            </a:pPr>
            <a:r>
              <a:rPr lang="en-US" sz="2000" b="1" dirty="0">
                <a:ea typeface="+mn-lt"/>
                <a:cs typeface="+mn-lt"/>
              </a:rPr>
              <a:t>The material is available in a broad selection of colors.</a:t>
            </a:r>
            <a:endParaRPr lang="en-US" dirty="0">
              <a:ea typeface="+mn-lt"/>
              <a:cs typeface="+mn-lt"/>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1569660"/>
          </a:xfrm>
          <a:prstGeom prst="rect">
            <a:avLst/>
          </a:prstGeom>
          <a:noFill/>
        </p:spPr>
        <p:txBody>
          <a:bodyPr wrap="square" rtlCol="0" anchor="t">
            <a:spAutoFit/>
          </a:bodyPr>
          <a:lstStyle/>
          <a:p>
            <a:r>
              <a:rPr lang="en-US" sz="1200" i="1" dirty="0"/>
              <a:t>Source:</a:t>
            </a:r>
            <a:r>
              <a:rPr lang="en-US" sz="1200" i="1" dirty="0">
                <a:ea typeface="+mn-lt"/>
                <a:cs typeface="+mn-lt"/>
              </a:rPr>
              <a:t> </a:t>
            </a:r>
            <a:r>
              <a:rPr lang="en-US" sz="1200" dirty="0">
                <a:ea typeface="+mn-lt"/>
                <a:cs typeface="+mn-lt"/>
                <a:hlinkClick r:id="rId3"/>
              </a:rPr>
              <a:t>http://www.idicomposites.com/smc-bmc-overview.php</a:t>
            </a:r>
            <a:endParaRPr lang="en-US" dirty="0">
              <a:ea typeface="+mn-lt"/>
              <a:cs typeface="+mn-lt"/>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5712948"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Compounds (Materials)</a:t>
            </a:r>
            <a:endParaRPr lang="en-US" dirty="0">
              <a:solidFill>
                <a:srgbClr val="C00000"/>
              </a:solidFill>
              <a:cs typeface="Calibri"/>
            </a:endParaRPr>
          </a:p>
        </p:txBody>
      </p:sp>
      <p:pic>
        <p:nvPicPr>
          <p:cNvPr id="2" name="Picture 2" descr="A picture containing flower, photo, indoor, sitting&#10;&#10;Description generated with very high confidence">
            <a:extLst>
              <a:ext uri="{FF2B5EF4-FFF2-40B4-BE49-F238E27FC236}">
                <a16:creationId xmlns:a16="http://schemas.microsoft.com/office/drawing/2014/main" id="{89105D5F-3767-4117-934C-921286B34549}"/>
              </a:ext>
            </a:extLst>
          </p:cNvPr>
          <p:cNvPicPr>
            <a:picLocks noChangeAspect="1"/>
          </p:cNvPicPr>
          <p:nvPr/>
        </p:nvPicPr>
        <p:blipFill rotWithShape="1">
          <a:blip r:embed="rId4"/>
          <a:srcRect t="31157" r="334" b="297"/>
          <a:stretch/>
        </p:blipFill>
        <p:spPr>
          <a:xfrm>
            <a:off x="4490267" y="1787085"/>
            <a:ext cx="3803200" cy="2942503"/>
          </a:xfrm>
          <a:prstGeom prst="rect">
            <a:avLst/>
          </a:prstGeom>
        </p:spPr>
      </p:pic>
      <p:sp>
        <p:nvSpPr>
          <p:cNvPr id="14" name="TextBox 13">
            <a:extLst>
              <a:ext uri="{FF2B5EF4-FFF2-40B4-BE49-F238E27FC236}">
                <a16:creationId xmlns:a16="http://schemas.microsoft.com/office/drawing/2014/main" id="{4D979012-6D33-4705-9C9B-DFC2AEEC94D9}"/>
              </a:ext>
            </a:extLst>
          </p:cNvPr>
          <p:cNvSpPr txBox="1"/>
          <p:nvPr/>
        </p:nvSpPr>
        <p:spPr>
          <a:xfrm>
            <a:off x="4550105" y="4786006"/>
            <a:ext cx="5029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Source: http://www.idicomposites.com/smc-bmc-overview.php</a:t>
            </a:r>
          </a:p>
        </p:txBody>
      </p:sp>
      <p:sp>
        <p:nvSpPr>
          <p:cNvPr id="3" name="TextBox 2">
            <a:extLst>
              <a:ext uri="{FF2B5EF4-FFF2-40B4-BE49-F238E27FC236}">
                <a16:creationId xmlns:a16="http://schemas.microsoft.com/office/drawing/2014/main" id="{CA8C6FC3-D901-47BC-8D72-3723CFE34040}"/>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182169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58986" y="1925834"/>
            <a:ext cx="5360082" cy="2245345"/>
          </a:xfrm>
        </p:spPr>
        <p:txBody>
          <a:bodyPr vert="horz" lIns="91440" tIns="45720" rIns="91440" bIns="45720" rtlCol="0" anchor="t">
            <a:noAutofit/>
          </a:bodyPr>
          <a:lstStyle/>
          <a:p>
            <a:pPr marL="0" indent="0">
              <a:spcBef>
                <a:spcPts val="0"/>
              </a:spcBef>
              <a:buNone/>
            </a:pPr>
            <a:r>
              <a:rPr lang="en-US" sz="2000" b="1" dirty="0" smtClean="0">
                <a:solidFill>
                  <a:srgbClr val="C00000"/>
                </a:solidFill>
                <a:ea typeface="+mn-lt"/>
                <a:cs typeface="+mn-lt"/>
              </a:rPr>
              <a:t>-BMC </a:t>
            </a:r>
            <a:r>
              <a:rPr lang="en-US" sz="2000" b="1" dirty="0">
                <a:solidFill>
                  <a:srgbClr val="C00000"/>
                </a:solidFill>
                <a:ea typeface="+mn-lt"/>
                <a:cs typeface="+mn-lt"/>
              </a:rPr>
              <a:t>– Thick Molding Compound</a:t>
            </a:r>
          </a:p>
          <a:p>
            <a:pPr marL="457200">
              <a:spcBef>
                <a:spcPts val="0"/>
              </a:spcBef>
              <a:buFont typeface="Arial,Sans-Serif" pitchFamily="34" charset="0"/>
              <a:buChar char="•"/>
            </a:pPr>
            <a:r>
              <a:rPr lang="en-US" sz="2000" b="1" dirty="0">
                <a:ea typeface="+mn-lt"/>
                <a:cs typeface="+mn-lt"/>
              </a:rPr>
              <a:t> These thermoset materials are manufactured using a unique process that produces a material with the best combined properties of a BMC and SMC properties.</a:t>
            </a: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1754326"/>
          </a:xfrm>
          <a:prstGeom prst="rect">
            <a:avLst/>
          </a:prstGeom>
          <a:noFill/>
        </p:spPr>
        <p:txBody>
          <a:bodyPr wrap="square" rtlCol="0" anchor="t">
            <a:spAutoFit/>
          </a:bodyPr>
          <a:lstStyle/>
          <a:p>
            <a:r>
              <a:rPr lang="en-US" sz="1200" i="1" dirty="0"/>
              <a:t>Source:</a:t>
            </a:r>
            <a:r>
              <a:rPr lang="en-US" sz="1200" i="1" dirty="0">
                <a:ea typeface="+mn-lt"/>
                <a:cs typeface="+mn-lt"/>
              </a:rPr>
              <a:t> </a:t>
            </a:r>
            <a:r>
              <a:rPr lang="en-US" sz="1200" dirty="0">
                <a:ea typeface="+mn-lt"/>
                <a:cs typeface="+mn-lt"/>
                <a:hlinkClick r:id="rId3"/>
              </a:rPr>
              <a:t>https://www.premix.com/materials/tmc.php</a:t>
            </a:r>
            <a:endParaRPr lang="en-US" dirty="0">
              <a:ea typeface="+mn-lt"/>
              <a:cs typeface="+mn-lt"/>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5712948"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85725" indent="0">
              <a:buNone/>
            </a:pPr>
            <a:r>
              <a:rPr lang="en-US" sz="2000" b="1" dirty="0">
                <a:solidFill>
                  <a:srgbClr val="C00000"/>
                </a:solidFill>
                <a:cs typeface="Calibri"/>
              </a:rPr>
              <a:t>Compression Molding Compounds (Materials)</a:t>
            </a:r>
            <a:endParaRPr lang="en-US" dirty="0">
              <a:solidFill>
                <a:srgbClr val="C00000"/>
              </a:solidFill>
              <a:cs typeface="Calibri"/>
            </a:endParaRPr>
          </a:p>
        </p:txBody>
      </p:sp>
      <p:pic>
        <p:nvPicPr>
          <p:cNvPr id="3" name="Picture 4" descr="A close up of an object&#10;&#10;Description generated with high confidence">
            <a:extLst>
              <a:ext uri="{FF2B5EF4-FFF2-40B4-BE49-F238E27FC236}">
                <a16:creationId xmlns:a16="http://schemas.microsoft.com/office/drawing/2014/main" id="{611B61BE-EF1F-41D7-A262-066C46FBC292}"/>
              </a:ext>
            </a:extLst>
          </p:cNvPr>
          <p:cNvPicPr>
            <a:picLocks noChangeAspect="1"/>
          </p:cNvPicPr>
          <p:nvPr/>
        </p:nvPicPr>
        <p:blipFill>
          <a:blip r:embed="rId4"/>
          <a:stretch>
            <a:fillRect/>
          </a:stretch>
        </p:blipFill>
        <p:spPr>
          <a:xfrm>
            <a:off x="5903344" y="1417176"/>
            <a:ext cx="2266897" cy="2082464"/>
          </a:xfrm>
          <a:prstGeom prst="rect">
            <a:avLst/>
          </a:prstGeom>
        </p:spPr>
      </p:pic>
      <p:sp>
        <p:nvSpPr>
          <p:cNvPr id="7" name="Content Placeholder 5">
            <a:extLst>
              <a:ext uri="{FF2B5EF4-FFF2-40B4-BE49-F238E27FC236}">
                <a16:creationId xmlns:a16="http://schemas.microsoft.com/office/drawing/2014/main" id="{0402F27B-6281-4092-83C1-B7EE478A6F82}"/>
              </a:ext>
            </a:extLst>
          </p:cNvPr>
          <p:cNvSpPr txBox="1">
            <a:spLocks/>
          </p:cNvSpPr>
          <p:nvPr/>
        </p:nvSpPr>
        <p:spPr>
          <a:xfrm>
            <a:off x="458134" y="3495809"/>
            <a:ext cx="7799333" cy="4288696"/>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457200">
              <a:spcBef>
                <a:spcPts val="0"/>
              </a:spcBef>
              <a:buFont typeface="Arial,Sans-Serif" pitchFamily="34" charset="0"/>
              <a:buChar char="•"/>
            </a:pPr>
            <a:r>
              <a:rPr lang="en-US" sz="2000" b="1" dirty="0">
                <a:ea typeface="+mn-lt"/>
                <a:cs typeface="+mn-lt"/>
              </a:rPr>
              <a:t>The glass/paste combining process creates a glass orientation like BMC, while allowing longer fiber lengths (up to 2"), like SMC, to be incorporated. </a:t>
            </a:r>
            <a:endParaRPr lang="en-US" sz="2000" dirty="0">
              <a:ea typeface="+mn-lt"/>
              <a:cs typeface="+mn-lt"/>
            </a:endParaRPr>
          </a:p>
          <a:p>
            <a:pPr marL="457200">
              <a:spcBef>
                <a:spcPts val="0"/>
              </a:spcBef>
              <a:buFont typeface="Arial,Sans-Serif" pitchFamily="34" charset="0"/>
              <a:buChar char="•"/>
            </a:pPr>
            <a:r>
              <a:rPr lang="en-US" sz="2000" b="1" dirty="0">
                <a:ea typeface="+mn-lt"/>
                <a:cs typeface="+mn-lt"/>
              </a:rPr>
              <a:t>TMC is are available in festooned sheets, slabs or post-extruded slug form.</a:t>
            </a:r>
            <a:endParaRPr lang="en-US" sz="2000" dirty="0">
              <a:ea typeface="+mn-lt"/>
              <a:cs typeface="+mn-lt"/>
            </a:endParaRPr>
          </a:p>
          <a:p>
            <a:pPr lvl="1">
              <a:spcBef>
                <a:spcPts val="0"/>
              </a:spcBef>
              <a:buFont typeface="Arial,Sans-Serif" pitchFamily="34" charset="0"/>
              <a:buChar char="•"/>
            </a:pPr>
            <a:r>
              <a:rPr lang="en-US" sz="2000" b="1" dirty="0">
                <a:ea typeface="+mn-lt"/>
                <a:cs typeface="+mn-lt"/>
              </a:rPr>
              <a:t>The actual thickness of TMC is up to 6x a typical SMC. </a:t>
            </a:r>
            <a:endParaRPr lang="en-US" sz="2000" dirty="0">
              <a:ea typeface="+mn-lt"/>
              <a:cs typeface="+mn-lt"/>
            </a:endParaRPr>
          </a:p>
          <a:p>
            <a:pPr lvl="1">
              <a:spcBef>
                <a:spcPts val="0"/>
              </a:spcBef>
              <a:buFont typeface="Arial,Sans-Serif" pitchFamily="34" charset="0"/>
              <a:buChar char="•"/>
            </a:pPr>
            <a:r>
              <a:rPr lang="en-US" sz="2000" b="1" dirty="0">
                <a:ea typeface="+mn-lt"/>
                <a:cs typeface="+mn-lt"/>
              </a:rPr>
              <a:t>The additional thickness enables molding charges to be built for compression molding with a fewer number of layers. </a:t>
            </a:r>
            <a:endParaRPr lang="en-US" sz="2000" dirty="0">
              <a:ea typeface="+mn-lt"/>
              <a:cs typeface="+mn-lt"/>
            </a:endParaRPr>
          </a:p>
          <a:p>
            <a:pPr lvl="1">
              <a:spcBef>
                <a:spcPts val="0"/>
              </a:spcBef>
              <a:buFont typeface="Arial,Sans-Serif" pitchFamily="34" charset="0"/>
              <a:buChar char="•"/>
            </a:pPr>
            <a:r>
              <a:rPr lang="en-US" sz="2000" b="1" dirty="0">
                <a:ea typeface="+mn-lt"/>
                <a:cs typeface="+mn-lt"/>
              </a:rPr>
              <a:t>The result is a stronger part for complex shapes.</a:t>
            </a:r>
            <a:endParaRPr lang="en-US" sz="2000" dirty="0">
              <a:ea typeface="+mn-lt"/>
              <a:cs typeface="+mn-lt"/>
            </a:endParaRPr>
          </a:p>
          <a:p>
            <a:pPr marL="628650" lvl="1">
              <a:spcBef>
                <a:spcPts val="0"/>
              </a:spcBef>
              <a:buFont typeface="Wingdings,Sans-Serif" pitchFamily="34" charset="0"/>
              <a:buChar char="Ø"/>
            </a:pPr>
            <a:endParaRPr lang="en-US" sz="2000" b="1" dirty="0">
              <a:ea typeface="+mn-lt"/>
              <a:cs typeface="+mn-lt"/>
            </a:endParaRPr>
          </a:p>
        </p:txBody>
      </p:sp>
      <p:sp>
        <p:nvSpPr>
          <p:cNvPr id="2" name="TextBox 1">
            <a:extLst>
              <a:ext uri="{FF2B5EF4-FFF2-40B4-BE49-F238E27FC236}">
                <a16:creationId xmlns:a16="http://schemas.microsoft.com/office/drawing/2014/main" id="{30C1B393-5EC9-45F1-B9BC-C70DA6838734}"/>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865518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292964" y="1747041"/>
            <a:ext cx="4274551" cy="2245345"/>
          </a:xfrm>
        </p:spPr>
        <p:txBody>
          <a:bodyPr vert="horz" lIns="91440" tIns="45720" rIns="91440" bIns="45720" rtlCol="0" anchor="t">
            <a:noAutofit/>
          </a:bodyPr>
          <a:lstStyle/>
          <a:p>
            <a:pPr marL="457200">
              <a:spcBef>
                <a:spcPts val="0"/>
              </a:spcBef>
              <a:buFont typeface="Arial,Sans-Serif" pitchFamily="34" charset="0"/>
              <a:buChar char="•"/>
            </a:pPr>
            <a:r>
              <a:rPr lang="en-US" sz="2000" b="1" dirty="0">
                <a:ea typeface="+mn-lt"/>
                <a:cs typeface="+mn-lt"/>
              </a:rPr>
              <a:t> Another method is gaining momentum worldwide.</a:t>
            </a:r>
            <a:endParaRPr lang="en-US" b="1" dirty="0">
              <a:ea typeface="+mn-lt"/>
              <a:cs typeface="+mn-lt"/>
            </a:endParaRPr>
          </a:p>
          <a:p>
            <a:pPr marL="457200">
              <a:spcBef>
                <a:spcPts val="0"/>
              </a:spcBef>
              <a:buFont typeface="Arial,Sans-Serif" pitchFamily="34" charset="0"/>
              <a:buChar char="•"/>
            </a:pPr>
            <a:r>
              <a:rPr lang="en-US" sz="2000" b="1" dirty="0">
                <a:ea typeface="+mn-lt"/>
                <a:cs typeface="+mn-lt"/>
              </a:rPr>
              <a:t>Scrap prepreg is cut into chips and formed into a compound that can also be readily molded with a compression molding press.</a:t>
            </a:r>
            <a:endParaRPr lang="en-US" b="1" dirty="0">
              <a:ea typeface="+mn-lt"/>
              <a:cs typeface="+mn-lt"/>
            </a:endParaRPr>
          </a:p>
          <a:p>
            <a:pPr marL="457200">
              <a:spcBef>
                <a:spcPts val="0"/>
              </a:spcBef>
              <a:buFont typeface="Arial,Sans-Serif" pitchFamily="34" charset="0"/>
              <a:buChar char="•"/>
            </a:pPr>
            <a:r>
              <a:rPr lang="en-US" sz="2000" b="1" dirty="0">
                <a:ea typeface="+mn-lt"/>
                <a:cs typeface="+mn-lt"/>
              </a:rPr>
              <a:t>This technology holds a lot of promise, both as an alternative method for recycling composite manufacturing waste and as a new aesthetic. </a:t>
            </a:r>
            <a:endParaRPr lang="en-US" b="1" dirty="0">
              <a:ea typeface="+mn-lt"/>
              <a:cs typeface="+mn-lt"/>
            </a:endParaRPr>
          </a:p>
          <a:p>
            <a:pPr marL="457200">
              <a:spcBef>
                <a:spcPts val="0"/>
              </a:spcBef>
              <a:buFont typeface="Arial,Sans-Serif" pitchFamily="34" charset="0"/>
              <a:buChar char="•"/>
            </a:pPr>
            <a:r>
              <a:rPr lang="en-US" sz="2000" b="1" dirty="0">
                <a:ea typeface="+mn-lt"/>
                <a:cs typeface="+mn-lt"/>
              </a:rPr>
              <a:t>This “new carbon look” has been featured in everything from golf clubs to motorcycles to high-end sports cars.</a:t>
            </a:r>
            <a:endParaRPr lang="en-US" b="1" dirty="0">
              <a:ea typeface="+mn-lt"/>
              <a:cs typeface="+mn-lt"/>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1938992"/>
          </a:xfrm>
          <a:prstGeom prst="rect">
            <a:avLst/>
          </a:prstGeom>
          <a:noFill/>
        </p:spPr>
        <p:txBody>
          <a:bodyPr wrap="square" rtlCol="0" anchor="t">
            <a:spAutoFit/>
          </a:bodyPr>
          <a:lstStyle/>
          <a:p>
            <a:r>
              <a:rPr lang="en-US" sz="1200" i="1" dirty="0"/>
              <a:t>Source:</a:t>
            </a:r>
            <a:r>
              <a:rPr lang="en-US" sz="1200" i="1" dirty="0">
                <a:ea typeface="+mn-lt"/>
                <a:cs typeface="+mn-lt"/>
              </a:rPr>
              <a:t> </a:t>
            </a:r>
            <a:r>
              <a:rPr lang="en-US" sz="1200" dirty="0">
                <a:ea typeface="+mn-lt"/>
                <a:cs typeface="+mn-lt"/>
                <a:hlinkClick r:id="rId3"/>
              </a:rPr>
              <a:t>https://www.compositesworld.com/blog/post/compression-molding-new-materials-and-markets</a:t>
            </a:r>
            <a:endParaRPr lang="en-US" dirty="0">
              <a:ea typeface="+mn-lt"/>
              <a:cs typeface="+mn-lt"/>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5712948"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0" indent="0">
              <a:buNone/>
            </a:pPr>
            <a:r>
              <a:rPr lang="en-US" sz="2000" b="1" dirty="0">
                <a:solidFill>
                  <a:srgbClr val="C00000"/>
                </a:solidFill>
                <a:cs typeface="Calibri"/>
              </a:rPr>
              <a:t>Recycled Carbon Fiber Molding Compounds</a:t>
            </a:r>
            <a:endParaRPr lang="en-US" sz="2000" dirty="0">
              <a:solidFill>
                <a:srgbClr val="C00000"/>
              </a:solidFill>
              <a:ea typeface="+mn-lt"/>
              <a:cs typeface="+mn-lt"/>
            </a:endParaRPr>
          </a:p>
          <a:p>
            <a:pPr marL="85725" indent="0">
              <a:buNone/>
            </a:pPr>
            <a:endParaRPr lang="en-US" sz="2000" b="1" dirty="0">
              <a:solidFill>
                <a:srgbClr val="C00000"/>
              </a:solidFill>
              <a:cs typeface="Calibri"/>
            </a:endParaRPr>
          </a:p>
        </p:txBody>
      </p:sp>
      <p:pic>
        <p:nvPicPr>
          <p:cNvPr id="2" name="Picture 4" descr="A picture containing indoor, floor&#10;&#10;Description generated with very high confidence">
            <a:extLst>
              <a:ext uri="{FF2B5EF4-FFF2-40B4-BE49-F238E27FC236}">
                <a16:creationId xmlns:a16="http://schemas.microsoft.com/office/drawing/2014/main" id="{6B3DCDB3-4B19-4AB7-A90F-01F0037E6D7B}"/>
              </a:ext>
            </a:extLst>
          </p:cNvPr>
          <p:cNvPicPr>
            <a:picLocks noChangeAspect="1"/>
          </p:cNvPicPr>
          <p:nvPr/>
        </p:nvPicPr>
        <p:blipFill>
          <a:blip r:embed="rId4"/>
          <a:stretch>
            <a:fillRect/>
          </a:stretch>
        </p:blipFill>
        <p:spPr>
          <a:xfrm>
            <a:off x="4617976" y="2259425"/>
            <a:ext cx="3662708" cy="2607339"/>
          </a:xfrm>
          <a:prstGeom prst="rect">
            <a:avLst/>
          </a:prstGeom>
        </p:spPr>
      </p:pic>
      <p:sp>
        <p:nvSpPr>
          <p:cNvPr id="8" name="TextBox 7">
            <a:extLst>
              <a:ext uri="{FF2B5EF4-FFF2-40B4-BE49-F238E27FC236}">
                <a16:creationId xmlns:a16="http://schemas.microsoft.com/office/drawing/2014/main" id="{7E8083E3-508B-4087-89B3-67395418E704}"/>
              </a:ext>
            </a:extLst>
          </p:cNvPr>
          <p:cNvSpPr txBox="1"/>
          <p:nvPr/>
        </p:nvSpPr>
        <p:spPr>
          <a:xfrm>
            <a:off x="6584701" y="4860623"/>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t>SOURCE: R&amp;M International.</a:t>
            </a:r>
            <a:endParaRPr lang="en-US" sz="1000" dirty="0"/>
          </a:p>
        </p:txBody>
      </p:sp>
      <p:sp>
        <p:nvSpPr>
          <p:cNvPr id="3" name="TextBox 2">
            <a:extLst>
              <a:ext uri="{FF2B5EF4-FFF2-40B4-BE49-F238E27FC236}">
                <a16:creationId xmlns:a16="http://schemas.microsoft.com/office/drawing/2014/main" id="{4A7E2925-4F80-4267-B9AF-391003003EE7}"/>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701622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292964" y="1747041"/>
            <a:ext cx="4095758" cy="2245345"/>
          </a:xfrm>
        </p:spPr>
        <p:txBody>
          <a:bodyPr vert="horz" lIns="91440" tIns="45720" rIns="91440" bIns="45720" rtlCol="0" anchor="t">
            <a:noAutofit/>
          </a:bodyPr>
          <a:lstStyle/>
          <a:p>
            <a:pPr lvl="1">
              <a:spcBef>
                <a:spcPts val="0"/>
              </a:spcBef>
              <a:buFont typeface="Arial,Sans-Serif" pitchFamily="34" charset="0"/>
              <a:buChar char="•"/>
            </a:pPr>
            <a:r>
              <a:rPr lang="en-US" sz="2000" b="1" dirty="0">
                <a:ea typeface="+mn-lt"/>
                <a:cs typeface="+mn-lt"/>
              </a:rPr>
              <a:t>Trek Bicycle has instituted a full-scale carbon recycling program at its Waterloo, WI-based US manufacturing facility.</a:t>
            </a:r>
            <a:endParaRPr lang="en-US" dirty="0">
              <a:ea typeface="+mn-lt"/>
              <a:cs typeface="+mn-lt"/>
            </a:endParaRPr>
          </a:p>
          <a:p>
            <a:pPr lvl="1">
              <a:spcBef>
                <a:spcPts val="0"/>
              </a:spcBef>
              <a:buFont typeface="Arial,Sans-Serif" pitchFamily="34" charset="0"/>
              <a:buChar char="•"/>
            </a:pPr>
            <a:r>
              <a:rPr lang="en-US" sz="2000" b="1" dirty="0">
                <a:ea typeface="+mn-lt"/>
                <a:cs typeface="+mn-lt"/>
              </a:rPr>
              <a:t>They are now recycling </a:t>
            </a:r>
            <a:r>
              <a:rPr lang="en-US" sz="2000" b="1" dirty="0">
                <a:solidFill>
                  <a:srgbClr val="C00000"/>
                </a:solidFill>
                <a:ea typeface="+mn-lt"/>
                <a:cs typeface="+mn-lt"/>
              </a:rPr>
              <a:t>all </a:t>
            </a:r>
            <a:r>
              <a:rPr lang="en-US" sz="2000" b="1" dirty="0">
                <a:ea typeface="+mn-lt"/>
                <a:cs typeface="+mn-lt"/>
              </a:rPr>
              <a:t>scrap carbon fiber; the material primarily used in its domestic production. </a:t>
            </a:r>
            <a:endParaRPr lang="en-US" dirty="0">
              <a:cs typeface="Calibri"/>
            </a:endParaRPr>
          </a:p>
        </p:txBody>
      </p:sp>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9" name="TextBox 8"/>
          <p:cNvSpPr txBox="1"/>
          <p:nvPr/>
        </p:nvSpPr>
        <p:spPr>
          <a:xfrm>
            <a:off x="110068" y="6448184"/>
            <a:ext cx="8077200" cy="1938992"/>
          </a:xfrm>
          <a:prstGeom prst="rect">
            <a:avLst/>
          </a:prstGeom>
          <a:noFill/>
        </p:spPr>
        <p:txBody>
          <a:bodyPr wrap="square" rtlCol="0" anchor="t">
            <a:spAutoFit/>
          </a:bodyPr>
          <a:lstStyle/>
          <a:p>
            <a:r>
              <a:rPr lang="en-US" sz="1200" i="1" dirty="0"/>
              <a:t>Source:</a:t>
            </a:r>
            <a:r>
              <a:rPr lang="en-US" sz="1200" i="1" dirty="0">
                <a:ea typeface="+mn-lt"/>
                <a:cs typeface="+mn-lt"/>
              </a:rPr>
              <a:t>  </a:t>
            </a:r>
            <a:r>
              <a:rPr lang="en-US" sz="1200" dirty="0">
                <a:ea typeface="+mn-lt"/>
                <a:cs typeface="+mn-lt"/>
                <a:hlinkClick r:id="rId3"/>
              </a:rPr>
              <a:t>https://www.compositesworld.com/blog/post/compression-molding-new-materials-and-markets</a:t>
            </a:r>
            <a:endParaRPr lang="en-US" dirty="0">
              <a:ea typeface="+mn-lt"/>
              <a:cs typeface="+mn-lt"/>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a:p>
            <a:endParaRPr lang="en-US" sz="1200" i="1" dirty="0">
              <a:cs typeface="Calibri"/>
            </a:endParaRPr>
          </a:p>
        </p:txBody>
      </p:sp>
      <p:sp>
        <p:nvSpPr>
          <p:cNvPr id="10" name="Title 1">
            <a:extLst>
              <a:ext uri="{FF2B5EF4-FFF2-40B4-BE49-F238E27FC236}">
                <a16:creationId xmlns:a16="http://schemas.microsoft.com/office/drawing/2014/main" id="{7A827352-5027-43AF-9333-FCC2575C187F}"/>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Injection Molding and Compression Molding</a:t>
            </a:r>
            <a:endParaRPr lang="en-US" sz="2800" dirty="0"/>
          </a:p>
        </p:txBody>
      </p:sp>
      <p:sp>
        <p:nvSpPr>
          <p:cNvPr id="11" name="Content Placeholder 2">
            <a:extLst>
              <a:ext uri="{FF2B5EF4-FFF2-40B4-BE49-F238E27FC236}">
                <a16:creationId xmlns:a16="http://schemas.microsoft.com/office/drawing/2014/main" id="{13D11695-4EF9-4C4D-A546-96C2B9AE59D3}"/>
              </a:ext>
            </a:extLst>
          </p:cNvPr>
          <p:cNvSpPr txBox="1">
            <a:spLocks/>
          </p:cNvSpPr>
          <p:nvPr/>
        </p:nvSpPr>
        <p:spPr>
          <a:xfrm>
            <a:off x="394935" y="1324457"/>
            <a:ext cx="5712948" cy="940196"/>
          </a:xfrm>
          <a:prstGeom prst="rect">
            <a:avLst/>
          </a:prstGeom>
        </p:spPr>
        <p:txBody>
          <a:bodyPr vert="horz" lIns="91440" tIns="45720" rIns="91440" bIns="45720" rtlCol="0" anchor="t">
            <a:norm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0" indent="0">
              <a:buNone/>
            </a:pPr>
            <a:r>
              <a:rPr lang="en-US" sz="2000" b="1" dirty="0">
                <a:solidFill>
                  <a:srgbClr val="C00000"/>
                </a:solidFill>
              </a:rPr>
              <a:t>Trek's Carbon Recycling Program</a:t>
            </a:r>
            <a:endParaRPr lang="en-US" sz="2000" b="1" dirty="0">
              <a:solidFill>
                <a:srgbClr val="C00000"/>
              </a:solidFill>
              <a:cs typeface="Calibri"/>
            </a:endParaRPr>
          </a:p>
          <a:p>
            <a:pPr marL="285750" indent="-285750">
              <a:buFont typeface="Wingdings,Sans-Serif"/>
              <a:buChar char="Ø"/>
            </a:pPr>
            <a:endParaRPr lang="en-US" sz="2000" b="1" dirty="0">
              <a:solidFill>
                <a:srgbClr val="C00000"/>
              </a:solidFill>
              <a:ea typeface="+mn-lt"/>
              <a:cs typeface="+mn-lt"/>
            </a:endParaRPr>
          </a:p>
          <a:p>
            <a:pPr marL="85725" indent="0">
              <a:buNone/>
            </a:pPr>
            <a:endParaRPr lang="en-US" sz="2000" b="1" dirty="0">
              <a:solidFill>
                <a:srgbClr val="C00000"/>
              </a:solidFill>
              <a:cs typeface="Calibri"/>
            </a:endParaRPr>
          </a:p>
        </p:txBody>
      </p:sp>
      <p:pic>
        <p:nvPicPr>
          <p:cNvPr id="3" name="Picture 4" descr="A picture containing person, indoor&#10;&#10;Description generated with very high confidence">
            <a:extLst>
              <a:ext uri="{FF2B5EF4-FFF2-40B4-BE49-F238E27FC236}">
                <a16:creationId xmlns:a16="http://schemas.microsoft.com/office/drawing/2014/main" id="{A55BB0CF-93D0-4A55-BE36-BE882E5C0397}"/>
              </a:ext>
            </a:extLst>
          </p:cNvPr>
          <p:cNvPicPr>
            <a:picLocks noChangeAspect="1"/>
          </p:cNvPicPr>
          <p:nvPr/>
        </p:nvPicPr>
        <p:blipFill>
          <a:blip r:embed="rId4"/>
          <a:stretch>
            <a:fillRect/>
          </a:stretch>
        </p:blipFill>
        <p:spPr>
          <a:xfrm>
            <a:off x="4535285" y="1530360"/>
            <a:ext cx="3700381" cy="2673437"/>
          </a:xfrm>
          <a:prstGeom prst="rect">
            <a:avLst/>
          </a:prstGeom>
        </p:spPr>
      </p:pic>
      <p:sp>
        <p:nvSpPr>
          <p:cNvPr id="7" name="Content Placeholder 5">
            <a:extLst>
              <a:ext uri="{FF2B5EF4-FFF2-40B4-BE49-F238E27FC236}">
                <a16:creationId xmlns:a16="http://schemas.microsoft.com/office/drawing/2014/main" id="{70A589B1-9EE5-4A1A-A56A-42F08CA85C76}"/>
              </a:ext>
            </a:extLst>
          </p:cNvPr>
          <p:cNvSpPr txBox="1">
            <a:spLocks/>
          </p:cNvSpPr>
          <p:nvPr/>
        </p:nvSpPr>
        <p:spPr>
          <a:xfrm>
            <a:off x="253800" y="3942792"/>
            <a:ext cx="7594997" cy="2232575"/>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lvl="1">
              <a:spcBef>
                <a:spcPts val="0"/>
              </a:spcBef>
              <a:buFont typeface="Arial,Sans-Serif" pitchFamily="34" charset="0"/>
              <a:buChar char="•"/>
            </a:pPr>
            <a:endParaRPr lang="en-US" sz="2000" b="1" dirty="0">
              <a:ea typeface="+mn-lt"/>
              <a:cs typeface="+mn-lt"/>
            </a:endParaRPr>
          </a:p>
          <a:p>
            <a:pPr lvl="1">
              <a:spcBef>
                <a:spcPts val="0"/>
              </a:spcBef>
              <a:buFont typeface="Arial,Sans-Serif" pitchFamily="34" charset="0"/>
              <a:buChar char="•"/>
            </a:pPr>
            <a:r>
              <a:rPr lang="en-US" sz="2000" b="1" dirty="0">
                <a:ea typeface="+mn-lt"/>
                <a:cs typeface="+mn-lt"/>
              </a:rPr>
              <a:t>Through a partnership with Materials Innovation Technologies, Trek completed a three-month trial period to determine the viability of adopting the step as an official part of the manufacturing process. </a:t>
            </a:r>
            <a:endParaRPr lang="en-US" sz="2000" dirty="0">
              <a:ea typeface="+mn-lt"/>
              <a:cs typeface="+mn-lt"/>
            </a:endParaRPr>
          </a:p>
          <a:p>
            <a:pPr lvl="1">
              <a:spcBef>
                <a:spcPts val="0"/>
              </a:spcBef>
              <a:buFont typeface="Arial,Sans-Serif" pitchFamily="34" charset="0"/>
              <a:buChar char="•"/>
            </a:pPr>
            <a:r>
              <a:rPr lang="en-US" sz="2000" b="1" dirty="0">
                <a:ea typeface="+mn-lt"/>
                <a:cs typeface="+mn-lt"/>
              </a:rPr>
              <a:t>Trek collects excess trimmings, non-compliant molded parts and combines it with select reclaimed warranty frames to send to MIT’s South Carolina facility.</a:t>
            </a:r>
            <a:r>
              <a:rPr lang="en-US" dirty="0"/>
              <a:t/>
            </a:r>
            <a:br>
              <a:rPr lang="en-US" dirty="0"/>
            </a:br>
            <a:endParaRPr lang="en-US" dirty="0">
              <a:cs typeface="Calibri"/>
            </a:endParaRPr>
          </a:p>
        </p:txBody>
      </p:sp>
      <p:sp>
        <p:nvSpPr>
          <p:cNvPr id="2" name="TextBox 1">
            <a:extLst>
              <a:ext uri="{FF2B5EF4-FFF2-40B4-BE49-F238E27FC236}">
                <a16:creationId xmlns:a16="http://schemas.microsoft.com/office/drawing/2014/main" id="{99423946-A772-46AC-8263-5D6F0171A612}"/>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88950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vert="horz" lIns="91440" tIns="45720" rIns="91440" bIns="45720" rtlCol="0" anchor="t">
            <a:noAutofit/>
          </a:bodyPr>
          <a:lstStyle/>
          <a:p>
            <a:pPr marL="85725" indent="0">
              <a:buNone/>
            </a:pPr>
            <a:r>
              <a:rPr lang="en-US" sz="2000" b="1" dirty="0"/>
              <a:t>In this lecture you have learned:</a:t>
            </a:r>
          </a:p>
          <a:p>
            <a:pPr>
              <a:buFont typeface="Arial" panose="05000000000000000000" pitchFamily="2" charset="2"/>
              <a:buChar char="•"/>
            </a:pPr>
            <a:r>
              <a:rPr lang="en-US" sz="2000" b="1" dirty="0">
                <a:ea typeface="+mn-lt"/>
                <a:cs typeface="+mn-lt"/>
              </a:rPr>
              <a:t>The process of Injection Molding</a:t>
            </a:r>
            <a:endParaRPr lang="en-US" sz="2000" dirty="0">
              <a:ea typeface="+mn-lt"/>
              <a:cs typeface="+mn-lt"/>
            </a:endParaRPr>
          </a:p>
          <a:p>
            <a:pPr lvl="2">
              <a:buAutoNum type="arabicPeriod"/>
            </a:pPr>
            <a:r>
              <a:rPr lang="en-US" sz="1700" b="1" dirty="0">
                <a:ea typeface="+mn-lt"/>
                <a:cs typeface="+mn-lt"/>
              </a:rPr>
              <a:t>Polymer material in form of pellets or granular plastics is fed by gravity into a heated barrel within a Injection Molding machine, through a hopper. </a:t>
            </a:r>
            <a:endParaRPr lang="en-US" sz="1700" dirty="0">
              <a:ea typeface="+mn-lt"/>
              <a:cs typeface="+mn-lt"/>
            </a:endParaRPr>
          </a:p>
          <a:p>
            <a:pPr lvl="2">
              <a:buAutoNum type="arabicPeriod"/>
            </a:pPr>
            <a:r>
              <a:rPr lang="en-US" sz="1700" b="1" dirty="0">
                <a:ea typeface="+mn-lt"/>
                <a:cs typeface="+mn-lt"/>
              </a:rPr>
              <a:t>The material is then conveyed forward by a feeding screw, melted, and forced into a split mold, filling its cavity through a feeding system with sprue gate and runners. </a:t>
            </a:r>
            <a:endParaRPr lang="en-US" sz="1700" dirty="0">
              <a:ea typeface="+mn-lt"/>
              <a:cs typeface="+mn-lt"/>
            </a:endParaRPr>
          </a:p>
          <a:p>
            <a:pPr lvl="2">
              <a:buAutoNum type="arabicPeriod"/>
            </a:pPr>
            <a:r>
              <a:rPr lang="en-US" sz="1700" b="1" dirty="0">
                <a:ea typeface="+mn-lt"/>
                <a:cs typeface="+mn-lt"/>
              </a:rPr>
              <a:t>The screw of an injection molding machine is called reciprocating screw since it not only rotates but also moves forward and backward according to the steps of the molding cycle. </a:t>
            </a:r>
          </a:p>
          <a:p>
            <a:pPr>
              <a:buFont typeface="Arial" panose="05000000000000000000" pitchFamily="2" charset="2"/>
              <a:buChar char="•"/>
            </a:pPr>
            <a:r>
              <a:rPr lang="en-US" sz="2000" b="1" dirty="0"/>
              <a:t>To identify materials used in Injection Molding </a:t>
            </a:r>
            <a:endParaRPr lang="en-US" sz="2000" dirty="0">
              <a:ea typeface="+mn-lt"/>
              <a:cs typeface="+mn-lt"/>
            </a:endParaRPr>
          </a:p>
          <a:p>
            <a:pPr lvl="2">
              <a:buFont typeface="Arial" panose="05000000000000000000" pitchFamily="2" charset="2"/>
              <a:buChar char="•"/>
            </a:pPr>
            <a:r>
              <a:rPr lang="en-US" sz="1850" b="1" dirty="0">
                <a:cs typeface="Calibri"/>
              </a:rPr>
              <a:t>Polypropylene (PP) </a:t>
            </a:r>
            <a:endParaRPr lang="en-US" sz="1850" dirty="0">
              <a:ea typeface="+mn-lt"/>
              <a:cs typeface="+mn-lt"/>
            </a:endParaRPr>
          </a:p>
          <a:p>
            <a:pPr lvl="2">
              <a:buFont typeface="Arial" panose="05000000000000000000" pitchFamily="2" charset="2"/>
              <a:buChar char="•"/>
            </a:pPr>
            <a:r>
              <a:rPr lang="en-US" sz="1850" b="1" dirty="0">
                <a:cs typeface="Calibri"/>
              </a:rPr>
              <a:t>Polycarbonate (PC) </a:t>
            </a:r>
            <a:endParaRPr lang="en-US" sz="1850" dirty="0">
              <a:ea typeface="+mn-lt"/>
              <a:cs typeface="+mn-lt"/>
            </a:endParaRPr>
          </a:p>
          <a:p>
            <a:pPr lvl="2">
              <a:buFont typeface="Arial" panose="05000000000000000000" pitchFamily="2" charset="2"/>
              <a:buChar char="•"/>
            </a:pPr>
            <a:r>
              <a:rPr lang="en-US" sz="1850" b="1" dirty="0">
                <a:cs typeface="Calibri"/>
              </a:rPr>
              <a:t>Acrylonitrile-Butadiene-Styrene (ABS) </a:t>
            </a:r>
            <a:endParaRPr lang="en-US" sz="1850" dirty="0">
              <a:ea typeface="+mn-lt"/>
              <a:cs typeface="+mn-lt"/>
            </a:endParaRPr>
          </a:p>
          <a:p>
            <a:pPr lvl="2">
              <a:buFont typeface="Arial" panose="05000000000000000000" pitchFamily="2" charset="2"/>
              <a:buChar char="•"/>
            </a:pPr>
            <a:r>
              <a:rPr lang="en-US" sz="1850" b="1" dirty="0">
                <a:cs typeface="Calibri"/>
              </a:rPr>
              <a:t>Nylon 6 (N6)</a:t>
            </a:r>
            <a:r>
              <a:rPr lang="en-US" sz="1850" b="1" dirty="0">
                <a:ea typeface="+mn-lt"/>
                <a:cs typeface="+mn-lt"/>
              </a:rPr>
              <a:t> </a:t>
            </a:r>
          </a:p>
        </p:txBody>
      </p:sp>
      <p:sp>
        <p:nvSpPr>
          <p:cNvPr id="5" name="TextBox 4">
            <a:extLst>
              <a:ext uri="{FF2B5EF4-FFF2-40B4-BE49-F238E27FC236}">
                <a16:creationId xmlns:a16="http://schemas.microsoft.com/office/drawing/2014/main" id="{88A79361-B0EE-4EA4-9F13-DDB5ED06711F}"/>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280224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vert="horz" lIns="91440" tIns="45720" rIns="91440" bIns="45720" rtlCol="0" anchor="t">
            <a:noAutofit/>
          </a:bodyPr>
          <a:lstStyle/>
          <a:p>
            <a:pPr marL="85725" indent="0">
              <a:buNone/>
            </a:pPr>
            <a:r>
              <a:rPr lang="en-US" sz="2000" b="1" dirty="0"/>
              <a:t>In this lecture you have learned:</a:t>
            </a:r>
          </a:p>
          <a:p>
            <a:pPr>
              <a:buFont typeface="Arial" panose="05000000000000000000" pitchFamily="2" charset="2"/>
              <a:buChar char="•"/>
            </a:pPr>
            <a:r>
              <a:rPr lang="en-US" sz="2000" b="1" dirty="0"/>
              <a:t>The many different products made with Injection Molding </a:t>
            </a:r>
            <a:endParaRPr lang="en-US" sz="2000" dirty="0">
              <a:ea typeface="+mn-lt"/>
              <a:cs typeface="+mn-lt"/>
            </a:endParaRPr>
          </a:p>
          <a:p>
            <a:pPr>
              <a:buFont typeface="Arial" panose="05000000000000000000" pitchFamily="2" charset="2"/>
              <a:buChar char="•"/>
            </a:pPr>
            <a:r>
              <a:rPr lang="en-US" sz="2000" b="1" dirty="0"/>
              <a:t>The difference between thermoset and thermoplastic injection molding</a:t>
            </a:r>
            <a:endParaRPr lang="en-US" sz="2000" dirty="0">
              <a:ea typeface="+mn-lt"/>
              <a:cs typeface="+mn-lt"/>
            </a:endParaRPr>
          </a:p>
          <a:p>
            <a:pPr lvl="1">
              <a:buSzPct val="80000"/>
              <a:buFont typeface="Arial" panose="05000000000000000000" pitchFamily="2" charset="2"/>
              <a:buChar char="•"/>
            </a:pPr>
            <a:r>
              <a:rPr lang="en-US" sz="2000" b="1" dirty="0">
                <a:ea typeface="+mn-lt"/>
                <a:cs typeface="+mn-lt"/>
              </a:rPr>
              <a:t>In </a:t>
            </a:r>
            <a:r>
              <a:rPr lang="en-US" sz="2000" b="1" i="1" dirty="0">
                <a:solidFill>
                  <a:schemeClr val="tx2"/>
                </a:solidFill>
                <a:ea typeface="+mn-lt"/>
                <a:cs typeface="+mn-lt"/>
              </a:rPr>
              <a:t>thermoset</a:t>
            </a:r>
            <a:r>
              <a:rPr lang="en-US" sz="2000" b="1" dirty="0">
                <a:ea typeface="+mn-lt"/>
                <a:cs typeface="+mn-lt"/>
              </a:rPr>
              <a:t> injection molding, cold material is injected into an extremely hot mold to create a part. This process cures the part so it can never be melted again.</a:t>
            </a:r>
            <a:endParaRPr lang="en-US" sz="2000" dirty="0">
              <a:ea typeface="+mn-lt"/>
              <a:cs typeface="+mn-lt"/>
            </a:endParaRPr>
          </a:p>
          <a:p>
            <a:pPr lvl="1">
              <a:buSzPct val="80000"/>
              <a:buFont typeface="Arial" panose="05000000000000000000" pitchFamily="2" charset="2"/>
              <a:buChar char="•"/>
            </a:pPr>
            <a:r>
              <a:rPr lang="en-US" sz="2000" b="1" dirty="0">
                <a:ea typeface="+mn-lt"/>
                <a:cs typeface="+mn-lt"/>
              </a:rPr>
              <a:t>In </a:t>
            </a:r>
            <a:r>
              <a:rPr lang="en-US" sz="2000" b="1" i="1" dirty="0">
                <a:solidFill>
                  <a:schemeClr val="tx2"/>
                </a:solidFill>
                <a:ea typeface="+mn-lt"/>
                <a:cs typeface="+mn-lt"/>
              </a:rPr>
              <a:t>thermoplastic</a:t>
            </a:r>
            <a:r>
              <a:rPr lang="en-US" sz="2000" b="1" dirty="0">
                <a:ea typeface="+mn-lt"/>
                <a:cs typeface="+mn-lt"/>
              </a:rPr>
              <a:t> injection molding, plastic material is melted and injected into a mold to create a part. Once this part cools, the mold opens, and the part is ejected.</a:t>
            </a:r>
            <a:endParaRPr lang="en-US" sz="2000" dirty="0">
              <a:ea typeface="+mn-lt"/>
              <a:cs typeface="+mn-lt"/>
            </a:endParaRPr>
          </a:p>
          <a:p>
            <a:pPr lvl="1">
              <a:buSzPct val="80000"/>
              <a:buFont typeface="Arial" panose="05000000000000000000" pitchFamily="2" charset="2"/>
              <a:buChar char="•"/>
            </a:pPr>
            <a:r>
              <a:rPr lang="en-US" sz="2000" b="1" dirty="0">
                <a:ea typeface="+mn-lt"/>
                <a:cs typeface="+mn-lt"/>
              </a:rPr>
              <a:t>Thermoset injection molders are typically more difficult to find than thermoplastic injection molders.</a:t>
            </a:r>
            <a:endParaRPr lang="en-US" sz="2000" dirty="0">
              <a:ea typeface="+mn-lt"/>
              <a:cs typeface="+mn-lt"/>
            </a:endParaRPr>
          </a:p>
        </p:txBody>
      </p:sp>
      <p:sp>
        <p:nvSpPr>
          <p:cNvPr id="5" name="TextBox 4">
            <a:extLst>
              <a:ext uri="{FF2B5EF4-FFF2-40B4-BE49-F238E27FC236}">
                <a16:creationId xmlns:a16="http://schemas.microsoft.com/office/drawing/2014/main" id="{4147DE12-B6BD-4DEF-947E-C7AE7BBF03EC}"/>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881552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vert="horz" lIns="91440" tIns="45720" rIns="91440" bIns="45720" rtlCol="0" anchor="t">
            <a:noAutofit/>
          </a:bodyPr>
          <a:lstStyle/>
          <a:p>
            <a:pPr marL="85725" indent="0">
              <a:buNone/>
            </a:pPr>
            <a:r>
              <a:rPr lang="en-US" sz="2000" b="1" dirty="0"/>
              <a:t>In this lecture you have learned:</a:t>
            </a:r>
            <a:endParaRPr lang="en-US" sz="2000" b="1" dirty="0">
              <a:cs typeface="Calibri"/>
            </a:endParaRPr>
          </a:p>
          <a:p>
            <a:pPr>
              <a:buFont typeface="Arial" panose="05000000000000000000" pitchFamily="2" charset="2"/>
              <a:buChar char="•"/>
            </a:pPr>
            <a:r>
              <a:rPr lang="en-US" sz="2000" b="1" dirty="0"/>
              <a:t>The process of Compression Molding</a:t>
            </a:r>
            <a:endParaRPr lang="en-US" sz="2000" b="1" dirty="0">
              <a:ea typeface="+mn-lt"/>
              <a:cs typeface="+mn-lt"/>
            </a:endParaRPr>
          </a:p>
          <a:p>
            <a:pPr marL="308610" lvl="1" indent="0">
              <a:buNone/>
            </a:pPr>
            <a:r>
              <a:rPr lang="en-US" sz="2000" b="1" i="1" dirty="0">
                <a:solidFill>
                  <a:srgbClr val="C00000"/>
                </a:solidFill>
                <a:cs typeface="Calibri"/>
              </a:rPr>
              <a:t>Compression Molding process involves the following steps:</a:t>
            </a:r>
            <a:r>
              <a:rPr lang="en-US" sz="2000" b="1" dirty="0">
                <a:solidFill>
                  <a:srgbClr val="C00000"/>
                </a:solidFill>
                <a:cs typeface="Calibri"/>
              </a:rPr>
              <a:t> </a:t>
            </a:r>
            <a:endParaRPr lang="en-US" sz="2000" dirty="0">
              <a:ea typeface="+mn-lt"/>
              <a:cs typeface="+mn-lt"/>
            </a:endParaRPr>
          </a:p>
          <a:p>
            <a:pPr lvl="2">
              <a:buFont typeface="Arial" panose="05000000000000000000" pitchFamily="2" charset="2"/>
              <a:buChar char="•"/>
            </a:pPr>
            <a:r>
              <a:rPr lang="en-US" sz="2000" b="1" dirty="0">
                <a:cs typeface="Calibri"/>
              </a:rPr>
              <a:t>A  </a:t>
            </a:r>
            <a:r>
              <a:rPr lang="en-US" sz="2000" b="1" dirty="0">
                <a:solidFill>
                  <a:srgbClr val="C00000"/>
                </a:solidFill>
                <a:cs typeface="Calibri"/>
              </a:rPr>
              <a:t>charge</a:t>
            </a:r>
            <a:r>
              <a:rPr lang="en-US" sz="2000" b="1" dirty="0">
                <a:cs typeface="Calibri"/>
              </a:rPr>
              <a:t> is placed into the lower half of the mold.</a:t>
            </a:r>
            <a:endParaRPr lang="en-US" sz="2000" dirty="0">
              <a:ea typeface="+mn-lt"/>
              <a:cs typeface="+mn-lt"/>
            </a:endParaRPr>
          </a:p>
          <a:p>
            <a:pPr lvl="2">
              <a:buFont typeface="Arial" panose="05000000000000000000" pitchFamily="2" charset="2"/>
              <a:buChar char="•"/>
            </a:pPr>
            <a:r>
              <a:rPr lang="en-US" sz="2000" b="1" dirty="0">
                <a:cs typeface="Calibri"/>
              </a:rPr>
              <a:t>The charge is usually preheated prior to placement into the mold. </a:t>
            </a:r>
            <a:endParaRPr lang="en-US" sz="2000" dirty="0">
              <a:ea typeface="+mn-lt"/>
              <a:cs typeface="+mn-lt"/>
            </a:endParaRPr>
          </a:p>
          <a:p>
            <a:pPr lvl="2">
              <a:buFont typeface="Arial" panose="05000000000000000000" pitchFamily="2" charset="2"/>
              <a:buChar char="•"/>
            </a:pPr>
            <a:r>
              <a:rPr lang="en-US" sz="2000" b="1" dirty="0">
                <a:cs typeface="Calibri"/>
              </a:rPr>
              <a:t>The mold is closed, pressing on the charge and forcing it to fill the mold cavity.</a:t>
            </a:r>
            <a:endParaRPr lang="en-US" sz="2000" dirty="0">
              <a:ea typeface="+mn-lt"/>
              <a:cs typeface="+mn-lt"/>
            </a:endParaRPr>
          </a:p>
          <a:p>
            <a:pPr lvl="2">
              <a:buFont typeface="Arial" panose="05000000000000000000" pitchFamily="2" charset="2"/>
              <a:buChar char="•"/>
            </a:pPr>
            <a:r>
              <a:rPr lang="en-US" sz="2000" b="1" dirty="0">
                <a:cs typeface="Calibri"/>
              </a:rPr>
              <a:t>The mold, equipped with a heating system, provides curing (for thermosets). </a:t>
            </a:r>
            <a:endParaRPr lang="en-US" sz="2000" dirty="0">
              <a:ea typeface="+mn-lt"/>
              <a:cs typeface="+mn-lt"/>
            </a:endParaRPr>
          </a:p>
          <a:p>
            <a:pPr lvl="2">
              <a:buFont typeface="Arial" panose="05000000000000000000" pitchFamily="2" charset="2"/>
              <a:buChar char="•"/>
            </a:pPr>
            <a:r>
              <a:rPr lang="en-US" sz="2000" b="1" dirty="0">
                <a:cs typeface="Calibri"/>
              </a:rPr>
              <a:t>The mold is opened, and the part is removed </a:t>
            </a:r>
            <a:r>
              <a:rPr lang="en-US" sz="1700" b="1" dirty="0">
                <a:cs typeface="Calibri"/>
              </a:rPr>
              <a:t/>
            </a:r>
            <a:br>
              <a:rPr lang="en-US" sz="1700" b="1" dirty="0">
                <a:cs typeface="Calibri"/>
              </a:rPr>
            </a:br>
            <a:endParaRPr lang="en-US" sz="2000" dirty="0">
              <a:ea typeface="+mn-lt"/>
              <a:cs typeface="+mn-lt"/>
            </a:endParaRPr>
          </a:p>
        </p:txBody>
      </p:sp>
      <p:sp>
        <p:nvSpPr>
          <p:cNvPr id="5" name="TextBox 4">
            <a:extLst>
              <a:ext uri="{FF2B5EF4-FFF2-40B4-BE49-F238E27FC236}">
                <a16:creationId xmlns:a16="http://schemas.microsoft.com/office/drawing/2014/main" id="{DB0AA85E-35D1-4699-AAC2-44F2FE5F2BA2}"/>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973355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09245"/>
            <a:ext cx="7620000" cy="4800600"/>
          </a:xfrm>
        </p:spPr>
        <p:txBody>
          <a:bodyPr vert="horz" lIns="91440" tIns="45720" rIns="91440" bIns="45720" rtlCol="0" anchor="t">
            <a:noAutofit/>
          </a:bodyPr>
          <a:lstStyle/>
          <a:p>
            <a:pPr marL="85725" indent="0">
              <a:buNone/>
            </a:pPr>
            <a:r>
              <a:rPr lang="en-US" sz="2000" b="1" dirty="0"/>
              <a:t>In this lecture you have learned:</a:t>
            </a:r>
            <a:endParaRPr lang="en-US" sz="2000" b="1" dirty="0">
              <a:cs typeface="Calibri"/>
            </a:endParaRPr>
          </a:p>
          <a:p>
            <a:pPr>
              <a:buFont typeface="Arial" panose="05000000000000000000" pitchFamily="2" charset="2"/>
              <a:buChar char="•"/>
            </a:pPr>
            <a:r>
              <a:rPr lang="en-US" sz="2000" b="1" dirty="0"/>
              <a:t>To identify the materials used in Compression Molding </a:t>
            </a:r>
            <a:endParaRPr lang="en-US" sz="2000" dirty="0">
              <a:ea typeface="+mn-lt"/>
              <a:cs typeface="+mn-lt"/>
            </a:endParaRPr>
          </a:p>
          <a:p>
            <a:pPr lvl="1">
              <a:buSzPct val="80000"/>
              <a:buFont typeface="Arial" panose="05000000000000000000" pitchFamily="2" charset="2"/>
              <a:buChar char="•"/>
            </a:pPr>
            <a:r>
              <a:rPr lang="en-US" sz="2000" b="1" dirty="0">
                <a:cs typeface="Calibri"/>
              </a:rPr>
              <a:t>SMC, BMC and TMC</a:t>
            </a:r>
          </a:p>
          <a:p>
            <a:pPr>
              <a:buFont typeface="Arial" panose="05000000000000000000" pitchFamily="2" charset="2"/>
              <a:buChar char="•"/>
            </a:pPr>
            <a:r>
              <a:rPr lang="en-US" sz="2150" b="1" dirty="0">
                <a:cs typeface="Calibri"/>
              </a:rPr>
              <a:t>The advantages of Compression Molding</a:t>
            </a:r>
          </a:p>
          <a:p>
            <a:pPr lvl="1">
              <a:buSzPct val="80000"/>
              <a:buFont typeface="Arial" panose="05000000000000000000" pitchFamily="2" charset="2"/>
              <a:buChar char="•"/>
            </a:pPr>
            <a:r>
              <a:rPr lang="en-US" sz="1850" b="1" dirty="0">
                <a:cs typeface="Calibri"/>
              </a:rPr>
              <a:t>Tooling costs are low because of the simplicity of the usual molds.</a:t>
            </a:r>
            <a:endParaRPr lang="en-US" sz="1850" dirty="0">
              <a:ea typeface="+mn-lt"/>
              <a:cs typeface="+mn-lt"/>
            </a:endParaRPr>
          </a:p>
          <a:p>
            <a:pPr lvl="1">
              <a:buSzPct val="80000"/>
              <a:buFont typeface="Arial" panose="05000000000000000000" pitchFamily="2" charset="2"/>
              <a:buChar char="•"/>
            </a:pPr>
            <a:r>
              <a:rPr lang="en-US" sz="1850" b="1" dirty="0">
                <a:cs typeface="Calibri"/>
              </a:rPr>
              <a:t>Little material is wasted since there are usually no sprues or runners Unless compared to runnerless injection molding </a:t>
            </a:r>
            <a:endParaRPr lang="en-US" sz="1850" dirty="0">
              <a:ea typeface="+mn-lt"/>
              <a:cs typeface="+mn-lt"/>
            </a:endParaRPr>
          </a:p>
          <a:p>
            <a:pPr lvl="1">
              <a:buSzPct val="80000"/>
              <a:buFont typeface="Arial" panose="05000000000000000000" pitchFamily="2" charset="2"/>
              <a:buChar char="•"/>
            </a:pPr>
            <a:r>
              <a:rPr lang="en-US" sz="1850" b="1" dirty="0">
                <a:cs typeface="Calibri"/>
              </a:rPr>
              <a:t>Thermosets, when compared to thermoplastics are not subject to retaining internal stresses after being cured.</a:t>
            </a:r>
            <a:endParaRPr lang="en-US" sz="1850" dirty="0">
              <a:ea typeface="+mn-lt"/>
              <a:cs typeface="+mn-lt"/>
            </a:endParaRPr>
          </a:p>
          <a:p>
            <a:pPr lvl="1">
              <a:buSzPct val="80000"/>
              <a:buFont typeface="Arial" panose="05000000000000000000" pitchFamily="2" charset="2"/>
              <a:buChar char="•"/>
            </a:pPr>
            <a:r>
              <a:rPr lang="en-US" sz="1850" b="1" dirty="0">
                <a:cs typeface="Calibri"/>
              </a:rPr>
              <a:t>Mechanical properties remain high since material receives little mastication in the process and when using reinforcements, they are literally not damaged or broken.</a:t>
            </a:r>
            <a:endParaRPr lang="en-US" sz="1850" dirty="0">
              <a:ea typeface="+mn-lt"/>
              <a:cs typeface="+mn-lt"/>
            </a:endParaRPr>
          </a:p>
          <a:p>
            <a:pPr lvl="1">
              <a:buSzPct val="80000"/>
              <a:buFont typeface="Arial" panose="05000000000000000000" pitchFamily="2" charset="2"/>
              <a:buChar char="•"/>
            </a:pPr>
            <a:r>
              <a:rPr lang="en-US" sz="1850" b="1" dirty="0">
                <a:cs typeface="Calibri"/>
              </a:rPr>
              <a:t>Less clamping pressure required than in most other processes.</a:t>
            </a:r>
            <a:endParaRPr lang="en-US" sz="1850" dirty="0">
              <a:ea typeface="+mn-lt"/>
              <a:cs typeface="+mn-lt"/>
            </a:endParaRPr>
          </a:p>
          <a:p>
            <a:pPr lvl="1">
              <a:buSzPct val="80000"/>
              <a:buFont typeface="Arial" panose="05000000000000000000" pitchFamily="2" charset="2"/>
              <a:buChar char="•"/>
            </a:pPr>
            <a:r>
              <a:rPr lang="en-US" sz="1850" b="1" dirty="0">
                <a:ea typeface="+mn-lt"/>
                <a:cs typeface="+mn-lt"/>
              </a:rPr>
              <a:t>Capital equipment is less costly.</a:t>
            </a:r>
            <a:endParaRPr lang="en-US" sz="1850" dirty="0">
              <a:ea typeface="+mn-lt"/>
              <a:cs typeface="+mn-lt"/>
            </a:endParaRPr>
          </a:p>
          <a:p>
            <a:pPr lvl="1">
              <a:buSzPct val="80000"/>
              <a:buFont typeface="Arial" panose="05000000000000000000" pitchFamily="2" charset="2"/>
              <a:buChar char="•"/>
            </a:pPr>
            <a:r>
              <a:rPr lang="en-US" sz="1850" b="1" dirty="0">
                <a:cs typeface="Calibri"/>
              </a:rPr>
              <a:t>Wash-action erosion of cavities is minimal and mold maintenance is low since melt flow length is short.</a:t>
            </a:r>
            <a:endParaRPr lang="en-US" sz="2000" dirty="0">
              <a:ea typeface="+mn-lt"/>
              <a:cs typeface="+mn-lt"/>
            </a:endParaRPr>
          </a:p>
        </p:txBody>
      </p:sp>
      <p:sp>
        <p:nvSpPr>
          <p:cNvPr id="5" name="TextBox 4">
            <a:extLst>
              <a:ext uri="{FF2B5EF4-FFF2-40B4-BE49-F238E27FC236}">
                <a16:creationId xmlns:a16="http://schemas.microsoft.com/office/drawing/2014/main" id="{6E0BF5DF-1B3A-41BB-A92B-640D93F87469}"/>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2</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071392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vert="horz" lIns="91440" tIns="45720" rIns="91440" bIns="45720" rtlCol="0" anchor="t">
            <a:noAutofit/>
          </a:bodyPr>
          <a:lstStyle/>
          <a:p>
            <a:pPr marL="85725" indent="0">
              <a:buNone/>
            </a:pPr>
            <a:r>
              <a:rPr lang="en-US" sz="2000" b="1" dirty="0"/>
              <a:t>In this lecture you have learned:</a:t>
            </a:r>
            <a:endParaRPr lang="en-US" sz="2000" b="1" dirty="0">
              <a:cs typeface="Calibri"/>
            </a:endParaRPr>
          </a:p>
          <a:p>
            <a:pPr>
              <a:buFont typeface="Arial" panose="05000000000000000000" pitchFamily="2" charset="2"/>
              <a:buChar char="•"/>
            </a:pPr>
            <a:r>
              <a:rPr lang="en-US" sz="2150" b="1" dirty="0">
                <a:cs typeface="Calibri"/>
              </a:rPr>
              <a:t>The limitations of Compression Molding</a:t>
            </a:r>
          </a:p>
          <a:p>
            <a:pPr lvl="1">
              <a:buSzPct val="80000"/>
              <a:buFont typeface="Arial" panose="05000000000000000000" pitchFamily="2" charset="2"/>
              <a:buChar char="•"/>
            </a:pPr>
            <a:r>
              <a:rPr lang="en-US" sz="1850" b="1" dirty="0">
                <a:cs typeface="Calibri"/>
              </a:rPr>
              <a:t>Fine pins, blades, and inserts in the cavity can become damaged as the press closes when cold material is used in the cavities.</a:t>
            </a:r>
            <a:endParaRPr lang="en-US" sz="1850" dirty="0">
              <a:ea typeface="+mn-lt"/>
              <a:cs typeface="+mn-lt"/>
            </a:endParaRPr>
          </a:p>
          <a:p>
            <a:pPr lvl="1">
              <a:buSzPct val="80000"/>
              <a:buFont typeface="Arial" panose="05000000000000000000" pitchFamily="2" charset="2"/>
              <a:buChar char="•"/>
            </a:pPr>
            <a:r>
              <a:rPr lang="en-US" sz="1850" b="1" dirty="0">
                <a:cs typeface="Calibri"/>
              </a:rPr>
              <a:t>Complex shapes may not fill out as easily as by the transfer or injection molding processes.</a:t>
            </a:r>
            <a:endParaRPr lang="en-US" sz="1850" dirty="0">
              <a:ea typeface="+mn-lt"/>
              <a:cs typeface="+mn-lt"/>
            </a:endParaRPr>
          </a:p>
          <a:p>
            <a:pPr lvl="1">
              <a:buSzPct val="80000"/>
              <a:buFont typeface="Arial" panose="05000000000000000000" pitchFamily="2" charset="2"/>
              <a:buChar char="•"/>
            </a:pPr>
            <a:r>
              <a:rPr lang="en-US" sz="1850" b="1" dirty="0">
                <a:cs typeface="Calibri"/>
              </a:rPr>
              <a:t>Extremely thick and heavy parts will cure more slowly than in transfer or injection molding, but preheating preforms or powder can shorten these cures</a:t>
            </a:r>
            <a:r>
              <a:rPr lang="en-US" sz="1850" b="1" dirty="0">
                <a:ea typeface="+mn-lt"/>
                <a:cs typeface="+mn-lt"/>
              </a:rPr>
              <a:t>.</a:t>
            </a:r>
            <a:endParaRPr lang="en-US" sz="1850" dirty="0">
              <a:ea typeface="+mn-lt"/>
              <a:cs typeface="+mn-lt"/>
            </a:endParaRPr>
          </a:p>
          <a:p>
            <a:pPr lvl="1">
              <a:buSzPct val="80000"/>
              <a:buFont typeface="Arial" panose="05000000000000000000" pitchFamily="2" charset="2"/>
              <a:buChar char="•"/>
            </a:pPr>
            <a:r>
              <a:rPr lang="en-US" sz="1850" b="1" dirty="0">
                <a:cs typeface="Calibri"/>
              </a:rPr>
              <a:t>Thermosets with their low viscosity will produce flash during their cure that has to be removed.</a:t>
            </a:r>
            <a:endParaRPr lang="en-US" dirty="0"/>
          </a:p>
          <a:p>
            <a:pPr>
              <a:buFont typeface="Arial" panose="05000000000000000000" pitchFamily="2" charset="2"/>
              <a:buChar char="•"/>
            </a:pPr>
            <a:r>
              <a:rPr lang="en-US" sz="2000" b="1" dirty="0"/>
              <a:t>The many different products made with Compression Molding </a:t>
            </a:r>
            <a:endParaRPr lang="en-US" sz="2000" dirty="0">
              <a:ea typeface="+mn-lt"/>
              <a:cs typeface="+mn-lt"/>
            </a:endParaRPr>
          </a:p>
          <a:p>
            <a:pPr>
              <a:buFont typeface="Arial" panose="05000000000000000000" pitchFamily="2" charset="2"/>
              <a:buChar char="•"/>
            </a:pPr>
            <a:r>
              <a:rPr lang="en-US" sz="2000" b="1" dirty="0"/>
              <a:t>The difference between thermoset and thermoplastic Compression Molding</a:t>
            </a:r>
            <a:br>
              <a:rPr lang="en-US" sz="2000" b="1" dirty="0"/>
            </a:br>
            <a:endParaRPr lang="en-US" sz="2000" dirty="0">
              <a:ea typeface="+mn-lt"/>
              <a:cs typeface="+mn-lt"/>
            </a:endParaRP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54933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91" y="1028699"/>
            <a:ext cx="4142509" cy="5445991"/>
          </a:xfrm>
        </p:spPr>
        <p:txBody>
          <a:bodyPr>
            <a:normAutofit/>
          </a:bodyPr>
          <a:lstStyle/>
          <a:p>
            <a:r>
              <a:rPr lang="en-US" sz="2400" b="1" dirty="0">
                <a:solidFill>
                  <a:schemeClr val="tx2"/>
                </a:solidFill>
              </a:rPr>
              <a:t>Metal Matrix Composites (MMC’s)</a:t>
            </a:r>
          </a:p>
          <a:p>
            <a:pPr lvl="1"/>
            <a:r>
              <a:rPr lang="en-US" sz="2000" b="1" dirty="0"/>
              <a:t>Metal matrix with metallic or ceramic reinforcements</a:t>
            </a:r>
          </a:p>
          <a:p>
            <a:pPr lvl="1"/>
            <a:r>
              <a:rPr lang="en-US" sz="2000" b="1" dirty="0"/>
              <a:t>High temperature applications</a:t>
            </a:r>
          </a:p>
          <a:p>
            <a:pPr lvl="1"/>
            <a:r>
              <a:rPr lang="en-US" sz="2000" b="1" dirty="0"/>
              <a:t>Impart ductility/toughness</a:t>
            </a:r>
          </a:p>
          <a:p>
            <a:pPr lvl="1"/>
            <a:r>
              <a:rPr lang="en-US" sz="2000" b="1" dirty="0"/>
              <a:t>Increase wear resistance</a:t>
            </a:r>
          </a:p>
          <a:p>
            <a:pPr lvl="1"/>
            <a:r>
              <a:rPr lang="en-US" sz="2000" b="1" dirty="0"/>
              <a:t>Most common processing methods:</a:t>
            </a:r>
          </a:p>
          <a:p>
            <a:pPr lvl="2"/>
            <a:r>
              <a:rPr lang="en-US" sz="2000" b="1" dirty="0"/>
              <a:t>Liquid Phase (casting liquid matrix with solid reinforcement)</a:t>
            </a:r>
          </a:p>
          <a:p>
            <a:pPr lvl="2"/>
            <a:r>
              <a:rPr lang="en-US" sz="2000" b="1" dirty="0"/>
              <a:t>Solid Phase (powder metallurgy—sintering</a:t>
            </a:r>
          </a:p>
        </p:txBody>
      </p:sp>
      <p:sp>
        <p:nvSpPr>
          <p:cNvPr id="5" name="TextBox 4">
            <a:extLst>
              <a:ext uri="{FF2B5EF4-FFF2-40B4-BE49-F238E27FC236}">
                <a16:creationId xmlns:a16="http://schemas.microsoft.com/office/drawing/2014/main" id="{3C84EE0C-E577-4FE5-B243-005DD3190906}"/>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8" name="Title 1">
            <a:extLst>
              <a:ext uri="{FF2B5EF4-FFF2-40B4-BE49-F238E27FC236}">
                <a16:creationId xmlns:a16="http://schemas.microsoft.com/office/drawing/2014/main" id="{5D36431B-AD7B-45EA-9ABF-9632AF0C7860}"/>
              </a:ext>
            </a:extLst>
          </p:cNvPr>
          <p:cNvSpPr>
            <a:spLocks noGrp="1"/>
          </p:cNvSpPr>
          <p:nvPr>
            <p:ph type="title"/>
          </p:nvPr>
        </p:nvSpPr>
        <p:spPr>
          <a:xfrm>
            <a:off x="309033" y="18396"/>
            <a:ext cx="7620000" cy="1143000"/>
          </a:xfrm>
        </p:spPr>
        <p:txBody>
          <a:bodyPr>
            <a:normAutofit/>
          </a:bodyPr>
          <a:lstStyle/>
          <a:p>
            <a:r>
              <a:rPr lang="en-US" dirty="0"/>
              <a:t>Types of Composites </a:t>
            </a:r>
          </a:p>
        </p:txBody>
      </p:sp>
      <p:grpSp>
        <p:nvGrpSpPr>
          <p:cNvPr id="12" name="Group 11">
            <a:extLst>
              <a:ext uri="{FF2B5EF4-FFF2-40B4-BE49-F238E27FC236}">
                <a16:creationId xmlns:a16="http://schemas.microsoft.com/office/drawing/2014/main" id="{6AA23E91-9C16-4A53-91CA-F79C4001EB37}"/>
              </a:ext>
            </a:extLst>
          </p:cNvPr>
          <p:cNvGrpSpPr/>
          <p:nvPr/>
        </p:nvGrpSpPr>
        <p:grpSpPr>
          <a:xfrm>
            <a:off x="4572000" y="1078993"/>
            <a:ext cx="3525424" cy="2672701"/>
            <a:chOff x="4630285" y="2410692"/>
            <a:chExt cx="3525424" cy="2672701"/>
          </a:xfrm>
        </p:grpSpPr>
        <p:pic>
          <p:nvPicPr>
            <p:cNvPr id="11" name="Content Placeholder 9" descr="mmc.jpg">
              <a:extLst>
                <a:ext uri="{FF2B5EF4-FFF2-40B4-BE49-F238E27FC236}">
                  <a16:creationId xmlns:a16="http://schemas.microsoft.com/office/drawing/2014/main" id="{E80BEC2C-AB1A-4C3E-B071-FC1287BC42FD}"/>
                </a:ext>
              </a:extLst>
            </p:cNvPr>
            <p:cNvPicPr>
              <a:picLocks noChangeAspect="1"/>
            </p:cNvPicPr>
            <p:nvPr/>
          </p:nvPicPr>
          <p:blipFill rotWithShape="1">
            <a:blip r:embed="rId3">
              <a:extLst>
                <a:ext uri="{28A0092B-C50C-407E-A947-70E740481C1C}">
                  <a14:useLocalDpi xmlns:a14="http://schemas.microsoft.com/office/drawing/2010/main" val="0"/>
                </a:ext>
              </a:extLst>
            </a:blip>
            <a:srcRect t="-74" b="-82"/>
            <a:stretch/>
          </p:blipFill>
          <p:spPr>
            <a:xfrm>
              <a:off x="4630285" y="2410692"/>
              <a:ext cx="3525424" cy="2672701"/>
            </a:xfrm>
            <a:prstGeom prst="rect">
              <a:avLst/>
            </a:prstGeom>
            <a:ln w="76200">
              <a:solidFill>
                <a:schemeClr val="tx1"/>
              </a:solidFill>
            </a:ln>
          </p:spPr>
        </p:pic>
        <p:pic>
          <p:nvPicPr>
            <p:cNvPr id="9" name="Content Placeholder 9" descr="mmc.jpg">
              <a:extLst>
                <a:ext uri="{FF2B5EF4-FFF2-40B4-BE49-F238E27FC236}">
                  <a16:creationId xmlns:a16="http://schemas.microsoft.com/office/drawing/2014/main" id="{53E0C142-1F5E-4251-9DD7-7AA486F999E2}"/>
                </a:ext>
              </a:extLst>
            </p:cNvPr>
            <p:cNvPicPr>
              <a:picLocks noChangeAspect="1"/>
            </p:cNvPicPr>
            <p:nvPr/>
          </p:nvPicPr>
          <p:blipFill rotWithShape="1">
            <a:blip r:embed="rId3">
              <a:extLst>
                <a:ext uri="{28A0092B-C50C-407E-A947-70E740481C1C}">
                  <a14:useLocalDpi xmlns:a14="http://schemas.microsoft.com/office/drawing/2010/main" val="0"/>
                </a:ext>
              </a:extLst>
            </a:blip>
            <a:srcRect t="-74" b="-82"/>
            <a:stretch/>
          </p:blipFill>
          <p:spPr>
            <a:xfrm>
              <a:off x="4672212" y="2463187"/>
              <a:ext cx="3419475" cy="2567709"/>
            </a:xfrm>
            <a:prstGeom prst="rect">
              <a:avLst/>
            </a:prstGeom>
            <a:ln w="76200">
              <a:solidFill>
                <a:schemeClr val="bg1"/>
              </a:solidFill>
            </a:ln>
          </p:spPr>
        </p:pic>
      </p:grpSp>
      <p:sp>
        <p:nvSpPr>
          <p:cNvPr id="10" name="TextBox 9">
            <a:extLst>
              <a:ext uri="{FF2B5EF4-FFF2-40B4-BE49-F238E27FC236}">
                <a16:creationId xmlns:a16="http://schemas.microsoft.com/office/drawing/2014/main" id="{C7A4B7F8-F49D-44B7-BBEA-ECE9B30B95C9}"/>
              </a:ext>
            </a:extLst>
          </p:cNvPr>
          <p:cNvSpPr txBox="1"/>
          <p:nvPr/>
        </p:nvSpPr>
        <p:spPr>
          <a:xfrm>
            <a:off x="4421717" y="3807890"/>
            <a:ext cx="3657600" cy="738664"/>
          </a:xfrm>
          <a:prstGeom prst="rect">
            <a:avLst/>
          </a:prstGeom>
          <a:noFill/>
        </p:spPr>
        <p:txBody>
          <a:bodyPr wrap="square" rtlCol="0">
            <a:spAutoFit/>
          </a:bodyPr>
          <a:lstStyle/>
          <a:p>
            <a:r>
              <a:rPr lang="en-US" sz="1600" b="1" dirty="0"/>
              <a:t>Fracture Surface Of A Sic Fiber-Reinforced Cu MMC. </a:t>
            </a:r>
          </a:p>
          <a:p>
            <a:r>
              <a:rPr lang="en-US" sz="1000" i="1" dirty="0"/>
              <a:t>Source: http://arnabocean.com/whatarecomposites.html</a:t>
            </a:r>
          </a:p>
        </p:txBody>
      </p:sp>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0540805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4400" dirty="0"/>
              <a:t>Composite Recycling Technician Education Program</a:t>
            </a:r>
          </a:p>
        </p:txBody>
      </p:sp>
      <p:sp>
        <p:nvSpPr>
          <p:cNvPr id="5" name="Subtitle 1"/>
          <p:cNvSpPr txBox="1">
            <a:spLocks/>
          </p:cNvSpPr>
          <p:nvPr/>
        </p:nvSpPr>
        <p:spPr>
          <a:xfrm>
            <a:off x="740959" y="4504012"/>
            <a:ext cx="7162963" cy="1082596"/>
          </a:xfrm>
          <a:prstGeom prst="rect">
            <a:avLst/>
          </a:prstGeom>
        </p:spPr>
        <p:txBody>
          <a:bodyPr vert="horz" lIns="91440" tIns="45720" rIns="91440" bIns="45720" numCol="1" rtlCol="0" anchor="t">
            <a:noAutofit/>
          </a:bodyPr>
          <a:lstStyle>
            <a:lvl1pPr marL="0" indent="0" algn="l" defTabSz="685800" rtl="0" eaLnBrk="1" latinLnBrk="0" hangingPunct="1">
              <a:spcBef>
                <a:spcPct val="20000"/>
              </a:spcBef>
              <a:buClr>
                <a:schemeClr val="accent1"/>
              </a:buClr>
              <a:buFont typeface="Arial" pitchFamily="34" charset="0"/>
              <a:buNone/>
              <a:defRPr sz="1500" kern="1200">
                <a:solidFill>
                  <a:schemeClr val="tx1">
                    <a:tint val="75000"/>
                  </a:schemeClr>
                </a:solidFill>
                <a:latin typeface="+mn-lt"/>
                <a:ea typeface="+mn-ea"/>
                <a:cs typeface="+mn-cs"/>
              </a:defRPr>
            </a:lvl1pPr>
            <a:lvl2pPr marL="342900" indent="0" algn="ctr" defTabSz="685800" rtl="0" eaLnBrk="1" latinLnBrk="0" hangingPunct="1">
              <a:spcBef>
                <a:spcPct val="20000"/>
              </a:spcBef>
              <a:buClr>
                <a:schemeClr val="accent2"/>
              </a:buClr>
              <a:buFont typeface="Arial" pitchFamily="34" charset="0"/>
              <a:buNone/>
              <a:defRPr sz="1500" kern="1200">
                <a:solidFill>
                  <a:schemeClr val="tx1">
                    <a:tint val="75000"/>
                  </a:schemeClr>
                </a:solidFill>
                <a:latin typeface="+mn-lt"/>
                <a:ea typeface="+mn-ea"/>
                <a:cs typeface="+mn-cs"/>
              </a:defRPr>
            </a:lvl2pPr>
            <a:lvl3pPr marL="685800" indent="0" algn="ctr" defTabSz="685800" rtl="0" eaLnBrk="1" latinLnBrk="0" hangingPunct="1">
              <a:spcBef>
                <a:spcPct val="20000"/>
              </a:spcBef>
              <a:buClr>
                <a:schemeClr val="accent3"/>
              </a:buClr>
              <a:buFont typeface="Arial" pitchFamily="34" charset="0"/>
              <a:buNone/>
              <a:defRPr sz="1350" kern="1200">
                <a:solidFill>
                  <a:schemeClr val="tx1">
                    <a:tint val="75000"/>
                  </a:schemeClr>
                </a:solidFill>
                <a:latin typeface="+mn-lt"/>
                <a:ea typeface="+mn-ea"/>
                <a:cs typeface="+mn-cs"/>
              </a:defRPr>
            </a:lvl3pPr>
            <a:lvl4pPr marL="1028700" indent="0" algn="ctr" defTabSz="685800" rtl="0" eaLnBrk="1" latinLnBrk="0" hangingPunct="1">
              <a:spcBef>
                <a:spcPct val="20000"/>
              </a:spcBef>
              <a:buClr>
                <a:schemeClr val="accent4"/>
              </a:buClr>
              <a:buFont typeface="Arial" pitchFamily="34" charset="0"/>
              <a:buNone/>
              <a:defRPr sz="1200" kern="1200">
                <a:solidFill>
                  <a:schemeClr val="tx1">
                    <a:tint val="75000"/>
                  </a:schemeClr>
                </a:solidFill>
                <a:latin typeface="+mn-lt"/>
                <a:ea typeface="+mn-ea"/>
                <a:cs typeface="+mn-cs"/>
              </a:defRPr>
            </a:lvl4pPr>
            <a:lvl5pPr marL="1371600" indent="0" algn="ctr" defTabSz="685800" rtl="0" eaLnBrk="1" latinLnBrk="0" hangingPunct="1">
              <a:spcBef>
                <a:spcPct val="20000"/>
              </a:spcBef>
              <a:buClr>
                <a:schemeClr val="accent5"/>
              </a:buClr>
              <a:buFont typeface="Arial" pitchFamily="34" charset="0"/>
              <a:buNone/>
              <a:defRPr sz="1050" kern="1200" baseline="0">
                <a:solidFill>
                  <a:schemeClr val="tx1">
                    <a:tint val="75000"/>
                  </a:schemeClr>
                </a:solidFill>
                <a:latin typeface="+mn-lt"/>
                <a:ea typeface="+mn-ea"/>
                <a:cs typeface="+mn-cs"/>
              </a:defRPr>
            </a:lvl5pPr>
            <a:lvl6pPr marL="1714500" indent="0" algn="ctr" defTabSz="685800" rtl="0" eaLnBrk="1" latinLnBrk="0" hangingPunct="1">
              <a:spcBef>
                <a:spcPct val="20000"/>
              </a:spcBef>
              <a:buClr>
                <a:schemeClr val="accent1"/>
              </a:buClr>
              <a:buFont typeface="Arial" pitchFamily="34" charset="0"/>
              <a:buNone/>
              <a:defRPr sz="1050" kern="1200" baseline="0">
                <a:solidFill>
                  <a:schemeClr val="tx1">
                    <a:tint val="75000"/>
                  </a:schemeClr>
                </a:solidFill>
                <a:latin typeface="+mn-lt"/>
                <a:ea typeface="+mn-ea"/>
                <a:cs typeface="+mn-cs"/>
              </a:defRPr>
            </a:lvl6pPr>
            <a:lvl7pPr marL="2057400" indent="0" algn="ctr" defTabSz="685800" rtl="0" eaLnBrk="1" latinLnBrk="0" hangingPunct="1">
              <a:spcBef>
                <a:spcPct val="20000"/>
              </a:spcBef>
              <a:buClr>
                <a:schemeClr val="accent2"/>
              </a:buClr>
              <a:buFont typeface="Arial" pitchFamily="34" charset="0"/>
              <a:buNone/>
              <a:defRPr sz="1050" kern="1200">
                <a:solidFill>
                  <a:schemeClr val="tx1">
                    <a:tint val="75000"/>
                  </a:schemeClr>
                </a:solidFill>
                <a:latin typeface="+mn-lt"/>
                <a:ea typeface="+mn-ea"/>
                <a:cs typeface="+mn-cs"/>
              </a:defRPr>
            </a:lvl7pPr>
            <a:lvl8pPr marL="2400300" indent="0" algn="ctr" defTabSz="685800" rtl="0" eaLnBrk="1" latinLnBrk="0" hangingPunct="1">
              <a:spcBef>
                <a:spcPct val="20000"/>
              </a:spcBef>
              <a:buClr>
                <a:schemeClr val="accent3"/>
              </a:buClr>
              <a:buFont typeface="Arial" pitchFamily="34" charset="0"/>
              <a:buNone/>
              <a:defRPr sz="1050" kern="1200">
                <a:solidFill>
                  <a:schemeClr val="tx1">
                    <a:tint val="75000"/>
                  </a:schemeClr>
                </a:solidFill>
                <a:latin typeface="+mn-lt"/>
                <a:ea typeface="+mn-ea"/>
                <a:cs typeface="+mn-cs"/>
              </a:defRPr>
            </a:lvl8pPr>
            <a:lvl9pPr marL="2743200" indent="0" algn="ctr" defTabSz="685800" rtl="0" eaLnBrk="1" latinLnBrk="0" hangingPunct="1">
              <a:spcBef>
                <a:spcPct val="20000"/>
              </a:spcBef>
              <a:buClr>
                <a:schemeClr val="accent4"/>
              </a:buClr>
              <a:buFont typeface="Arial" pitchFamily="34" charset="0"/>
              <a:buNone/>
              <a:defRPr sz="1050" kern="1200">
                <a:solidFill>
                  <a:schemeClr val="tx1">
                    <a:tint val="75000"/>
                  </a:schemeClr>
                </a:solidFill>
                <a:latin typeface="+mn-lt"/>
                <a:ea typeface="+mn-ea"/>
                <a:cs typeface="+mn-cs"/>
              </a:defRPr>
            </a:lvl9pPr>
          </a:lstStyle>
          <a:p>
            <a:r>
              <a:rPr lang="en-US" sz="2000" b="1" dirty="0">
                <a:solidFill>
                  <a:schemeClr val="tx1"/>
                </a:solidFill>
              </a:rPr>
              <a:t>Module 2 - Composite Manufacturing Methods - Thermosets and Thermoplastic</a:t>
            </a:r>
            <a:endParaRPr lang="en-US" sz="2000" dirty="0">
              <a:solidFill>
                <a:schemeClr val="tx1"/>
              </a:solidFill>
            </a:endParaRPr>
          </a:p>
          <a:p>
            <a:r>
              <a:rPr lang="en-US" sz="2000" b="1" dirty="0">
                <a:solidFill>
                  <a:schemeClr val="tx1"/>
                </a:solidFill>
              </a:rPr>
              <a:t>Lecture 3 – Resin Infusion</a:t>
            </a:r>
            <a:endParaRPr lang="en-US" sz="2000" b="1" dirty="0">
              <a:solidFill>
                <a:schemeClr val="tx1"/>
              </a:solidFill>
              <a:cs typeface="Calibri"/>
            </a:endParaRPr>
          </a:p>
        </p:txBody>
      </p:sp>
      <p:sp>
        <p:nvSpPr>
          <p:cNvPr id="4" name="TextBox 3">
            <a:extLst>
              <a:ext uri="{FF2B5EF4-FFF2-40B4-BE49-F238E27FC236}">
                <a16:creationId xmlns:a16="http://schemas.microsoft.com/office/drawing/2014/main" id="{D326CFB9-87AC-489E-8AD3-D21EFD7ACA19}"/>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a:t>
            </a:r>
            <a:r>
              <a:rPr lang="en-US" sz="1400" dirty="0" smtClean="0"/>
              <a:t>3</a:t>
            </a:r>
            <a:endParaRPr lang="en-US" sz="1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72" y="625632"/>
            <a:ext cx="2155371" cy="8515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43" y="686445"/>
            <a:ext cx="2991179" cy="81069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0594" y="1885000"/>
            <a:ext cx="3467100" cy="390525"/>
          </a:xfrm>
          <a:prstGeom prst="rect">
            <a:avLst/>
          </a:prstGeom>
        </p:spPr>
      </p:pic>
      <p:sp>
        <p:nvSpPr>
          <p:cNvPr id="11" name="Footer Placeholder 10"/>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0833292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25" y="297646"/>
            <a:ext cx="7620000" cy="1143000"/>
          </a:xfrm>
        </p:spPr>
        <p:txBody>
          <a:bodyPr/>
          <a:lstStyle/>
          <a:p>
            <a:r>
              <a:rPr lang="en-US" sz="2800" dirty="0">
                <a:solidFill>
                  <a:srgbClr val="002060"/>
                </a:solidFill>
              </a:rPr>
              <a:t>Composite Manufacturing Methods</a:t>
            </a:r>
            <a:r>
              <a:rPr lang="en-US" sz="2800" dirty="0">
                <a:solidFill>
                  <a:srgbClr val="002060"/>
                </a:solidFill>
                <a:cs typeface="Calibri"/>
              </a:rPr>
              <a:t>: </a:t>
            </a:r>
            <a:br>
              <a:rPr lang="en-US" sz="2800" dirty="0">
                <a:solidFill>
                  <a:srgbClr val="002060"/>
                </a:solidFill>
                <a:cs typeface="Calibri"/>
              </a:rPr>
            </a:br>
            <a:r>
              <a:rPr lang="en-US" sz="2800" dirty="0">
                <a:solidFill>
                  <a:srgbClr val="002060"/>
                </a:solidFill>
                <a:cs typeface="Calibri"/>
              </a:rPr>
              <a:t>Resin Infusion</a:t>
            </a:r>
            <a:endParaRPr lang="en-US" sz="2800" dirty="0">
              <a:solidFill>
                <a:srgbClr val="002060"/>
              </a:solidFill>
            </a:endParaRPr>
          </a:p>
        </p:txBody>
      </p:sp>
      <p:sp>
        <p:nvSpPr>
          <p:cNvPr id="3" name="Content Placeholder 2"/>
          <p:cNvSpPr>
            <a:spLocks noGrp="1"/>
          </p:cNvSpPr>
          <p:nvPr>
            <p:ph idx="1"/>
          </p:nvPr>
        </p:nvSpPr>
        <p:spPr>
          <a:xfrm>
            <a:off x="832779" y="1420077"/>
            <a:ext cx="7253316" cy="4800600"/>
          </a:xfrm>
        </p:spPr>
        <p:txBody>
          <a:bodyPr vert="horz" lIns="91440" tIns="45720" rIns="91440" bIns="45720" rtlCol="0" anchor="t">
            <a:normAutofit/>
          </a:bodyPr>
          <a:lstStyle/>
          <a:p>
            <a:pPr marL="85725" indent="0">
              <a:buNone/>
            </a:pPr>
            <a:r>
              <a:rPr lang="en-US" sz="2200" b="1" dirty="0"/>
              <a:t>Objectives:</a:t>
            </a:r>
          </a:p>
          <a:p>
            <a:r>
              <a:rPr lang="en-US" sz="2200" b="1" dirty="0">
                <a:ea typeface="+mn-lt"/>
                <a:cs typeface="+mn-lt"/>
              </a:rPr>
              <a:t>Learn the definition and process of Resin Infusion</a:t>
            </a:r>
            <a:endParaRPr lang="en-US" sz="2200" dirty="0">
              <a:ea typeface="+mn-lt"/>
              <a:cs typeface="+mn-lt"/>
            </a:endParaRPr>
          </a:p>
          <a:p>
            <a:r>
              <a:rPr lang="en-US" sz="2200" b="1" dirty="0">
                <a:cs typeface="Calibri"/>
              </a:rPr>
              <a:t>Learn about Darcy’s Law and how it is applied to Resin Infusion</a:t>
            </a:r>
          </a:p>
          <a:p>
            <a:r>
              <a:rPr lang="en-US" sz="2200" b="1" dirty="0">
                <a:cs typeface="Calibri"/>
              </a:rPr>
              <a:t>Learn the set-up and sequence of operation for Resin Infusion</a:t>
            </a:r>
          </a:p>
          <a:p>
            <a:r>
              <a:rPr lang="en-US" sz="2200" b="1" dirty="0">
                <a:cs typeface="Calibri"/>
              </a:rPr>
              <a:t>Learn the advantages of Resin Infusion</a:t>
            </a:r>
          </a:p>
          <a:p>
            <a:r>
              <a:rPr lang="en-US" sz="2200" b="1" dirty="0">
                <a:cs typeface="Calibri"/>
              </a:rPr>
              <a:t>Learn the limitations of Resin Infusion</a:t>
            </a:r>
          </a:p>
          <a:p>
            <a:r>
              <a:rPr lang="en-US" sz="2200" b="1" dirty="0">
                <a:ea typeface="+mn-lt"/>
                <a:cs typeface="+mn-lt"/>
              </a:rPr>
              <a:t>Learn the critical elements of Resin Infusion </a:t>
            </a:r>
            <a:endParaRPr lang="en-US" sz="2200" dirty="0">
              <a:ea typeface="+mn-lt"/>
              <a:cs typeface="+mn-lt"/>
            </a:endParaRPr>
          </a:p>
          <a:p>
            <a:pPr marL="85725" indent="0">
              <a:buNone/>
            </a:pPr>
            <a:r>
              <a:rPr lang="en-US" sz="2200" b="1" dirty="0">
                <a:cs typeface="Calibri"/>
              </a:rPr>
              <a:t/>
            </a:r>
            <a:br>
              <a:rPr lang="en-US" sz="2200" b="1" dirty="0">
                <a:cs typeface="Calibri"/>
              </a:rPr>
            </a:br>
            <a:endParaRPr lang="en-US" sz="2200" b="1" dirty="0">
              <a:cs typeface="Calibri"/>
            </a:endParaRPr>
          </a:p>
        </p:txBody>
      </p:sp>
      <p:sp>
        <p:nvSpPr>
          <p:cNvPr id="5" name="TextBox 4">
            <a:extLst>
              <a:ext uri="{FF2B5EF4-FFF2-40B4-BE49-F238E27FC236}">
                <a16:creationId xmlns:a16="http://schemas.microsoft.com/office/drawing/2014/main" id="{6FBC8B1A-CCEC-458B-B669-9730D43B8C05}"/>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825542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Composite Manufacturing Methods</a:t>
            </a:r>
            <a:r>
              <a:rPr lang="en-US" sz="2800" dirty="0">
                <a:cs typeface="Calibri"/>
              </a:rPr>
              <a:t>: </a:t>
            </a:r>
            <a:br>
              <a:rPr lang="en-US" sz="2800" dirty="0">
                <a:cs typeface="Calibri"/>
              </a:rPr>
            </a:br>
            <a:r>
              <a:rPr lang="en-US" sz="2800" dirty="0">
                <a:cs typeface="Calibri"/>
              </a:rPr>
              <a:t>Resin Infusion</a:t>
            </a:r>
            <a:endParaRPr lang="en-US" sz="2800" dirty="0"/>
          </a:p>
        </p:txBody>
      </p:sp>
      <p:sp>
        <p:nvSpPr>
          <p:cNvPr id="3" name="Content Placeholder 2"/>
          <p:cNvSpPr>
            <a:spLocks noGrp="1"/>
          </p:cNvSpPr>
          <p:nvPr>
            <p:ph idx="1"/>
          </p:nvPr>
        </p:nvSpPr>
        <p:spPr>
          <a:xfrm>
            <a:off x="995129" y="1535897"/>
            <a:ext cx="7620000" cy="4800600"/>
          </a:xfrm>
        </p:spPr>
        <p:txBody>
          <a:bodyPr vert="horz" lIns="91440" tIns="45720" rIns="91440" bIns="45720" rtlCol="0" anchor="t">
            <a:normAutofit/>
          </a:bodyPr>
          <a:lstStyle/>
          <a:p>
            <a:pPr marL="85725" indent="0">
              <a:buNone/>
            </a:pPr>
            <a:r>
              <a:rPr lang="en-US" sz="2200" b="1" dirty="0"/>
              <a:t>At the end of the lecture you will be able to:</a:t>
            </a:r>
          </a:p>
          <a:p>
            <a:r>
              <a:rPr lang="en-US" sz="2200" b="1" dirty="0">
                <a:ea typeface="+mn-lt"/>
                <a:cs typeface="+mn-lt"/>
              </a:rPr>
              <a:t>Define Resin Infusion</a:t>
            </a:r>
          </a:p>
          <a:p>
            <a:r>
              <a:rPr lang="en-US" sz="2200" b="1" dirty="0">
                <a:ea typeface="+mn-lt"/>
                <a:cs typeface="+mn-lt"/>
              </a:rPr>
              <a:t>Explain the process of Resin Infusion</a:t>
            </a:r>
            <a:endParaRPr lang="en-US" sz="2200" dirty="0">
              <a:ea typeface="+mn-lt"/>
              <a:cs typeface="+mn-lt"/>
            </a:endParaRPr>
          </a:p>
          <a:p>
            <a:r>
              <a:rPr lang="en-US" sz="2200" b="1" dirty="0">
                <a:cs typeface="Calibri"/>
              </a:rPr>
              <a:t>Apply Darcy’s Law to Resin Infusion</a:t>
            </a:r>
          </a:p>
          <a:p>
            <a:r>
              <a:rPr lang="en-US" sz="2200" b="1" dirty="0">
                <a:cs typeface="Calibri"/>
              </a:rPr>
              <a:t>Explain the set-up and sequence of operation for Resin Infusion</a:t>
            </a:r>
          </a:p>
          <a:p>
            <a:r>
              <a:rPr lang="en-US" sz="2200" b="1" dirty="0">
                <a:cs typeface="Calibri"/>
              </a:rPr>
              <a:t>List the advantages of Resin Infusion</a:t>
            </a:r>
          </a:p>
          <a:p>
            <a:r>
              <a:rPr lang="en-US" sz="2200" b="1" dirty="0">
                <a:cs typeface="Calibri"/>
              </a:rPr>
              <a:t>List the limitations of Resin Infusion</a:t>
            </a:r>
          </a:p>
          <a:p>
            <a:r>
              <a:rPr lang="en-US" sz="2200" b="1" dirty="0">
                <a:ea typeface="+mn-lt"/>
                <a:cs typeface="+mn-lt"/>
              </a:rPr>
              <a:t>Describe the critical elements of Resin Infusion </a:t>
            </a:r>
            <a:endParaRPr lang="en-US" sz="2200" dirty="0">
              <a:ea typeface="+mn-lt"/>
              <a:cs typeface="+mn-lt"/>
            </a:endParaRPr>
          </a:p>
          <a:p>
            <a:pPr marL="85725" indent="0">
              <a:buNone/>
            </a:pPr>
            <a:endParaRPr lang="en-US" sz="2200" dirty="0">
              <a:ea typeface="+mn-lt"/>
              <a:cs typeface="+mn-lt"/>
            </a:endParaRPr>
          </a:p>
        </p:txBody>
      </p:sp>
      <p:sp>
        <p:nvSpPr>
          <p:cNvPr id="5" name="TextBox 4">
            <a:extLst>
              <a:ext uri="{FF2B5EF4-FFF2-40B4-BE49-F238E27FC236}">
                <a16:creationId xmlns:a16="http://schemas.microsoft.com/office/drawing/2014/main" id="{79C8CC3D-6D54-4CFB-8D35-0CE9E437A9A2}"/>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181053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14" name="Oval 13"/>
          <p:cNvSpPr/>
          <p:nvPr/>
        </p:nvSpPr>
        <p:spPr>
          <a:xfrm>
            <a:off x="508000" y="2022777"/>
            <a:ext cx="5529085" cy="4308226"/>
          </a:xfrm>
          <a:prstGeom prst="ellipse">
            <a:avLst/>
          </a:prstGeom>
          <a:solidFill>
            <a:schemeClr val="bg2"/>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5" name="Oval 14"/>
          <p:cNvSpPr/>
          <p:nvPr/>
        </p:nvSpPr>
        <p:spPr>
          <a:xfrm>
            <a:off x="2836691" y="2022777"/>
            <a:ext cx="5386766" cy="4308227"/>
          </a:xfrm>
          <a:prstGeom prst="ellipse">
            <a:avLst/>
          </a:prstGeom>
          <a:solidFill>
            <a:schemeClr val="accent2">
              <a:lumMod val="20000"/>
              <a:lumOff val="80000"/>
              <a:alpha val="61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28575" cmpd="sng">
                <a:solidFill>
                  <a:schemeClr val="tx1"/>
                </a:solidFill>
              </a:ln>
              <a:solidFill>
                <a:schemeClr val="tx1"/>
              </a:solidFill>
            </a:endParaRPr>
          </a:p>
        </p:txBody>
      </p:sp>
      <p:sp>
        <p:nvSpPr>
          <p:cNvPr id="16" name="TextBox 15"/>
          <p:cNvSpPr txBox="1"/>
          <p:nvPr/>
        </p:nvSpPr>
        <p:spPr>
          <a:xfrm>
            <a:off x="3362825" y="2862085"/>
            <a:ext cx="2603417" cy="2769989"/>
          </a:xfrm>
          <a:prstGeom prst="rect">
            <a:avLst/>
          </a:prstGeom>
          <a:noFill/>
        </p:spPr>
        <p:txBody>
          <a:bodyPr wrap="square" rtlCol="0" anchor="t">
            <a:spAutoFit/>
          </a:bodyPr>
          <a:lstStyle/>
          <a:p>
            <a:pPr marL="171450" indent="-171450">
              <a:buFont typeface="Arial"/>
              <a:buChar char="•"/>
            </a:pPr>
            <a:r>
              <a:rPr lang="en-US" b="1" dirty="0"/>
              <a:t>Injection Molding</a:t>
            </a:r>
            <a:endParaRPr lang="en-US" b="1" dirty="0">
              <a:cs typeface="Calibri"/>
            </a:endParaRPr>
          </a:p>
          <a:p>
            <a:pPr marL="171450" indent="-171450">
              <a:buFont typeface="Arial"/>
              <a:buChar char="•"/>
            </a:pPr>
            <a:r>
              <a:rPr lang="en-US" b="1" dirty="0"/>
              <a:t>Rotational Molding</a:t>
            </a:r>
            <a:endParaRPr lang="en-US" b="1" dirty="0">
              <a:cs typeface="Calibri"/>
            </a:endParaRPr>
          </a:p>
          <a:p>
            <a:pPr marL="171450" indent="-171450">
              <a:buFont typeface="Arial"/>
              <a:buChar char="•"/>
            </a:pPr>
            <a:r>
              <a:rPr lang="en-US" b="1" dirty="0"/>
              <a:t>Compression Molding</a:t>
            </a:r>
            <a:endParaRPr lang="en-US" b="1" dirty="0">
              <a:cs typeface="Calibri"/>
            </a:endParaRPr>
          </a:p>
          <a:p>
            <a:pPr marL="171450" indent="-171450">
              <a:buFont typeface="Arial"/>
              <a:buChar char="•"/>
            </a:pPr>
            <a:r>
              <a:rPr lang="en-US" b="1" dirty="0"/>
              <a:t>Casting, Foam Molding</a:t>
            </a:r>
            <a:endParaRPr lang="en-US" b="1" dirty="0">
              <a:cs typeface="Calibri"/>
            </a:endParaRPr>
          </a:p>
          <a:p>
            <a:pPr marL="171450" indent="-171450">
              <a:buFont typeface="Arial"/>
              <a:buChar char="•"/>
            </a:pPr>
            <a:r>
              <a:rPr lang="en-US" b="1" dirty="0"/>
              <a:t>Vacuum-Bag Molding</a:t>
            </a:r>
            <a:endParaRPr lang="en-US" b="1" dirty="0">
              <a:cs typeface="Calibri"/>
            </a:endParaRPr>
          </a:p>
          <a:p>
            <a:pPr marL="171450" indent="-171450">
              <a:buFont typeface="Arial"/>
              <a:buChar char="•"/>
            </a:pPr>
            <a:r>
              <a:rPr lang="en-US" b="1" dirty="0"/>
              <a:t>Hand/Spray Layup</a:t>
            </a:r>
            <a:endParaRPr lang="en-US" b="1" dirty="0">
              <a:cs typeface="Calibri"/>
            </a:endParaRPr>
          </a:p>
          <a:p>
            <a:pPr marL="171450" indent="-171450">
              <a:buFont typeface="Arial"/>
              <a:buChar char="•"/>
            </a:pPr>
            <a:r>
              <a:rPr lang="en-US" b="1" dirty="0">
                <a:solidFill>
                  <a:srgbClr val="C00000"/>
                </a:solidFill>
              </a:rPr>
              <a:t>Resin Transfer Molding</a:t>
            </a:r>
            <a:endParaRPr lang="en-US" b="1" dirty="0">
              <a:solidFill>
                <a:srgbClr val="C00000"/>
              </a:solidFill>
              <a:cs typeface="Calibri"/>
            </a:endParaRPr>
          </a:p>
          <a:p>
            <a:pPr marL="171450" indent="-171450">
              <a:buFont typeface="Arial"/>
              <a:buChar char="•"/>
            </a:pPr>
            <a:r>
              <a:rPr lang="en-US" b="1" dirty="0"/>
              <a:t>Filament Winding</a:t>
            </a:r>
            <a:endParaRPr lang="en-US" b="1" dirty="0">
              <a:cs typeface="Calibri"/>
            </a:endParaRPr>
          </a:p>
          <a:p>
            <a:pPr marL="171450" indent="-171450">
              <a:buFont typeface="Arial"/>
              <a:buChar char="•"/>
            </a:pPr>
            <a:r>
              <a:rPr lang="en-US" b="1" dirty="0"/>
              <a:t>Pultrusion</a:t>
            </a:r>
            <a:endParaRPr lang="en-US" b="1" dirty="0">
              <a:cs typeface="Calibri"/>
            </a:endParaRPr>
          </a:p>
          <a:p>
            <a:pPr marL="171450" indent="-171450">
              <a:buFont typeface="Arial"/>
              <a:buChar char="•"/>
            </a:pPr>
            <a:endParaRPr lang="en-US" sz="1200" dirty="0"/>
          </a:p>
        </p:txBody>
      </p:sp>
      <p:sp>
        <p:nvSpPr>
          <p:cNvPr id="17" name="TextBox 16"/>
          <p:cNvSpPr txBox="1"/>
          <p:nvPr/>
        </p:nvSpPr>
        <p:spPr>
          <a:xfrm>
            <a:off x="1024088" y="2561602"/>
            <a:ext cx="1817845" cy="646331"/>
          </a:xfrm>
          <a:prstGeom prst="rect">
            <a:avLst/>
          </a:prstGeom>
          <a:solidFill>
            <a:schemeClr val="bg1"/>
          </a:solidFill>
          <a:ln w="28575">
            <a:solidFill>
              <a:srgbClr val="C00000"/>
            </a:solidFill>
          </a:ln>
        </p:spPr>
        <p:txBody>
          <a:bodyPr wrap="square" rtlCol="0" anchor="t">
            <a:spAutoFit/>
          </a:bodyPr>
          <a:lstStyle/>
          <a:p>
            <a:pPr algn="ctr"/>
            <a:r>
              <a:rPr lang="en-US" b="1" dirty="0"/>
              <a:t>Thermoplastic Processes</a:t>
            </a:r>
            <a:endParaRPr lang="en-US" dirty="0"/>
          </a:p>
        </p:txBody>
      </p:sp>
      <p:sp>
        <p:nvSpPr>
          <p:cNvPr id="18" name="TextBox 17"/>
          <p:cNvSpPr txBox="1"/>
          <p:nvPr/>
        </p:nvSpPr>
        <p:spPr>
          <a:xfrm>
            <a:off x="5912556" y="2405495"/>
            <a:ext cx="1365056" cy="646331"/>
          </a:xfrm>
          <a:prstGeom prst="rect">
            <a:avLst/>
          </a:prstGeom>
          <a:solidFill>
            <a:schemeClr val="bg1"/>
          </a:solidFill>
          <a:ln w="28575">
            <a:solidFill>
              <a:srgbClr val="C00000"/>
            </a:solidFill>
          </a:ln>
        </p:spPr>
        <p:txBody>
          <a:bodyPr wrap="square" rtlCol="0" anchor="t">
            <a:spAutoFit/>
          </a:bodyPr>
          <a:lstStyle/>
          <a:p>
            <a:pPr algn="ctr"/>
            <a:r>
              <a:rPr lang="en-US" b="1" dirty="0"/>
              <a:t>Thermoset Processes</a:t>
            </a:r>
            <a:endParaRPr lang="en-US" dirty="0"/>
          </a:p>
        </p:txBody>
      </p:sp>
      <p:sp>
        <p:nvSpPr>
          <p:cNvPr id="19" name="TextBox 18"/>
          <p:cNvSpPr txBox="1"/>
          <p:nvPr/>
        </p:nvSpPr>
        <p:spPr>
          <a:xfrm>
            <a:off x="534685" y="3755621"/>
            <a:ext cx="2398889" cy="923330"/>
          </a:xfrm>
          <a:prstGeom prst="rect">
            <a:avLst/>
          </a:prstGeom>
          <a:noFill/>
        </p:spPr>
        <p:txBody>
          <a:bodyPr wrap="square" rtlCol="0" anchor="t">
            <a:spAutoFit/>
          </a:bodyPr>
          <a:lstStyle/>
          <a:p>
            <a:pPr marL="171450" indent="-171450">
              <a:buFont typeface="Arial"/>
              <a:buChar char="•"/>
            </a:pPr>
            <a:r>
              <a:rPr lang="en-US" b="1" dirty="0"/>
              <a:t>Extrusion</a:t>
            </a:r>
            <a:endParaRPr lang="en-US" b="1" dirty="0">
              <a:cs typeface="Calibri"/>
            </a:endParaRPr>
          </a:p>
          <a:p>
            <a:pPr marL="628650" lvl="1" indent="-171450">
              <a:buFont typeface="Arial"/>
              <a:buChar char="•"/>
            </a:pPr>
            <a:r>
              <a:rPr lang="en-US" b="1" dirty="0"/>
              <a:t>Blow Molding</a:t>
            </a:r>
            <a:endParaRPr lang="en-US" b="1" dirty="0">
              <a:cs typeface="Calibri"/>
            </a:endParaRPr>
          </a:p>
          <a:p>
            <a:pPr marL="628650" lvl="1" indent="-171450">
              <a:buFont typeface="Arial"/>
              <a:buChar char="•"/>
            </a:pPr>
            <a:r>
              <a:rPr lang="en-US" b="1" dirty="0"/>
              <a:t>Thermoforming</a:t>
            </a:r>
            <a:endParaRPr lang="en-US" b="1" dirty="0">
              <a:cs typeface="Calibri"/>
            </a:endParaRPr>
          </a:p>
        </p:txBody>
      </p:sp>
      <p:sp>
        <p:nvSpPr>
          <p:cNvPr id="20" name="TextBox 19"/>
          <p:cNvSpPr txBox="1"/>
          <p:nvPr/>
        </p:nvSpPr>
        <p:spPr>
          <a:xfrm>
            <a:off x="6042988" y="3616686"/>
            <a:ext cx="1989667" cy="1446550"/>
          </a:xfrm>
          <a:prstGeom prst="rect">
            <a:avLst/>
          </a:prstGeom>
          <a:noFill/>
        </p:spPr>
        <p:txBody>
          <a:bodyPr wrap="square" rtlCol="0" anchor="t">
            <a:spAutoFit/>
          </a:bodyPr>
          <a:lstStyle/>
          <a:p>
            <a:pPr marL="171450" indent="-171450">
              <a:buFont typeface="Arial"/>
              <a:buChar char="•"/>
            </a:pPr>
            <a:r>
              <a:rPr lang="en-US" b="1" dirty="0">
                <a:solidFill>
                  <a:srgbClr val="C00000"/>
                </a:solidFill>
              </a:rPr>
              <a:t>Transfer Molding</a:t>
            </a:r>
            <a:endParaRPr lang="en-US" b="1" dirty="0">
              <a:solidFill>
                <a:srgbClr val="C00000"/>
              </a:solidFill>
              <a:cs typeface="Calibri"/>
            </a:endParaRPr>
          </a:p>
          <a:p>
            <a:pPr marL="171450" indent="-171450">
              <a:buFont typeface="Arial"/>
              <a:buChar char="•"/>
            </a:pPr>
            <a:r>
              <a:rPr lang="en-US" b="1" dirty="0"/>
              <a:t>Reaction Injection Molding</a:t>
            </a:r>
            <a:endParaRPr lang="en-US" b="1" dirty="0">
              <a:cs typeface="Calibri"/>
            </a:endParaRPr>
          </a:p>
          <a:p>
            <a:endParaRPr lang="en-US" sz="1600" dirty="0"/>
          </a:p>
        </p:txBody>
      </p:sp>
      <p:sp>
        <p:nvSpPr>
          <p:cNvPr id="3" name="Title 1">
            <a:extLst>
              <a:ext uri="{FF2B5EF4-FFF2-40B4-BE49-F238E27FC236}">
                <a16:creationId xmlns:a16="http://schemas.microsoft.com/office/drawing/2014/main" id="{1D3798B7-8161-4636-B8B5-687534FE6750}"/>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t>Composite Manufacturing Methods</a:t>
            </a:r>
            <a:r>
              <a:rPr lang="en-US" sz="2800" dirty="0">
                <a:cs typeface="Calibri"/>
              </a:rPr>
              <a:t>: </a:t>
            </a:r>
            <a:br>
              <a:rPr lang="en-US" sz="2800" dirty="0">
                <a:cs typeface="Calibri"/>
              </a:rPr>
            </a:br>
            <a:r>
              <a:rPr lang="en-US" sz="2800" dirty="0">
                <a:cs typeface="Calibri"/>
              </a:rPr>
              <a:t>Resin Infusion </a:t>
            </a:r>
            <a:endParaRPr lang="en-US" sz="2800" dirty="0"/>
          </a:p>
        </p:txBody>
      </p:sp>
      <p:sp>
        <p:nvSpPr>
          <p:cNvPr id="7" name="Content Placeholder 2">
            <a:extLst>
              <a:ext uri="{FF2B5EF4-FFF2-40B4-BE49-F238E27FC236}">
                <a16:creationId xmlns:a16="http://schemas.microsoft.com/office/drawing/2014/main" id="{48FF8AA5-69A9-481C-9550-D2A95ED67751}"/>
              </a:ext>
            </a:extLst>
          </p:cNvPr>
          <p:cNvSpPr>
            <a:spLocks noGrp="1"/>
          </p:cNvSpPr>
          <p:nvPr>
            <p:ph idx="1"/>
          </p:nvPr>
        </p:nvSpPr>
        <p:spPr>
          <a:xfrm>
            <a:off x="394935" y="1324457"/>
            <a:ext cx="8280400" cy="940196"/>
          </a:xfrm>
        </p:spPr>
        <p:txBody>
          <a:bodyPr vert="horz" lIns="91440" tIns="45720" rIns="91440" bIns="45720" rtlCol="0" anchor="t">
            <a:normAutofit/>
          </a:bodyPr>
          <a:lstStyle/>
          <a:p>
            <a:pPr marL="85725" indent="0">
              <a:buNone/>
            </a:pPr>
            <a:r>
              <a:rPr lang="en-US" sz="2000" b="1" dirty="0">
                <a:cs typeface="Calibri"/>
              </a:rPr>
              <a:t>Manufacturing methods and processes for Thermoplastics vs. Thermosets</a:t>
            </a:r>
          </a:p>
        </p:txBody>
      </p:sp>
      <p:sp>
        <p:nvSpPr>
          <p:cNvPr id="2" name="TextBox 1">
            <a:extLst>
              <a:ext uri="{FF2B5EF4-FFF2-40B4-BE49-F238E27FC236}">
                <a16:creationId xmlns:a16="http://schemas.microsoft.com/office/drawing/2014/main" id="{9BBCC059-7BF7-45FB-AA33-84E9F8D32C67}"/>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690223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4198" y="6384610"/>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3"/>
              </a:rPr>
              <a:t>https://www.vacmobiles.com/resin_infusion.html</a:t>
            </a:r>
            <a:endParaRPr lang="en-US" sz="1000" i="1" dirty="0">
              <a:ea typeface="+mn-lt"/>
              <a:cs typeface="+mn-lt"/>
            </a:endParaRPr>
          </a:p>
          <a:p>
            <a:endParaRPr lang="en-US" sz="1200" dirty="0">
              <a:cs typeface="Calibri"/>
            </a:endParaRPr>
          </a:p>
        </p:txBody>
      </p:sp>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0" name="TextBox 19">
            <a:extLst>
              <a:ext uri="{FF2B5EF4-FFF2-40B4-BE49-F238E27FC236}">
                <a16:creationId xmlns:a16="http://schemas.microsoft.com/office/drawing/2014/main" id="{D7AE764A-EB56-48B5-B1BE-F62C626DE8BB}"/>
              </a:ext>
            </a:extLst>
          </p:cNvPr>
          <p:cNvSpPr txBox="1"/>
          <p:nvPr/>
        </p:nvSpPr>
        <p:spPr>
          <a:xfrm>
            <a:off x="887715" y="1376937"/>
            <a:ext cx="6906032"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chemeClr val="accent1"/>
              </a:buClr>
              <a:buFont typeface="Arial" panose="020B0604020202020204" pitchFamily="34" charset="0"/>
              <a:buChar char="•"/>
            </a:pPr>
            <a:r>
              <a:rPr lang="en-US" sz="2000" b="1" dirty="0"/>
              <a:t>Resin infusion is a process where the voids in an evacuated stack of reinforcement material (and coring material) are filled with a liquid resin.</a:t>
            </a:r>
          </a:p>
          <a:p>
            <a:pPr marL="342900" indent="-342900">
              <a:buClr>
                <a:schemeClr val="accent1"/>
              </a:buClr>
              <a:buFont typeface="Arial" panose="020B0604020202020204" pitchFamily="34" charset="0"/>
              <a:buChar char="•"/>
            </a:pPr>
            <a:r>
              <a:rPr lang="en-US" sz="2000" b="1" dirty="0"/>
              <a:t> When the resin solidifies, the solid resin matrix binds the reinforcement (and coring) into a unified rigid composite.</a:t>
            </a:r>
            <a:endParaRPr lang="en-US" sz="2000" b="1" dirty="0">
              <a:cs typeface="Calibri"/>
            </a:endParaRPr>
          </a:p>
          <a:p>
            <a:pPr marL="342900" indent="-342900">
              <a:buClr>
                <a:schemeClr val="accent1"/>
              </a:buClr>
              <a:buFont typeface="Arial" panose="020B0604020202020204" pitchFamily="34" charset="0"/>
              <a:buChar char="•"/>
            </a:pPr>
            <a:r>
              <a:rPr lang="en-US" sz="2000" b="1" dirty="0"/>
              <a:t> The reinforcement can be any porous material compatible with the resin.  </a:t>
            </a:r>
          </a:p>
          <a:p>
            <a:pPr marL="342900" indent="-342900">
              <a:buClr>
                <a:schemeClr val="accent1"/>
              </a:buClr>
              <a:buFont typeface="Arial" panose="020B0604020202020204" pitchFamily="34" charset="0"/>
              <a:buChar char="•"/>
            </a:pPr>
            <a:r>
              <a:rPr lang="en-US" sz="2000" b="1" dirty="0"/>
              <a:t>Typical materials are inorganic fibers (with glass fibers being most common), organic fibers such as flax, or combinations of fibers with other materials such as closed cell foams, balsawood, and honeycomb.  </a:t>
            </a:r>
          </a:p>
          <a:p>
            <a:pPr marL="342900" indent="-342900">
              <a:buClr>
                <a:schemeClr val="accent1"/>
              </a:buClr>
              <a:buFont typeface="Arial" panose="020B0604020202020204" pitchFamily="34" charset="0"/>
              <a:buChar char="•"/>
            </a:pPr>
            <a:r>
              <a:rPr lang="en-US" sz="2000" b="1" dirty="0"/>
              <a:t>Porous materials can also be infused onto the surfaces of non-porous materials such as sheet metal. </a:t>
            </a:r>
            <a:endParaRPr lang="en-US" sz="2000" b="1" dirty="0">
              <a:cs typeface="Calibri"/>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000" b="1" dirty="0">
                <a:solidFill>
                  <a:srgbClr val="C00000"/>
                </a:solidFill>
                <a:cs typeface="Calibri"/>
              </a:rPr>
              <a:t>Resin Infusion (Vacuum Infusion Process)</a:t>
            </a:r>
            <a:endParaRPr lang="en-US" dirty="0"/>
          </a:p>
        </p:txBody>
      </p:sp>
      <p:sp>
        <p:nvSpPr>
          <p:cNvPr id="2" name="TextBox 1">
            <a:extLst>
              <a:ext uri="{FF2B5EF4-FFF2-40B4-BE49-F238E27FC236}">
                <a16:creationId xmlns:a16="http://schemas.microsoft.com/office/drawing/2014/main" id="{A1AD3416-F422-40B8-9B15-C724B5ACAFD1}"/>
              </a:ext>
            </a:extLst>
          </p:cNvPr>
          <p:cNvSpPr txBox="1"/>
          <p:nvPr/>
        </p:nvSpPr>
        <p:spPr>
          <a:xfrm>
            <a:off x="6429675" y="144223"/>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873335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3093" y="6473559"/>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3"/>
              </a:rPr>
              <a:t>https://www.fibreglast.com/product/vacuum-infusion-Guide/Learning_Center</a:t>
            </a:r>
            <a:endParaRPr lang="en-US" sz="1000" i="1" dirty="0">
              <a:ea typeface="+mn-lt"/>
              <a:cs typeface="+mn-lt"/>
            </a:endParaRPr>
          </a:p>
          <a:p>
            <a:endParaRPr lang="en-US" sz="1200" dirty="0">
              <a:cs typeface="Calibri"/>
            </a:endParaRPr>
          </a:p>
        </p:txBody>
      </p:sp>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0" name="TextBox 19">
            <a:extLst>
              <a:ext uri="{FF2B5EF4-FFF2-40B4-BE49-F238E27FC236}">
                <a16:creationId xmlns:a16="http://schemas.microsoft.com/office/drawing/2014/main" id="{D7AE764A-EB56-48B5-B1BE-F62C626DE8BB}"/>
              </a:ext>
            </a:extLst>
          </p:cNvPr>
          <p:cNvSpPr txBox="1"/>
          <p:nvPr/>
        </p:nvSpPr>
        <p:spPr>
          <a:xfrm>
            <a:off x="887715" y="1376937"/>
            <a:ext cx="690603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chemeClr val="accent1"/>
              </a:buClr>
              <a:buFont typeface="Arial" panose="020B0604020202020204" pitchFamily="34" charset="0"/>
              <a:buChar char="•"/>
            </a:pPr>
            <a:r>
              <a:rPr lang="en-US" sz="2000" b="1" dirty="0"/>
              <a:t>Resins are usually thermosetting types, but thermoplastic resins can also be used for infusion.</a:t>
            </a:r>
          </a:p>
          <a:p>
            <a:pPr marL="342900" indent="-342900">
              <a:buClr>
                <a:schemeClr val="accent1"/>
              </a:buClr>
              <a:buFont typeface="Arial" panose="020B0604020202020204" pitchFamily="34" charset="0"/>
              <a:buChar char="•"/>
            </a:pPr>
            <a:r>
              <a:rPr lang="en-US" sz="2000" b="1" dirty="0">
                <a:ea typeface="+mn-lt"/>
                <a:cs typeface="+mn-lt"/>
              </a:rPr>
              <a:t>In a typical hand lay-up, reinforcements are laid into a mold and manually wet out using brushes, rollers, plural application spray up, or through other means. </a:t>
            </a:r>
          </a:p>
          <a:p>
            <a:pPr marL="342900" indent="-342900">
              <a:buClr>
                <a:schemeClr val="accent1"/>
              </a:buClr>
              <a:buFont typeface="Arial" panose="020B0604020202020204" pitchFamily="34" charset="0"/>
              <a:buChar char="•"/>
            </a:pPr>
            <a:r>
              <a:rPr lang="en-US" sz="2000" b="1" dirty="0">
                <a:ea typeface="+mn-lt"/>
                <a:cs typeface="+mn-lt"/>
              </a:rPr>
              <a:t>An improvement on that method is to use a vacuum bag:</a:t>
            </a:r>
          </a:p>
          <a:p>
            <a:pPr marL="800100" lvl="1" indent="-342900">
              <a:buClr>
                <a:schemeClr val="accent1"/>
              </a:buClr>
              <a:buSzPct val="80000"/>
              <a:buFont typeface="Arial"/>
              <a:buChar char="•"/>
            </a:pPr>
            <a:r>
              <a:rPr lang="en-US" sz="2000" b="1" dirty="0">
                <a:ea typeface="+mn-lt"/>
                <a:cs typeface="+mn-lt"/>
              </a:rPr>
              <a:t>To remove air and remove excess resin out of the laminate which improves the fiber-to-resin ratio, and results in a stronger and lighter product.</a:t>
            </a:r>
          </a:p>
          <a:p>
            <a:pPr marL="800100" lvl="1" indent="-342900">
              <a:buClr>
                <a:schemeClr val="accent1"/>
              </a:buClr>
              <a:buSzPct val="80000"/>
              <a:buFont typeface="Arial"/>
              <a:buChar char="•"/>
            </a:pPr>
            <a:r>
              <a:rPr lang="en-US" sz="2000" b="1" dirty="0">
                <a:ea typeface="+mn-lt"/>
                <a:cs typeface="+mn-lt"/>
              </a:rPr>
              <a:t>To achieve better compaction.</a:t>
            </a:r>
          </a:p>
          <a:p>
            <a:pPr marL="800100" lvl="1" indent="-342900">
              <a:buClr>
                <a:schemeClr val="accent1"/>
              </a:buClr>
              <a:buSzPct val="80000"/>
              <a:buFont typeface="Arial"/>
              <a:buChar char="•"/>
            </a:pPr>
            <a:r>
              <a:rPr lang="en-US" sz="2000" b="1" dirty="0">
                <a:ea typeface="+mn-lt"/>
                <a:cs typeface="+mn-lt"/>
              </a:rPr>
              <a:t>To achieve consistent distribution of the resin.</a:t>
            </a:r>
          </a:p>
          <a:p>
            <a:pPr marL="800100" lvl="1" indent="-342900">
              <a:buClr>
                <a:schemeClr val="accent1"/>
              </a:buClr>
              <a:buSzPct val="80000"/>
              <a:buFont typeface="Arial"/>
              <a:buChar char="•"/>
            </a:pPr>
            <a:r>
              <a:rPr lang="en-US" sz="2000" b="1" dirty="0">
                <a:ea typeface="+mn-lt"/>
                <a:cs typeface="+mn-lt"/>
              </a:rPr>
              <a:t>To have a repeatable process.</a:t>
            </a:r>
          </a:p>
          <a:p>
            <a:pPr marL="800100" lvl="1" indent="-342900">
              <a:buClr>
                <a:schemeClr val="accent1"/>
              </a:buClr>
              <a:buSzPct val="80000"/>
              <a:buFont typeface="Arial"/>
              <a:buChar char="•"/>
            </a:pPr>
            <a:r>
              <a:rPr lang="en-US" sz="2000" b="1" dirty="0">
                <a:ea typeface="+mn-lt"/>
                <a:cs typeface="+mn-lt"/>
              </a:rPr>
              <a:t>And to create a "clean process" which also controls VOC’s. </a:t>
            </a:r>
          </a:p>
          <a:p>
            <a:pPr marL="800100" lvl="1" indent="-342900">
              <a:buClr>
                <a:schemeClr val="accent1"/>
              </a:buClr>
              <a:buSzPct val="80000"/>
              <a:buFont typeface="Arial"/>
              <a:buChar char="•"/>
            </a:pPr>
            <a:r>
              <a:rPr lang="en-US" sz="2000" b="1" dirty="0">
                <a:ea typeface="+mn-lt"/>
                <a:cs typeface="+mn-lt"/>
              </a:rPr>
              <a:t>Vacuum bagging greatly improves the fiber-to-resin ratio, and results in a stronger and lighter product.</a:t>
            </a:r>
            <a:endParaRPr lang="en-US" sz="2000" b="1" dirty="0">
              <a:cs typeface="Calibri"/>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000" b="1" dirty="0">
                <a:solidFill>
                  <a:srgbClr val="C00000"/>
                </a:solidFill>
                <a:cs typeface="Calibri"/>
              </a:rPr>
              <a:t>Resin Infusion (Vacuum Infusion Process)</a:t>
            </a:r>
            <a:endParaRPr lang="en-US" dirty="0"/>
          </a:p>
        </p:txBody>
      </p:sp>
      <p:sp>
        <p:nvSpPr>
          <p:cNvPr id="2" name="TextBox 1">
            <a:extLst>
              <a:ext uri="{FF2B5EF4-FFF2-40B4-BE49-F238E27FC236}">
                <a16:creationId xmlns:a16="http://schemas.microsoft.com/office/drawing/2014/main" id="{73CEB802-A2AA-49DC-AE24-6D7CE2DD5B86}"/>
              </a:ext>
            </a:extLst>
          </p:cNvPr>
          <p:cNvSpPr txBox="1"/>
          <p:nvPr/>
        </p:nvSpPr>
        <p:spPr>
          <a:xfrm>
            <a:off x="6456360" y="3748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712073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0" name="TextBox 19">
            <a:extLst>
              <a:ext uri="{FF2B5EF4-FFF2-40B4-BE49-F238E27FC236}">
                <a16:creationId xmlns:a16="http://schemas.microsoft.com/office/drawing/2014/main" id="{D7AE764A-EB56-48B5-B1BE-F62C626DE8BB}"/>
              </a:ext>
            </a:extLst>
          </p:cNvPr>
          <p:cNvSpPr txBox="1"/>
          <p:nvPr/>
        </p:nvSpPr>
        <p:spPr>
          <a:xfrm>
            <a:off x="552435" y="1224537"/>
            <a:ext cx="69060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The set-up:</a:t>
            </a:r>
            <a:endParaRPr lang="en-US" dirty="0"/>
          </a:p>
          <a:p>
            <a:pPr marL="342900" indent="-342900">
              <a:buFont typeface="Wingdings"/>
              <a:buChar char="Ø"/>
            </a:pPr>
            <a:endParaRPr lang="en-US" sz="2000" b="1" dirty="0">
              <a:cs typeface="Calibri"/>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000" b="1" dirty="0">
                <a:solidFill>
                  <a:srgbClr val="C00000"/>
                </a:solidFill>
                <a:cs typeface="Calibri"/>
              </a:rPr>
              <a:t>Resin Infusion (Vacuum Infusion Process)</a:t>
            </a:r>
            <a:endParaRPr lang="en-US" dirty="0"/>
          </a:p>
        </p:txBody>
      </p:sp>
      <p:sp>
        <p:nvSpPr>
          <p:cNvPr id="3" name="TextBox 2">
            <a:extLst>
              <a:ext uri="{FF2B5EF4-FFF2-40B4-BE49-F238E27FC236}">
                <a16:creationId xmlns:a16="http://schemas.microsoft.com/office/drawing/2014/main" id="{A67B5916-4F28-4FE4-85A7-7487538C11CD}"/>
              </a:ext>
            </a:extLst>
          </p:cNvPr>
          <p:cNvSpPr txBox="1"/>
          <p:nvPr/>
        </p:nvSpPr>
        <p:spPr>
          <a:xfrm>
            <a:off x="364198" y="6384610"/>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3"/>
              </a:rPr>
              <a:t>https://www.vacmobiles.com/resin_infusion.html</a:t>
            </a:r>
            <a:endParaRPr lang="en-US" sz="1000" i="1" dirty="0">
              <a:ea typeface="+mn-lt"/>
              <a:cs typeface="+mn-lt"/>
            </a:endParaRPr>
          </a:p>
          <a:p>
            <a:endParaRPr lang="en-US" sz="1200" dirty="0">
              <a:cs typeface="Calibri"/>
            </a:endParaRPr>
          </a:p>
        </p:txBody>
      </p:sp>
      <p:pic>
        <p:nvPicPr>
          <p:cNvPr id="5" name="Picture 5" descr="A picture containing indoor&#10;&#10;Description generated with high confidence">
            <a:extLst>
              <a:ext uri="{FF2B5EF4-FFF2-40B4-BE49-F238E27FC236}">
                <a16:creationId xmlns:a16="http://schemas.microsoft.com/office/drawing/2014/main" id="{FB58DD43-6B92-4532-96E8-7DE575817D27}"/>
              </a:ext>
            </a:extLst>
          </p:cNvPr>
          <p:cNvPicPr>
            <a:picLocks noChangeAspect="1"/>
          </p:cNvPicPr>
          <p:nvPr/>
        </p:nvPicPr>
        <p:blipFill rotWithShape="1">
          <a:blip r:embed="rId4"/>
          <a:srcRect r="5701" b="38427"/>
          <a:stretch/>
        </p:blipFill>
        <p:spPr>
          <a:xfrm>
            <a:off x="57150" y="1620202"/>
            <a:ext cx="8400523" cy="4214831"/>
          </a:xfrm>
          <a:prstGeom prst="rect">
            <a:avLst/>
          </a:prstGeom>
        </p:spPr>
      </p:pic>
      <p:pic>
        <p:nvPicPr>
          <p:cNvPr id="10" name="Picture 5" descr="A picture containing indoor&#10;&#10;Description generated with high confidence">
            <a:extLst>
              <a:ext uri="{FF2B5EF4-FFF2-40B4-BE49-F238E27FC236}">
                <a16:creationId xmlns:a16="http://schemas.microsoft.com/office/drawing/2014/main" id="{3A8B9602-98AE-4AE9-97CD-A355E058EA52}"/>
              </a:ext>
            </a:extLst>
          </p:cNvPr>
          <p:cNvPicPr>
            <a:picLocks noChangeAspect="1"/>
          </p:cNvPicPr>
          <p:nvPr/>
        </p:nvPicPr>
        <p:blipFill rotWithShape="1">
          <a:blip r:embed="rId4"/>
          <a:srcRect l="6306" r="7839" b="38427"/>
          <a:stretch/>
        </p:blipFill>
        <p:spPr>
          <a:xfrm>
            <a:off x="0" y="1493084"/>
            <a:ext cx="8457673" cy="4660827"/>
          </a:xfrm>
          <a:prstGeom prst="rect">
            <a:avLst/>
          </a:prstGeom>
        </p:spPr>
      </p:pic>
      <p:sp>
        <p:nvSpPr>
          <p:cNvPr id="2" name="TextBox 1">
            <a:extLst>
              <a:ext uri="{FF2B5EF4-FFF2-40B4-BE49-F238E27FC236}">
                <a16:creationId xmlns:a16="http://schemas.microsoft.com/office/drawing/2014/main" id="{1A83780B-26C6-40DC-B304-3959DEDCA133}"/>
              </a:ext>
            </a:extLst>
          </p:cNvPr>
          <p:cNvSpPr txBox="1"/>
          <p:nvPr/>
        </p:nvSpPr>
        <p:spPr>
          <a:xfrm>
            <a:off x="6438570" y="81958"/>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245095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map&#10;&#10;Description generated with very high confidence">
            <a:extLst>
              <a:ext uri="{FF2B5EF4-FFF2-40B4-BE49-F238E27FC236}">
                <a16:creationId xmlns:a16="http://schemas.microsoft.com/office/drawing/2014/main" id="{BE4391FC-7DD4-4089-82EB-93D402D6AB4E}"/>
              </a:ext>
            </a:extLst>
          </p:cNvPr>
          <p:cNvPicPr>
            <a:picLocks noChangeAspect="1"/>
          </p:cNvPicPr>
          <p:nvPr/>
        </p:nvPicPr>
        <p:blipFill rotWithShape="1">
          <a:blip r:embed="rId3"/>
          <a:srcRect b="46891"/>
          <a:stretch/>
        </p:blipFill>
        <p:spPr>
          <a:xfrm>
            <a:off x="890482" y="1771220"/>
            <a:ext cx="7203440" cy="4829755"/>
          </a:xfrm>
          <a:prstGeom prst="rect">
            <a:avLst/>
          </a:prstGeom>
        </p:spPr>
      </p:pic>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0" name="TextBox 19">
            <a:extLst>
              <a:ext uri="{FF2B5EF4-FFF2-40B4-BE49-F238E27FC236}">
                <a16:creationId xmlns:a16="http://schemas.microsoft.com/office/drawing/2014/main" id="{D7AE764A-EB56-48B5-B1BE-F62C626DE8BB}"/>
              </a:ext>
            </a:extLst>
          </p:cNvPr>
          <p:cNvSpPr txBox="1"/>
          <p:nvPr/>
        </p:nvSpPr>
        <p:spPr>
          <a:xfrm>
            <a:off x="887715" y="1376937"/>
            <a:ext cx="69060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In its simplest form the process can be broken down into the following stages: </a:t>
            </a:r>
            <a:endParaRPr lang="en-US" sz="2000" b="1" dirty="0">
              <a:cs typeface="Calibri"/>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000" b="1" dirty="0">
                <a:solidFill>
                  <a:srgbClr val="C00000"/>
                </a:solidFill>
                <a:cs typeface="Calibri"/>
              </a:rPr>
              <a:t>Resin Infusion (Vacuum Infusion Process)</a:t>
            </a:r>
            <a:endParaRPr lang="en-US" dirty="0"/>
          </a:p>
        </p:txBody>
      </p:sp>
      <p:sp>
        <p:nvSpPr>
          <p:cNvPr id="3" name="TextBox 2">
            <a:extLst>
              <a:ext uri="{FF2B5EF4-FFF2-40B4-BE49-F238E27FC236}">
                <a16:creationId xmlns:a16="http://schemas.microsoft.com/office/drawing/2014/main" id="{A67B5916-4F28-4FE4-85A7-7487538C11CD}"/>
              </a:ext>
            </a:extLst>
          </p:cNvPr>
          <p:cNvSpPr txBox="1"/>
          <p:nvPr/>
        </p:nvSpPr>
        <p:spPr>
          <a:xfrm>
            <a:off x="-1562" y="6608130"/>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4"/>
              </a:rPr>
              <a:t>https://www.vacmobiles.com/resin_infusion.html</a:t>
            </a:r>
            <a:endParaRPr lang="en-US" sz="1000" i="1" dirty="0">
              <a:ea typeface="+mn-lt"/>
              <a:cs typeface="+mn-lt"/>
            </a:endParaRPr>
          </a:p>
          <a:p>
            <a:endParaRPr lang="en-US" sz="1200" dirty="0">
              <a:cs typeface="Calibri"/>
            </a:endParaRPr>
          </a:p>
        </p:txBody>
      </p:sp>
      <p:sp>
        <p:nvSpPr>
          <p:cNvPr id="4" name="TextBox 3">
            <a:extLst>
              <a:ext uri="{FF2B5EF4-FFF2-40B4-BE49-F238E27FC236}">
                <a16:creationId xmlns:a16="http://schemas.microsoft.com/office/drawing/2014/main" id="{1C3EAFE7-B336-4855-BE6C-2B7EFF6BB5C5}"/>
              </a:ext>
            </a:extLst>
          </p:cNvPr>
          <p:cNvSpPr txBox="1"/>
          <p:nvPr/>
        </p:nvSpPr>
        <p:spPr>
          <a:xfrm>
            <a:off x="6527519" y="3748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9779533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map&#10;&#10;Description generated with very high confidence">
            <a:extLst>
              <a:ext uri="{FF2B5EF4-FFF2-40B4-BE49-F238E27FC236}">
                <a16:creationId xmlns:a16="http://schemas.microsoft.com/office/drawing/2014/main" id="{BE4391FC-7DD4-4089-82EB-93D402D6AB4E}"/>
              </a:ext>
            </a:extLst>
          </p:cNvPr>
          <p:cNvPicPr>
            <a:picLocks noChangeAspect="1"/>
          </p:cNvPicPr>
          <p:nvPr/>
        </p:nvPicPr>
        <p:blipFill rotWithShape="1">
          <a:blip r:embed="rId2"/>
          <a:srcRect t="52724" b="-133"/>
          <a:stretch/>
        </p:blipFill>
        <p:spPr>
          <a:xfrm>
            <a:off x="261878" y="1097420"/>
            <a:ext cx="8050377" cy="4832733"/>
          </a:xfrm>
          <a:prstGeom prst="rect">
            <a:avLst/>
          </a:prstGeom>
        </p:spPr>
      </p:pic>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000" b="1" dirty="0">
                <a:solidFill>
                  <a:srgbClr val="C00000"/>
                </a:solidFill>
                <a:cs typeface="Calibri"/>
              </a:rPr>
              <a:t>Resin Infusion (Vacuum Infusion Process)</a:t>
            </a:r>
            <a:endParaRPr lang="en-US" dirty="0"/>
          </a:p>
        </p:txBody>
      </p:sp>
      <p:sp>
        <p:nvSpPr>
          <p:cNvPr id="3" name="TextBox 2">
            <a:extLst>
              <a:ext uri="{FF2B5EF4-FFF2-40B4-BE49-F238E27FC236}">
                <a16:creationId xmlns:a16="http://schemas.microsoft.com/office/drawing/2014/main" id="{A67B5916-4F28-4FE4-85A7-7487538C11CD}"/>
              </a:ext>
            </a:extLst>
          </p:cNvPr>
          <p:cNvSpPr txBox="1"/>
          <p:nvPr/>
        </p:nvSpPr>
        <p:spPr>
          <a:xfrm>
            <a:off x="364198" y="6384610"/>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3"/>
              </a:rPr>
              <a:t>https://www.vacmobiles.com/resin_infusion.html</a:t>
            </a:r>
            <a:endParaRPr lang="en-US" sz="1000" i="1" dirty="0">
              <a:ea typeface="+mn-lt"/>
              <a:cs typeface="+mn-lt"/>
            </a:endParaRPr>
          </a:p>
          <a:p>
            <a:endParaRPr lang="en-US" sz="1200" dirty="0">
              <a:cs typeface="Calibri"/>
            </a:endParaRPr>
          </a:p>
        </p:txBody>
      </p:sp>
      <p:sp>
        <p:nvSpPr>
          <p:cNvPr id="4" name="TextBox 3">
            <a:extLst>
              <a:ext uri="{FF2B5EF4-FFF2-40B4-BE49-F238E27FC236}">
                <a16:creationId xmlns:a16="http://schemas.microsoft.com/office/drawing/2014/main" id="{F1C15140-0CB3-48CE-BDCE-A89CF60EDF5A}"/>
              </a:ext>
            </a:extLst>
          </p:cNvPr>
          <p:cNvSpPr txBox="1"/>
          <p:nvPr/>
        </p:nvSpPr>
        <p:spPr>
          <a:xfrm>
            <a:off x="6447465" y="3748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661760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000" b="1" dirty="0">
                <a:solidFill>
                  <a:srgbClr val="C00000"/>
                </a:solidFill>
                <a:cs typeface="Calibri"/>
              </a:rPr>
              <a:t>Resin Infusion – Darcy's Law</a:t>
            </a:r>
            <a:endParaRPr lang="en-US" dirty="0"/>
          </a:p>
        </p:txBody>
      </p:sp>
      <p:sp>
        <p:nvSpPr>
          <p:cNvPr id="4" name="TextBox 3">
            <a:extLst>
              <a:ext uri="{FF2B5EF4-FFF2-40B4-BE49-F238E27FC236}">
                <a16:creationId xmlns:a16="http://schemas.microsoft.com/office/drawing/2014/main" id="{ECF59399-1D95-4D57-BB8B-2B4AA8FFA2CE}"/>
              </a:ext>
            </a:extLst>
          </p:cNvPr>
          <p:cNvSpPr txBox="1"/>
          <p:nvPr/>
        </p:nvSpPr>
        <p:spPr>
          <a:xfrm>
            <a:off x="727606" y="1234618"/>
            <a:ext cx="6932717"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The Importance of Darcy's Law </a:t>
            </a:r>
            <a:endParaRPr lang="en-US" sz="2000" dirty="0">
              <a:cs typeface="Calibri"/>
            </a:endParaRPr>
          </a:p>
          <a:p>
            <a:pPr marL="342900" indent="-342900">
              <a:buClr>
                <a:schemeClr val="accent1"/>
              </a:buClr>
              <a:buFont typeface="Arial" panose="020B0604020202020204" pitchFamily="34" charset="0"/>
              <a:buChar char="•"/>
            </a:pPr>
            <a:r>
              <a:rPr lang="en-US" sz="2000" b="1" dirty="0">
                <a:ea typeface="+mn-lt"/>
                <a:cs typeface="+mn-lt"/>
              </a:rPr>
              <a:t>Darcy studied the flow of water through porous materials and his studies established Darcy's Law.</a:t>
            </a:r>
          </a:p>
          <a:p>
            <a:pPr marL="342900" indent="-342900">
              <a:buClr>
                <a:schemeClr val="accent1"/>
              </a:buClr>
              <a:buFont typeface="Arial" panose="020B0604020202020204" pitchFamily="34" charset="0"/>
              <a:buChar char="•"/>
            </a:pPr>
            <a:r>
              <a:rPr lang="en-US" sz="2000" b="1" dirty="0">
                <a:ea typeface="+mn-lt"/>
                <a:cs typeface="+mn-lt"/>
              </a:rPr>
              <a:t>Darcy's law is a mathematical formula.</a:t>
            </a:r>
          </a:p>
          <a:p>
            <a:pPr marL="342900" indent="-342900">
              <a:buClr>
                <a:schemeClr val="accent1"/>
              </a:buClr>
              <a:buFont typeface="Arial" panose="020B0604020202020204" pitchFamily="34" charset="0"/>
              <a:buChar char="•"/>
            </a:pPr>
            <a:r>
              <a:rPr lang="en-US" sz="2000" b="1" dirty="0">
                <a:ea typeface="+mn-lt"/>
                <a:cs typeface="+mn-lt"/>
              </a:rPr>
              <a:t>The application of, and the principles of Darcy's law, as applied to the Vacuum Infusion Process (VIP), can be stated as follows:</a:t>
            </a:r>
          </a:p>
          <a:p>
            <a:pPr lvl="1"/>
            <a:r>
              <a:rPr lang="en-US" sz="2000" b="1" dirty="0">
                <a:solidFill>
                  <a:srgbClr val="C00000"/>
                </a:solidFill>
                <a:ea typeface="+mn-lt"/>
                <a:cs typeface="+mn-lt"/>
              </a:rPr>
              <a:t>Resin flow is controlled by four factors:</a:t>
            </a:r>
          </a:p>
          <a:p>
            <a:pPr marL="1257300" lvl="2" indent="-342900">
              <a:buAutoNum type="arabicParenR"/>
            </a:pPr>
            <a:r>
              <a:rPr lang="en-US" sz="2000" b="1" dirty="0">
                <a:solidFill>
                  <a:srgbClr val="C00000"/>
                </a:solidFill>
                <a:ea typeface="+mn-lt"/>
                <a:cs typeface="+mn-lt"/>
              </a:rPr>
              <a:t>The pressure differential between the inside of the bag and the outside of the bag.</a:t>
            </a:r>
          </a:p>
          <a:p>
            <a:pPr marL="1257300" lvl="2" indent="-342900">
              <a:buAutoNum type="arabicParenR"/>
            </a:pPr>
            <a:r>
              <a:rPr lang="en-US" sz="2000" b="1" dirty="0">
                <a:solidFill>
                  <a:srgbClr val="C00000"/>
                </a:solidFill>
                <a:ea typeface="+mn-lt"/>
                <a:cs typeface="+mn-lt"/>
              </a:rPr>
              <a:t>The porosity of the material. The flowability.</a:t>
            </a:r>
          </a:p>
          <a:p>
            <a:pPr marL="1257300" lvl="2" indent="-342900">
              <a:buAutoNum type="arabicParenR"/>
            </a:pPr>
            <a:r>
              <a:rPr lang="en-US" sz="2000" b="1" dirty="0">
                <a:solidFill>
                  <a:srgbClr val="C00000"/>
                </a:solidFill>
                <a:ea typeface="+mn-lt"/>
                <a:cs typeface="+mn-lt"/>
              </a:rPr>
              <a:t>The viscosity of the resin.</a:t>
            </a:r>
          </a:p>
          <a:p>
            <a:pPr marL="1257300" lvl="2" indent="-342900">
              <a:buAutoNum type="arabicParenR"/>
            </a:pPr>
            <a:r>
              <a:rPr lang="en-US" sz="2000" b="1" dirty="0">
                <a:solidFill>
                  <a:srgbClr val="C00000"/>
                </a:solidFill>
                <a:ea typeface="+mn-lt"/>
                <a:cs typeface="+mn-lt"/>
              </a:rPr>
              <a:t>The flow distance.</a:t>
            </a:r>
          </a:p>
          <a:p>
            <a:pPr marL="285750" indent="-285750">
              <a:buFont typeface="Wingdings"/>
              <a:buChar char="Ø"/>
            </a:pPr>
            <a:endParaRPr lang="en-US" dirty="0">
              <a:cs typeface="Calibri"/>
            </a:endParaRPr>
          </a:p>
        </p:txBody>
      </p:sp>
      <p:sp>
        <p:nvSpPr>
          <p:cNvPr id="2" name="TextBox 1">
            <a:extLst>
              <a:ext uri="{FF2B5EF4-FFF2-40B4-BE49-F238E27FC236}">
                <a16:creationId xmlns:a16="http://schemas.microsoft.com/office/drawing/2014/main" id="{DE25B371-01B9-4FAA-8B89-9C4F712E463F}"/>
              </a:ext>
            </a:extLst>
          </p:cNvPr>
          <p:cNvSpPr txBox="1"/>
          <p:nvPr/>
        </p:nvSpPr>
        <p:spPr>
          <a:xfrm>
            <a:off x="6465255" y="6416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82876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4338229"/>
            <a:ext cx="7620000" cy="2375548"/>
          </a:xfrm>
        </p:spPr>
        <p:txBody>
          <a:bodyPr>
            <a:normAutofit/>
          </a:bodyPr>
          <a:lstStyle/>
          <a:p>
            <a:pPr>
              <a:spcBef>
                <a:spcPts val="0"/>
              </a:spcBef>
            </a:pPr>
            <a:r>
              <a:rPr lang="en-US" sz="2400" b="1" dirty="0">
                <a:solidFill>
                  <a:schemeClr val="tx2"/>
                </a:solidFill>
              </a:rPr>
              <a:t>Metal Matrix Composites (MMC’s)</a:t>
            </a:r>
          </a:p>
          <a:p>
            <a:pPr marL="394335" lvl="1">
              <a:spcBef>
                <a:spcPts val="0"/>
              </a:spcBef>
            </a:pPr>
            <a:r>
              <a:rPr lang="en-US" sz="2000" b="1" dirty="0"/>
              <a:t>Higher temperature capability</a:t>
            </a:r>
          </a:p>
          <a:p>
            <a:pPr marL="394335" lvl="1">
              <a:spcBef>
                <a:spcPts val="0"/>
              </a:spcBef>
            </a:pPr>
            <a:r>
              <a:rPr lang="en-US" sz="2000" b="1" dirty="0"/>
              <a:t>Fire resistance</a:t>
            </a:r>
          </a:p>
          <a:p>
            <a:pPr marL="394335" lvl="1">
              <a:spcBef>
                <a:spcPts val="0"/>
              </a:spcBef>
            </a:pPr>
            <a:r>
              <a:rPr lang="en-US" sz="2000" b="1" dirty="0"/>
              <a:t>Higher transverse stiffness and strength</a:t>
            </a:r>
          </a:p>
          <a:p>
            <a:pPr marL="394335" lvl="1">
              <a:spcBef>
                <a:spcPts val="0"/>
              </a:spcBef>
            </a:pPr>
            <a:r>
              <a:rPr lang="en-US" sz="2000" b="1" dirty="0"/>
              <a:t>No moisture absorption</a:t>
            </a:r>
          </a:p>
          <a:p>
            <a:pPr marL="394335" lvl="1">
              <a:spcBef>
                <a:spcPts val="0"/>
              </a:spcBef>
            </a:pPr>
            <a:r>
              <a:rPr lang="en-US" sz="2000" b="1" dirty="0"/>
              <a:t>Higher electrical and thermal conductivities</a:t>
            </a:r>
          </a:p>
          <a:p>
            <a:pPr marL="394335" lvl="1">
              <a:spcBef>
                <a:spcPts val="0"/>
              </a:spcBef>
            </a:pPr>
            <a:r>
              <a:rPr lang="en-US" sz="2000" b="1" dirty="0"/>
              <a:t>Better radiation resistance</a:t>
            </a:r>
          </a:p>
        </p:txBody>
      </p:sp>
      <p:sp>
        <p:nvSpPr>
          <p:cNvPr id="5" name="TextBox 4">
            <a:extLst>
              <a:ext uri="{FF2B5EF4-FFF2-40B4-BE49-F238E27FC236}">
                <a16:creationId xmlns:a16="http://schemas.microsoft.com/office/drawing/2014/main" id="{3C84EE0C-E577-4FE5-B243-005DD3190906}"/>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8" name="Title 1">
            <a:extLst>
              <a:ext uri="{FF2B5EF4-FFF2-40B4-BE49-F238E27FC236}">
                <a16:creationId xmlns:a16="http://schemas.microsoft.com/office/drawing/2014/main" id="{5D36431B-AD7B-45EA-9ABF-9632AF0C7860}"/>
              </a:ext>
            </a:extLst>
          </p:cNvPr>
          <p:cNvSpPr>
            <a:spLocks noGrp="1"/>
          </p:cNvSpPr>
          <p:nvPr>
            <p:ph type="title"/>
          </p:nvPr>
        </p:nvSpPr>
        <p:spPr>
          <a:xfrm>
            <a:off x="309033" y="18396"/>
            <a:ext cx="7620000" cy="1143000"/>
          </a:xfrm>
        </p:spPr>
        <p:txBody>
          <a:bodyPr>
            <a:normAutofit/>
          </a:bodyPr>
          <a:lstStyle/>
          <a:p>
            <a:r>
              <a:rPr lang="en-US" dirty="0"/>
              <a:t>Types of Composites </a:t>
            </a:r>
          </a:p>
        </p:txBody>
      </p:sp>
      <p:sp>
        <p:nvSpPr>
          <p:cNvPr id="10" name="TextBox 9">
            <a:extLst>
              <a:ext uri="{FF2B5EF4-FFF2-40B4-BE49-F238E27FC236}">
                <a16:creationId xmlns:a16="http://schemas.microsoft.com/office/drawing/2014/main" id="{C7A4B7F8-F49D-44B7-BBEA-ECE9B30B95C9}"/>
              </a:ext>
            </a:extLst>
          </p:cNvPr>
          <p:cNvSpPr txBox="1"/>
          <p:nvPr/>
        </p:nvSpPr>
        <p:spPr>
          <a:xfrm>
            <a:off x="6164666" y="4265848"/>
            <a:ext cx="1924756" cy="707886"/>
          </a:xfrm>
          <a:prstGeom prst="rect">
            <a:avLst/>
          </a:prstGeom>
          <a:noFill/>
        </p:spPr>
        <p:txBody>
          <a:bodyPr wrap="square" rtlCol="0">
            <a:spAutoFit/>
          </a:bodyPr>
          <a:lstStyle/>
          <a:p>
            <a:pPr algn="r"/>
            <a:r>
              <a:rPr lang="en-US" sz="1000" i="1" dirty="0"/>
              <a:t>Source: http://www.machinedesign.com/materials/future-metal-matrix-composites</a:t>
            </a:r>
          </a:p>
        </p:txBody>
      </p:sp>
      <p:pic>
        <p:nvPicPr>
          <p:cNvPr id="4" name="Picture 3">
            <a:extLst>
              <a:ext uri="{FF2B5EF4-FFF2-40B4-BE49-F238E27FC236}">
                <a16:creationId xmlns:a16="http://schemas.microsoft.com/office/drawing/2014/main" id="{7D079127-C9A7-4C4C-BBA0-609629957749}"/>
              </a:ext>
            </a:extLst>
          </p:cNvPr>
          <p:cNvPicPr>
            <a:picLocks noChangeAspect="1"/>
          </p:cNvPicPr>
          <p:nvPr/>
        </p:nvPicPr>
        <p:blipFill rotWithShape="1">
          <a:blip r:embed="rId3"/>
          <a:srcRect b="10075"/>
          <a:stretch/>
        </p:blipFill>
        <p:spPr>
          <a:xfrm>
            <a:off x="1054577" y="953687"/>
            <a:ext cx="7034845" cy="3286288"/>
          </a:xfrm>
          <a:prstGeom prst="rect">
            <a:avLst/>
          </a:prstGeom>
        </p:spPr>
      </p:pic>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1672998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000" b="1" dirty="0">
                <a:solidFill>
                  <a:srgbClr val="C00000"/>
                </a:solidFill>
                <a:cs typeface="Calibri"/>
              </a:rPr>
              <a:t>Resin Infusion </a:t>
            </a:r>
            <a:endParaRPr lang="en-US" dirty="0"/>
          </a:p>
        </p:txBody>
      </p:sp>
      <p:sp>
        <p:nvSpPr>
          <p:cNvPr id="3" name="TextBox 2">
            <a:extLst>
              <a:ext uri="{FF2B5EF4-FFF2-40B4-BE49-F238E27FC236}">
                <a16:creationId xmlns:a16="http://schemas.microsoft.com/office/drawing/2014/main" id="{A67B5916-4F28-4FE4-85A7-7487538C11CD}"/>
              </a:ext>
            </a:extLst>
          </p:cNvPr>
          <p:cNvSpPr txBox="1"/>
          <p:nvPr/>
        </p:nvSpPr>
        <p:spPr>
          <a:xfrm>
            <a:off x="255141" y="6552324"/>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3"/>
              </a:rPr>
              <a:t>https://www.vacmobiles.com/resin_infusion.html</a:t>
            </a:r>
            <a:endParaRPr lang="en-US" sz="1000" i="1" dirty="0">
              <a:ea typeface="+mn-lt"/>
              <a:cs typeface="+mn-lt"/>
            </a:endParaRPr>
          </a:p>
          <a:p>
            <a:endParaRPr lang="en-US" sz="1200" dirty="0">
              <a:cs typeface="Calibri"/>
            </a:endParaRPr>
          </a:p>
        </p:txBody>
      </p:sp>
      <p:sp>
        <p:nvSpPr>
          <p:cNvPr id="4" name="TextBox 3">
            <a:extLst>
              <a:ext uri="{FF2B5EF4-FFF2-40B4-BE49-F238E27FC236}">
                <a16:creationId xmlns:a16="http://schemas.microsoft.com/office/drawing/2014/main" id="{B48665A7-B473-4DAA-8A62-A116A5B68E62}"/>
              </a:ext>
            </a:extLst>
          </p:cNvPr>
          <p:cNvSpPr txBox="1"/>
          <p:nvPr/>
        </p:nvSpPr>
        <p:spPr>
          <a:xfrm>
            <a:off x="707286" y="1254938"/>
            <a:ext cx="693271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ea typeface="+mn-lt"/>
                <a:cs typeface="+mn-lt"/>
              </a:rPr>
              <a:t>Critical elements of the infusion process</a:t>
            </a:r>
            <a:endParaRPr lang="en-US" sz="2200" dirty="0">
              <a:cs typeface="Calibri"/>
            </a:endParaRPr>
          </a:p>
          <a:p>
            <a:pPr marL="914400" lvl="1" indent="-457200">
              <a:buAutoNum type="arabicParenR"/>
            </a:pPr>
            <a:r>
              <a:rPr lang="en-US" sz="2000" b="1" dirty="0">
                <a:ea typeface="+mn-lt"/>
                <a:cs typeface="+mn-lt"/>
              </a:rPr>
              <a:t>A stack of </a:t>
            </a:r>
            <a:r>
              <a:rPr lang="en-US" sz="2000" b="1" dirty="0">
                <a:solidFill>
                  <a:srgbClr val="C00000"/>
                </a:solidFill>
                <a:ea typeface="+mn-lt"/>
                <a:cs typeface="+mn-lt"/>
              </a:rPr>
              <a:t>DRY </a:t>
            </a:r>
            <a:r>
              <a:rPr lang="en-US" sz="2000" b="1" dirty="0">
                <a:ea typeface="+mn-lt"/>
                <a:cs typeface="+mn-lt"/>
              </a:rPr>
              <a:t>material(s) to be laminated is placed in an </a:t>
            </a:r>
            <a:r>
              <a:rPr lang="en-US" sz="2000" b="1" dirty="0">
                <a:solidFill>
                  <a:srgbClr val="C00000"/>
                </a:solidFill>
                <a:ea typeface="+mn-lt"/>
                <a:cs typeface="+mn-lt"/>
              </a:rPr>
              <a:t>AIR-TIGHT, LEAK-PROOF</a:t>
            </a:r>
            <a:r>
              <a:rPr lang="en-US" sz="2000" b="1" dirty="0">
                <a:ea typeface="+mn-lt"/>
                <a:cs typeface="+mn-lt"/>
              </a:rPr>
              <a:t> mold.</a:t>
            </a:r>
            <a:endParaRPr lang="en-US" sz="2000" b="1" dirty="0">
              <a:solidFill>
                <a:srgbClr val="C00000"/>
              </a:solidFill>
              <a:ea typeface="+mn-lt"/>
              <a:cs typeface="+mn-lt"/>
            </a:endParaRPr>
          </a:p>
          <a:p>
            <a:pPr marL="914400" lvl="1" indent="-457200">
              <a:buAutoNum type="arabicParenR"/>
            </a:pPr>
            <a:r>
              <a:rPr lang="en-US" sz="2000" b="1" dirty="0">
                <a:ea typeface="+mn-lt"/>
                <a:cs typeface="+mn-lt"/>
              </a:rPr>
              <a:t>An </a:t>
            </a:r>
            <a:r>
              <a:rPr lang="en-US" sz="2000" b="1" dirty="0">
                <a:solidFill>
                  <a:srgbClr val="C00000"/>
                </a:solidFill>
                <a:ea typeface="+mn-lt"/>
                <a:cs typeface="+mn-lt"/>
              </a:rPr>
              <a:t>AIR-TIGHT, LEAK-PROOF</a:t>
            </a:r>
            <a:r>
              <a:rPr lang="en-US" sz="2000" b="1" dirty="0">
                <a:ea typeface="+mn-lt"/>
                <a:cs typeface="+mn-lt"/>
              </a:rPr>
              <a:t> flexible film (a vacuum bag) is placed over the laminate and </a:t>
            </a:r>
            <a:r>
              <a:rPr lang="en-US" sz="2000" b="1" dirty="0">
                <a:solidFill>
                  <a:srgbClr val="C00000"/>
                </a:solidFill>
                <a:ea typeface="+mn-lt"/>
                <a:cs typeface="+mn-lt"/>
              </a:rPr>
              <a:t>SEALED </a:t>
            </a:r>
            <a:r>
              <a:rPr lang="en-US" sz="2000" b="1" dirty="0">
                <a:ea typeface="+mn-lt"/>
                <a:cs typeface="+mn-lt"/>
              </a:rPr>
              <a:t>to the mold beyond the perimeter of the laminate.  </a:t>
            </a:r>
          </a:p>
          <a:p>
            <a:pPr marL="914400" lvl="1" indent="-457200">
              <a:buAutoNum type="arabicParenR"/>
            </a:pPr>
            <a:r>
              <a:rPr lang="en-US" sz="2000" b="1" dirty="0">
                <a:ea typeface="+mn-lt"/>
                <a:cs typeface="+mn-lt"/>
              </a:rPr>
              <a:t>A minimum of two connections are made to the bag; one (the vacuum) to permit air to be removed from the cavity between the bag and the mold and the other to allow liquid resin to enter (the resin feed).</a:t>
            </a:r>
            <a:endParaRPr lang="en-US" dirty="0">
              <a:ea typeface="+mn-lt"/>
              <a:cs typeface="+mn-lt"/>
            </a:endParaRPr>
          </a:p>
          <a:p>
            <a:pPr marL="914400" lvl="1" indent="-457200">
              <a:buAutoNum type="arabicParenR"/>
            </a:pPr>
            <a:r>
              <a:rPr lang="en-US" sz="2000" b="1" dirty="0">
                <a:ea typeface="+mn-lt"/>
                <a:cs typeface="+mn-lt"/>
              </a:rPr>
              <a:t>With the resin entry line temporarily </a:t>
            </a:r>
            <a:r>
              <a:rPr lang="en-US" sz="2000" b="1" dirty="0">
                <a:solidFill>
                  <a:srgbClr val="C00000"/>
                </a:solidFill>
                <a:ea typeface="+mn-lt"/>
                <a:cs typeface="+mn-lt"/>
              </a:rPr>
              <a:t>CLOSED</a:t>
            </a:r>
            <a:r>
              <a:rPr lang="en-US" sz="2000" b="1" dirty="0">
                <a:ea typeface="+mn-lt"/>
                <a:cs typeface="+mn-lt"/>
              </a:rPr>
              <a:t>, the cavity between the bag and the mold is evacuated by a vacuum pump.  In accordance with Darcy's law, in order to achieve the best resin transfer, the highest achievable pressure differential is required. That is, one full atmosphere at sea level (29.9 inches of mercury).</a:t>
            </a:r>
            <a:endParaRPr lang="en-US" sz="2000" b="1" dirty="0">
              <a:cs typeface="Calibri"/>
            </a:endParaRPr>
          </a:p>
        </p:txBody>
      </p:sp>
      <p:sp>
        <p:nvSpPr>
          <p:cNvPr id="2" name="TextBox 1">
            <a:extLst>
              <a:ext uri="{FF2B5EF4-FFF2-40B4-BE49-F238E27FC236}">
                <a16:creationId xmlns:a16="http://schemas.microsoft.com/office/drawing/2014/main" id="{5A7E3DE4-C6F8-427F-B92D-DE4D38678E12}"/>
              </a:ext>
            </a:extLst>
          </p:cNvPr>
          <p:cNvSpPr txBox="1"/>
          <p:nvPr/>
        </p:nvSpPr>
        <p:spPr>
          <a:xfrm>
            <a:off x="6500835"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910968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000" b="1" dirty="0">
                <a:solidFill>
                  <a:srgbClr val="C00000"/>
                </a:solidFill>
                <a:cs typeface="Calibri"/>
              </a:rPr>
              <a:t>Resin Infusion </a:t>
            </a:r>
            <a:endParaRPr lang="en-US" dirty="0"/>
          </a:p>
        </p:txBody>
      </p:sp>
      <p:sp>
        <p:nvSpPr>
          <p:cNvPr id="3" name="TextBox 2">
            <a:extLst>
              <a:ext uri="{FF2B5EF4-FFF2-40B4-BE49-F238E27FC236}">
                <a16:creationId xmlns:a16="http://schemas.microsoft.com/office/drawing/2014/main" id="{A67B5916-4F28-4FE4-85A7-7487538C11CD}"/>
              </a:ext>
            </a:extLst>
          </p:cNvPr>
          <p:cNvSpPr txBox="1"/>
          <p:nvPr/>
        </p:nvSpPr>
        <p:spPr>
          <a:xfrm>
            <a:off x="364198" y="6384610"/>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3"/>
              </a:rPr>
              <a:t>https://www.vacmobiles.com/resin_infusion.html</a:t>
            </a:r>
            <a:endParaRPr lang="en-US" sz="1000" i="1" dirty="0">
              <a:ea typeface="+mn-lt"/>
              <a:cs typeface="+mn-lt"/>
            </a:endParaRPr>
          </a:p>
          <a:p>
            <a:endParaRPr lang="en-US" sz="1200" dirty="0">
              <a:cs typeface="Calibri"/>
            </a:endParaRPr>
          </a:p>
        </p:txBody>
      </p:sp>
      <p:sp>
        <p:nvSpPr>
          <p:cNvPr id="4" name="TextBox 3">
            <a:extLst>
              <a:ext uri="{FF2B5EF4-FFF2-40B4-BE49-F238E27FC236}">
                <a16:creationId xmlns:a16="http://schemas.microsoft.com/office/drawing/2014/main" id="{B48665A7-B473-4DAA-8A62-A116A5B68E62}"/>
              </a:ext>
            </a:extLst>
          </p:cNvPr>
          <p:cNvSpPr txBox="1"/>
          <p:nvPr/>
        </p:nvSpPr>
        <p:spPr>
          <a:xfrm>
            <a:off x="707286" y="1254938"/>
            <a:ext cx="6932717"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ea typeface="+mn-lt"/>
                <a:cs typeface="+mn-lt"/>
              </a:rPr>
              <a:t>Critical elements of the infusion process</a:t>
            </a:r>
            <a:endParaRPr lang="en-US" sz="2200" dirty="0">
              <a:cs typeface="Calibri"/>
            </a:endParaRPr>
          </a:p>
          <a:p>
            <a:pPr marL="457200" indent="-457200">
              <a:buFont typeface="+mj-lt"/>
              <a:buAutoNum type="arabicParenR" startAt="5"/>
            </a:pPr>
            <a:r>
              <a:rPr lang="en-US" sz="2000" b="1" dirty="0">
                <a:ea typeface="+mn-lt"/>
                <a:cs typeface="+mn-lt"/>
              </a:rPr>
              <a:t>Drop Test  -  After this preliminary evacuation, the bag and mold should be temporarily closed off from the vacuum pump and the level of vacuum remaining in the part observed on a vacuum gauge. This is called a drop test. </a:t>
            </a:r>
          </a:p>
          <a:p>
            <a:pPr marL="1257300" lvl="2" indent="-342900">
              <a:buFont typeface="Arial" panose="020B0604020202020204" pitchFamily="34" charset="0"/>
              <a:buChar char="•"/>
            </a:pPr>
            <a:r>
              <a:rPr lang="en-US" sz="2000" b="1" dirty="0">
                <a:ea typeface="+mn-lt"/>
                <a:cs typeface="+mn-lt"/>
              </a:rPr>
              <a:t>If the vacuum level remains constant, or at least reasonably constant, the mold and bag will be considered sufficiently </a:t>
            </a:r>
            <a:r>
              <a:rPr lang="en-US" sz="2000" b="1" dirty="0">
                <a:solidFill>
                  <a:srgbClr val="C00000"/>
                </a:solidFill>
                <a:ea typeface="+mn-lt"/>
                <a:cs typeface="+mn-lt"/>
              </a:rPr>
              <a:t>AIR-TIGHT and LEAK-PROOF,</a:t>
            </a:r>
            <a:r>
              <a:rPr lang="en-US" sz="2000" b="1" dirty="0">
                <a:ea typeface="+mn-lt"/>
                <a:cs typeface="+mn-lt"/>
              </a:rPr>
              <a:t> and the process can continue to the next stage.  </a:t>
            </a:r>
          </a:p>
          <a:p>
            <a:pPr marL="1257300" lvl="2" indent="-342900">
              <a:buFont typeface="Arial" panose="020B0604020202020204" pitchFamily="34" charset="0"/>
              <a:buChar char="•"/>
            </a:pPr>
            <a:r>
              <a:rPr lang="en-US" sz="2000" b="1" dirty="0">
                <a:ea typeface="+mn-lt"/>
                <a:cs typeface="+mn-lt"/>
              </a:rPr>
              <a:t>If  the vacuum leaks and air enters the evacuated cavity and the process should not continue.  </a:t>
            </a:r>
          </a:p>
          <a:p>
            <a:pPr marL="1257300" lvl="2" indent="-342900">
              <a:buFont typeface="Arial" panose="020B0604020202020204" pitchFamily="34" charset="0"/>
              <a:buChar char="•"/>
            </a:pPr>
            <a:r>
              <a:rPr lang="en-US" sz="2000" b="1" dirty="0">
                <a:ea typeface="+mn-lt"/>
                <a:cs typeface="+mn-lt"/>
              </a:rPr>
              <a:t>In this case, the air leaks must be found and eliminated before proceeding further. </a:t>
            </a:r>
            <a:endParaRPr lang="en-US" sz="2000" b="1" dirty="0">
              <a:cs typeface="Calibri"/>
            </a:endParaRPr>
          </a:p>
        </p:txBody>
      </p:sp>
      <p:sp>
        <p:nvSpPr>
          <p:cNvPr id="2" name="TextBox 1">
            <a:extLst>
              <a:ext uri="{FF2B5EF4-FFF2-40B4-BE49-F238E27FC236}">
                <a16:creationId xmlns:a16="http://schemas.microsoft.com/office/drawing/2014/main" id="{BF5C8808-5B28-4E76-A57E-C19248109F34}"/>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722387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000" b="1" dirty="0">
                <a:solidFill>
                  <a:srgbClr val="C00000"/>
                </a:solidFill>
                <a:cs typeface="Calibri"/>
              </a:rPr>
              <a:t>Resin Infusion </a:t>
            </a:r>
            <a:endParaRPr lang="en-US" dirty="0"/>
          </a:p>
        </p:txBody>
      </p:sp>
      <p:sp>
        <p:nvSpPr>
          <p:cNvPr id="3" name="TextBox 2">
            <a:extLst>
              <a:ext uri="{FF2B5EF4-FFF2-40B4-BE49-F238E27FC236}">
                <a16:creationId xmlns:a16="http://schemas.microsoft.com/office/drawing/2014/main" id="{A67B5916-4F28-4FE4-85A7-7487538C11CD}"/>
              </a:ext>
            </a:extLst>
          </p:cNvPr>
          <p:cNvSpPr txBox="1"/>
          <p:nvPr/>
        </p:nvSpPr>
        <p:spPr>
          <a:xfrm>
            <a:off x="364198" y="6384610"/>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3"/>
              </a:rPr>
              <a:t>https://www.vacmobiles.com/resin_infusion.html</a:t>
            </a:r>
            <a:endParaRPr lang="en-US" sz="1000" i="1" dirty="0">
              <a:ea typeface="+mn-lt"/>
              <a:cs typeface="+mn-lt"/>
            </a:endParaRPr>
          </a:p>
          <a:p>
            <a:endParaRPr lang="en-US" sz="1200" dirty="0">
              <a:cs typeface="Calibri"/>
            </a:endParaRPr>
          </a:p>
        </p:txBody>
      </p:sp>
      <p:sp>
        <p:nvSpPr>
          <p:cNvPr id="4" name="TextBox 3">
            <a:extLst>
              <a:ext uri="{FF2B5EF4-FFF2-40B4-BE49-F238E27FC236}">
                <a16:creationId xmlns:a16="http://schemas.microsoft.com/office/drawing/2014/main" id="{B48665A7-B473-4DAA-8A62-A116A5B68E62}"/>
              </a:ext>
            </a:extLst>
          </p:cNvPr>
          <p:cNvSpPr txBox="1"/>
          <p:nvPr/>
        </p:nvSpPr>
        <p:spPr>
          <a:xfrm>
            <a:off x="707286" y="1254938"/>
            <a:ext cx="6932717"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ea typeface="+mn-lt"/>
                <a:cs typeface="+mn-lt"/>
              </a:rPr>
              <a:t>Critical elements of the infusion process</a:t>
            </a:r>
            <a:endParaRPr lang="en-US" sz="2200" dirty="0">
              <a:cs typeface="Calibri"/>
            </a:endParaRPr>
          </a:p>
          <a:p>
            <a:pPr marL="914400" lvl="1" indent="-457200">
              <a:buFont typeface="+mj-lt"/>
              <a:buAutoNum type="arabicParenR" startAt="6"/>
            </a:pPr>
            <a:r>
              <a:rPr lang="en-US" sz="2000" b="1" dirty="0">
                <a:ea typeface="+mn-lt"/>
                <a:cs typeface="+mn-lt"/>
              </a:rPr>
              <a:t>Once a satisfactory level of leak-tightness has been achieved, the line to the vacuum pump can be reopened.  </a:t>
            </a:r>
          </a:p>
          <a:p>
            <a:pPr marL="914400" lvl="1" indent="-457200">
              <a:buFont typeface="+mj-lt"/>
              <a:buAutoNum type="arabicParenR" startAt="6"/>
            </a:pPr>
            <a:r>
              <a:rPr lang="en-US" sz="2000" b="1" dirty="0">
                <a:ea typeface="+mn-lt"/>
                <a:cs typeface="+mn-lt"/>
              </a:rPr>
              <a:t>The resin supply container can be filled with mixed resin and the line to the resin supply can be opened.  With the resin supply line open, liquid resin will be forced into the part by the </a:t>
            </a:r>
            <a:r>
              <a:rPr lang="en-US" sz="2000" b="1" dirty="0">
                <a:solidFill>
                  <a:srgbClr val="C00000"/>
                </a:solidFill>
                <a:ea typeface="+mn-lt"/>
                <a:cs typeface="+mn-lt"/>
              </a:rPr>
              <a:t>PRESSURE DIFFERENCE </a:t>
            </a:r>
            <a:r>
              <a:rPr lang="en-US" sz="2000" b="1" dirty="0">
                <a:ea typeface="+mn-lt"/>
                <a:cs typeface="+mn-lt"/>
              </a:rPr>
              <a:t>between atmospheric pressure acting on the resin and the level of vacuum in the part. </a:t>
            </a:r>
          </a:p>
          <a:p>
            <a:pPr marL="1714500" lvl="3" indent="-342900">
              <a:buFont typeface="Arial" panose="020B0604020202020204" pitchFamily="34" charset="0"/>
              <a:buChar char="•"/>
            </a:pPr>
            <a:r>
              <a:rPr lang="en-US" sz="2000" b="1" dirty="0">
                <a:ea typeface="+mn-lt"/>
                <a:cs typeface="+mn-lt"/>
              </a:rPr>
              <a:t>14.7 lbs. per square inch at 30” of mercury. </a:t>
            </a:r>
          </a:p>
          <a:p>
            <a:pPr marL="1714500" lvl="3" indent="-342900">
              <a:buFont typeface="Arial" panose="020B0604020202020204" pitchFamily="34" charset="0"/>
              <a:buChar char="•"/>
            </a:pPr>
            <a:r>
              <a:rPr lang="en-US" sz="2000" b="1" dirty="0">
                <a:ea typeface="+mn-lt"/>
                <a:cs typeface="+mn-lt"/>
              </a:rPr>
              <a:t>Instrumental in the compaction of the reinforcement</a:t>
            </a:r>
            <a:endParaRPr lang="en-US" sz="2000" b="1" dirty="0">
              <a:cs typeface="Calibri"/>
            </a:endParaRPr>
          </a:p>
        </p:txBody>
      </p:sp>
      <p:sp>
        <p:nvSpPr>
          <p:cNvPr id="2" name="TextBox 1">
            <a:extLst>
              <a:ext uri="{FF2B5EF4-FFF2-40B4-BE49-F238E27FC236}">
                <a16:creationId xmlns:a16="http://schemas.microsoft.com/office/drawing/2014/main" id="{692745C2-8C02-4926-A90B-41403F19EAE0}"/>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715630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000" b="1" dirty="0">
                <a:solidFill>
                  <a:srgbClr val="C00000"/>
                </a:solidFill>
                <a:cs typeface="Calibri"/>
              </a:rPr>
              <a:t>Resin Infusion </a:t>
            </a:r>
            <a:endParaRPr lang="en-US" dirty="0"/>
          </a:p>
        </p:txBody>
      </p:sp>
      <p:sp>
        <p:nvSpPr>
          <p:cNvPr id="3" name="TextBox 2">
            <a:extLst>
              <a:ext uri="{FF2B5EF4-FFF2-40B4-BE49-F238E27FC236}">
                <a16:creationId xmlns:a16="http://schemas.microsoft.com/office/drawing/2014/main" id="{A67B5916-4F28-4FE4-85A7-7487538C11CD}"/>
              </a:ext>
            </a:extLst>
          </p:cNvPr>
          <p:cNvSpPr txBox="1"/>
          <p:nvPr/>
        </p:nvSpPr>
        <p:spPr>
          <a:xfrm>
            <a:off x="364198" y="6384610"/>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3"/>
              </a:rPr>
              <a:t>https://www.vacmobiles.com/resin_infusion.html</a:t>
            </a:r>
            <a:endParaRPr lang="en-US" sz="1000" i="1" dirty="0">
              <a:ea typeface="+mn-lt"/>
              <a:cs typeface="+mn-lt"/>
            </a:endParaRPr>
          </a:p>
          <a:p>
            <a:endParaRPr lang="en-US" sz="1200" dirty="0">
              <a:cs typeface="Calibri"/>
            </a:endParaRPr>
          </a:p>
        </p:txBody>
      </p:sp>
      <p:sp>
        <p:nvSpPr>
          <p:cNvPr id="4" name="TextBox 3">
            <a:extLst>
              <a:ext uri="{FF2B5EF4-FFF2-40B4-BE49-F238E27FC236}">
                <a16:creationId xmlns:a16="http://schemas.microsoft.com/office/drawing/2014/main" id="{B48665A7-B473-4DAA-8A62-A116A5B68E62}"/>
              </a:ext>
            </a:extLst>
          </p:cNvPr>
          <p:cNvSpPr txBox="1"/>
          <p:nvPr/>
        </p:nvSpPr>
        <p:spPr>
          <a:xfrm>
            <a:off x="707286" y="1254938"/>
            <a:ext cx="6932717"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ea typeface="+mn-lt"/>
                <a:cs typeface="+mn-lt"/>
              </a:rPr>
              <a:t>Critical elements of the infusion process</a:t>
            </a:r>
            <a:endParaRPr lang="en-US" sz="2200" dirty="0">
              <a:cs typeface="Calibri"/>
            </a:endParaRPr>
          </a:p>
          <a:p>
            <a:pPr marL="914400" lvl="1" indent="-457200">
              <a:buFont typeface="+mj-lt"/>
              <a:buAutoNum type="arabicParenR" startAt="8"/>
            </a:pPr>
            <a:r>
              <a:rPr lang="en-US" sz="2000" b="1" dirty="0">
                <a:ea typeface="+mn-lt"/>
                <a:cs typeface="+mn-lt"/>
              </a:rPr>
              <a:t>If resin feed lines and vacuum off-takes have been correctly positioned on or around the dry laminate stack before the bag is placed, the liquid resin will or </a:t>
            </a:r>
            <a:r>
              <a:rPr lang="en-US" sz="2000" b="1" dirty="0">
                <a:solidFill>
                  <a:srgbClr val="C00000"/>
                </a:solidFill>
                <a:ea typeface="+mn-lt"/>
                <a:cs typeface="+mn-lt"/>
              </a:rPr>
              <a:t>INFUSE</a:t>
            </a:r>
            <a:r>
              <a:rPr lang="en-US" sz="2000" b="1" dirty="0">
                <a:ea typeface="+mn-lt"/>
                <a:cs typeface="+mn-lt"/>
              </a:rPr>
              <a:t> through the whole laminate.</a:t>
            </a:r>
          </a:p>
          <a:p>
            <a:pPr marL="914400" lvl="1" indent="-457200">
              <a:buFont typeface="+mj-lt"/>
              <a:buAutoNum type="arabicParenR" startAt="8"/>
            </a:pPr>
            <a:r>
              <a:rPr lang="en-US" sz="2000" b="1" dirty="0">
                <a:ea typeface="+mn-lt"/>
                <a:cs typeface="+mn-lt"/>
              </a:rPr>
              <a:t>When thermosetting resins are used, time must be allowed for the resin to </a:t>
            </a:r>
            <a:r>
              <a:rPr lang="en-US" sz="2000" b="1" dirty="0">
                <a:solidFill>
                  <a:srgbClr val="C00000"/>
                </a:solidFill>
                <a:ea typeface="+mn-lt"/>
                <a:cs typeface="+mn-lt"/>
              </a:rPr>
              <a:t>CURE</a:t>
            </a:r>
            <a:r>
              <a:rPr lang="en-US" sz="2000" b="1" dirty="0">
                <a:ea typeface="+mn-lt"/>
                <a:cs typeface="+mn-lt"/>
              </a:rPr>
              <a:t> after the laminate has been completely infused with resin.  </a:t>
            </a:r>
          </a:p>
          <a:p>
            <a:pPr marL="914400" lvl="1" indent="-457200">
              <a:buFont typeface="+mj-lt"/>
              <a:buAutoNum type="arabicParenR" startAt="8"/>
            </a:pPr>
            <a:r>
              <a:rPr lang="en-US" sz="2000" b="1" dirty="0">
                <a:ea typeface="+mn-lt"/>
                <a:cs typeface="+mn-lt"/>
              </a:rPr>
              <a:t>Once the resin has solidified, the bag and the part can be removed from the mold. </a:t>
            </a:r>
            <a:endParaRPr lang="en-US" sz="2000" b="1" dirty="0">
              <a:cs typeface="Calibri"/>
            </a:endParaRPr>
          </a:p>
        </p:txBody>
      </p:sp>
      <p:sp>
        <p:nvSpPr>
          <p:cNvPr id="2" name="TextBox 1">
            <a:extLst>
              <a:ext uri="{FF2B5EF4-FFF2-40B4-BE49-F238E27FC236}">
                <a16:creationId xmlns:a16="http://schemas.microsoft.com/office/drawing/2014/main" id="{361DB3C0-1834-4BCA-AD0A-08C930906877}"/>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7646839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800" b="1" dirty="0">
                <a:solidFill>
                  <a:srgbClr val="C00000"/>
                </a:solidFill>
                <a:cs typeface="Calibri"/>
              </a:rPr>
              <a:t>Resin Infusion Advantages</a:t>
            </a:r>
            <a:endParaRPr lang="en-US" sz="2800" dirty="0"/>
          </a:p>
        </p:txBody>
      </p:sp>
      <p:sp>
        <p:nvSpPr>
          <p:cNvPr id="3" name="TextBox 2">
            <a:extLst>
              <a:ext uri="{FF2B5EF4-FFF2-40B4-BE49-F238E27FC236}">
                <a16:creationId xmlns:a16="http://schemas.microsoft.com/office/drawing/2014/main" id="{A67B5916-4F28-4FE4-85A7-7487538C11CD}"/>
              </a:ext>
            </a:extLst>
          </p:cNvPr>
          <p:cNvSpPr txBox="1"/>
          <p:nvPr/>
        </p:nvSpPr>
        <p:spPr>
          <a:xfrm>
            <a:off x="364198" y="6384610"/>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3"/>
              </a:rPr>
              <a:t>https://www.vacmobiles.com/resin_infusion.html</a:t>
            </a:r>
            <a:endParaRPr lang="en-US" sz="1000" i="1" dirty="0">
              <a:ea typeface="+mn-lt"/>
              <a:cs typeface="+mn-lt"/>
            </a:endParaRPr>
          </a:p>
          <a:p>
            <a:endParaRPr lang="en-US" sz="1200" dirty="0">
              <a:cs typeface="Calibri"/>
            </a:endParaRPr>
          </a:p>
        </p:txBody>
      </p:sp>
      <p:sp>
        <p:nvSpPr>
          <p:cNvPr id="4" name="TextBox 3">
            <a:extLst>
              <a:ext uri="{FF2B5EF4-FFF2-40B4-BE49-F238E27FC236}">
                <a16:creationId xmlns:a16="http://schemas.microsoft.com/office/drawing/2014/main" id="{B48665A7-B473-4DAA-8A62-A116A5B68E62}"/>
              </a:ext>
            </a:extLst>
          </p:cNvPr>
          <p:cNvSpPr txBox="1"/>
          <p:nvPr/>
        </p:nvSpPr>
        <p:spPr>
          <a:xfrm>
            <a:off x="823078" y="1351508"/>
            <a:ext cx="693271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chemeClr val="accent1"/>
              </a:buClr>
              <a:buFont typeface="Arial" panose="020B0604020202020204" pitchFamily="34" charset="0"/>
              <a:buChar char="•"/>
            </a:pPr>
            <a:r>
              <a:rPr lang="en-US" sz="2400" b="1" dirty="0"/>
              <a:t>Low investment cost.  </a:t>
            </a:r>
          </a:p>
          <a:p>
            <a:pPr marL="342900" indent="-342900">
              <a:buClr>
                <a:schemeClr val="accent1"/>
              </a:buClr>
              <a:buFont typeface="Arial" panose="020B0604020202020204" pitchFamily="34" charset="0"/>
              <a:buChar char="•"/>
            </a:pPr>
            <a:r>
              <a:rPr lang="en-US" sz="2400" b="1" dirty="0"/>
              <a:t>Capable of producing minimum weight, high performance laminates with high physical properties.</a:t>
            </a:r>
          </a:p>
          <a:p>
            <a:pPr marL="342900" indent="-342900">
              <a:buClr>
                <a:schemeClr val="accent1"/>
              </a:buClr>
              <a:buFont typeface="Arial" panose="020B0604020202020204" pitchFamily="34" charset="0"/>
              <a:buChar char="•"/>
            </a:pPr>
            <a:r>
              <a:rPr lang="en-US" sz="2400" b="1" dirty="0"/>
              <a:t>Infusion allows the reinforcement materials to be handled dry.  </a:t>
            </a:r>
          </a:p>
          <a:p>
            <a:pPr marL="342900" indent="-342900">
              <a:buClr>
                <a:schemeClr val="accent1"/>
              </a:buClr>
              <a:buFont typeface="Arial" panose="020B0604020202020204" pitchFamily="34" charset="0"/>
              <a:buChar char="•"/>
            </a:pPr>
            <a:r>
              <a:rPr lang="en-US" sz="2400" b="1" dirty="0"/>
              <a:t>The process is carried out within a “closed” system. </a:t>
            </a:r>
          </a:p>
          <a:p>
            <a:pPr marL="342900" indent="-342900">
              <a:buClr>
                <a:schemeClr val="accent1"/>
              </a:buClr>
              <a:buFont typeface="Arial" panose="020B0604020202020204" pitchFamily="34" charset="0"/>
              <a:buChar char="•"/>
            </a:pPr>
            <a:r>
              <a:rPr lang="en-US" sz="2400" b="1" dirty="0"/>
              <a:t>When performed under a flexible film, infusion uses the minimum amount of resin needed to fill the voids in the dry laminate.  </a:t>
            </a:r>
          </a:p>
        </p:txBody>
      </p:sp>
      <p:sp>
        <p:nvSpPr>
          <p:cNvPr id="2" name="TextBox 1">
            <a:extLst>
              <a:ext uri="{FF2B5EF4-FFF2-40B4-BE49-F238E27FC236}">
                <a16:creationId xmlns:a16="http://schemas.microsoft.com/office/drawing/2014/main" id="{F7F344EC-C2FA-4113-9EAC-C2139F28E3C0}"/>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437530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800" b="1" dirty="0">
                <a:solidFill>
                  <a:srgbClr val="C00000"/>
                </a:solidFill>
                <a:cs typeface="Calibri"/>
              </a:rPr>
              <a:t>Resin Infusion Advantages</a:t>
            </a:r>
            <a:endParaRPr lang="en-US" sz="2800" dirty="0"/>
          </a:p>
        </p:txBody>
      </p:sp>
      <p:sp>
        <p:nvSpPr>
          <p:cNvPr id="3" name="TextBox 2">
            <a:extLst>
              <a:ext uri="{FF2B5EF4-FFF2-40B4-BE49-F238E27FC236}">
                <a16:creationId xmlns:a16="http://schemas.microsoft.com/office/drawing/2014/main" id="{A67B5916-4F28-4FE4-85A7-7487538C11CD}"/>
              </a:ext>
            </a:extLst>
          </p:cNvPr>
          <p:cNvSpPr txBox="1"/>
          <p:nvPr/>
        </p:nvSpPr>
        <p:spPr>
          <a:xfrm>
            <a:off x="364198" y="6384610"/>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3"/>
              </a:rPr>
              <a:t>https://www.vacmobiles.com/resin_infusion.html</a:t>
            </a:r>
            <a:endParaRPr lang="en-US" sz="1000" i="1" dirty="0">
              <a:ea typeface="+mn-lt"/>
              <a:cs typeface="+mn-lt"/>
            </a:endParaRPr>
          </a:p>
          <a:p>
            <a:endParaRPr lang="en-US" sz="1200" dirty="0">
              <a:cs typeface="Calibri"/>
            </a:endParaRPr>
          </a:p>
        </p:txBody>
      </p:sp>
      <p:sp>
        <p:nvSpPr>
          <p:cNvPr id="4" name="TextBox 3">
            <a:extLst>
              <a:ext uri="{FF2B5EF4-FFF2-40B4-BE49-F238E27FC236}">
                <a16:creationId xmlns:a16="http://schemas.microsoft.com/office/drawing/2014/main" id="{B48665A7-B473-4DAA-8A62-A116A5B68E62}"/>
              </a:ext>
            </a:extLst>
          </p:cNvPr>
          <p:cNvSpPr txBox="1"/>
          <p:nvPr/>
        </p:nvSpPr>
        <p:spPr>
          <a:xfrm>
            <a:off x="823078" y="1416303"/>
            <a:ext cx="693271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chemeClr val="accent1"/>
              </a:buClr>
              <a:buFont typeface="Arial" panose="020B0604020202020204" pitchFamily="34" charset="0"/>
              <a:buChar char="•"/>
            </a:pPr>
            <a:r>
              <a:rPr lang="en-US" sz="2400" b="1" dirty="0"/>
              <a:t>It is a repeatable process with consistent results.</a:t>
            </a:r>
          </a:p>
          <a:p>
            <a:pPr marL="342900" indent="-342900">
              <a:buClr>
                <a:schemeClr val="accent1"/>
              </a:buClr>
              <a:buFont typeface="Arial" panose="020B0604020202020204" pitchFamily="34" charset="0"/>
              <a:buChar char="•"/>
            </a:pPr>
            <a:r>
              <a:rPr lang="en-US" sz="2400" b="1" dirty="0"/>
              <a:t>The process is predictable. </a:t>
            </a:r>
          </a:p>
          <a:p>
            <a:pPr marL="342900" indent="-342900">
              <a:buClr>
                <a:schemeClr val="accent1"/>
              </a:buClr>
              <a:buFont typeface="Arial" panose="020B0604020202020204" pitchFamily="34" charset="0"/>
              <a:buChar char="•"/>
            </a:pPr>
            <a:r>
              <a:rPr lang="en-US" sz="2400" b="1" dirty="0"/>
              <a:t>There is essentially, no limit to the size of the part.</a:t>
            </a:r>
          </a:p>
          <a:p>
            <a:pPr marL="342900" indent="-342900">
              <a:buClr>
                <a:schemeClr val="accent1"/>
              </a:buClr>
              <a:buFont typeface="Arial" panose="020B0604020202020204" pitchFamily="34" charset="0"/>
              <a:buChar char="•"/>
            </a:pPr>
            <a:r>
              <a:rPr lang="en-US" sz="2400" b="1" dirty="0"/>
              <a:t>Infusion is a particularly practical and cost-effective solution for the construction of large, high strength/light weight one-piece parts.</a:t>
            </a:r>
          </a:p>
          <a:p>
            <a:pPr marL="342900" indent="-342900">
              <a:buClr>
                <a:schemeClr val="accent1"/>
              </a:buClr>
              <a:buFont typeface="Arial" panose="020B0604020202020204" pitchFamily="34" charset="0"/>
              <a:buChar char="•"/>
            </a:pPr>
            <a:r>
              <a:rPr lang="en-US" sz="2400" b="1" dirty="0"/>
              <a:t>The number of components required to make a part can often be significantly reduced using infusion.</a:t>
            </a:r>
          </a:p>
        </p:txBody>
      </p:sp>
      <p:sp>
        <p:nvSpPr>
          <p:cNvPr id="2" name="TextBox 1">
            <a:extLst>
              <a:ext uri="{FF2B5EF4-FFF2-40B4-BE49-F238E27FC236}">
                <a16:creationId xmlns:a16="http://schemas.microsoft.com/office/drawing/2014/main" id="{F931E72E-596D-40F6-B9CE-03E3BA930B1A}"/>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976812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B18229C-2973-4211-9213-947C3EB67BE8}"/>
              </a:ext>
            </a:extLst>
          </p:cNvPr>
          <p:cNvSpPr txBox="1">
            <a:spLocks/>
          </p:cNvSpPr>
          <p:nvPr/>
        </p:nvSpPr>
        <p:spPr>
          <a:xfrm>
            <a:off x="314881" y="-45580"/>
            <a:ext cx="7949112" cy="11430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002060"/>
                </a:solidFill>
                <a:latin typeface="Cambria"/>
              </a:rPr>
              <a:t>Composite Manufacturing Methods</a:t>
            </a:r>
            <a:r>
              <a:rPr lang="en-US" sz="2800" dirty="0">
                <a:solidFill>
                  <a:srgbClr val="002060"/>
                </a:solidFill>
                <a:latin typeface="Cambria"/>
                <a:cs typeface="Calibri"/>
              </a:rPr>
              <a:t>: Resin Infusion</a:t>
            </a:r>
            <a:endParaRPr lang="en-US" sz="2800" dirty="0">
              <a:solidFill>
                <a:srgbClr val="002060"/>
              </a:solidFill>
              <a:latin typeface="Cambria"/>
            </a:endParaRPr>
          </a:p>
        </p:txBody>
      </p:sp>
      <p:sp>
        <p:nvSpPr>
          <p:cNvPr id="21" name="Content Placeholder 2">
            <a:extLst>
              <a:ext uri="{FF2B5EF4-FFF2-40B4-BE49-F238E27FC236}">
                <a16:creationId xmlns:a16="http://schemas.microsoft.com/office/drawing/2014/main" id="{3E7C30D1-58F8-4185-9EE9-B8996F14D0F7}"/>
              </a:ext>
            </a:extLst>
          </p:cNvPr>
          <p:cNvSpPr txBox="1">
            <a:spLocks/>
          </p:cNvSpPr>
          <p:nvPr/>
        </p:nvSpPr>
        <p:spPr>
          <a:xfrm>
            <a:off x="430515" y="826340"/>
            <a:ext cx="8280400" cy="940196"/>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5725"/>
            <a:r>
              <a:rPr lang="en-US" sz="2800" b="1" dirty="0">
                <a:solidFill>
                  <a:srgbClr val="C00000"/>
                </a:solidFill>
                <a:cs typeface="Calibri"/>
              </a:rPr>
              <a:t>Resin Infusion Limitations</a:t>
            </a:r>
            <a:endParaRPr lang="en-US" sz="2800" dirty="0"/>
          </a:p>
        </p:txBody>
      </p:sp>
      <p:sp>
        <p:nvSpPr>
          <p:cNvPr id="3" name="TextBox 2">
            <a:extLst>
              <a:ext uri="{FF2B5EF4-FFF2-40B4-BE49-F238E27FC236}">
                <a16:creationId xmlns:a16="http://schemas.microsoft.com/office/drawing/2014/main" id="{A67B5916-4F28-4FE4-85A7-7487538C11CD}"/>
              </a:ext>
            </a:extLst>
          </p:cNvPr>
          <p:cNvSpPr txBox="1"/>
          <p:nvPr/>
        </p:nvSpPr>
        <p:spPr>
          <a:xfrm>
            <a:off x="364198" y="6384610"/>
            <a:ext cx="6460067" cy="430887"/>
          </a:xfrm>
          <a:prstGeom prst="rect">
            <a:avLst/>
          </a:prstGeom>
          <a:noFill/>
        </p:spPr>
        <p:txBody>
          <a:bodyPr wrap="square" rtlCol="0" anchor="t">
            <a:spAutoFit/>
          </a:bodyPr>
          <a:lstStyle/>
          <a:p>
            <a:r>
              <a:rPr lang="en-US" sz="1000" i="1" dirty="0"/>
              <a:t>Source: </a:t>
            </a:r>
            <a:r>
              <a:rPr lang="en-US" sz="1000" dirty="0">
                <a:ea typeface="+mn-lt"/>
                <a:cs typeface="+mn-lt"/>
                <a:hlinkClick r:id="rId3"/>
              </a:rPr>
              <a:t>https://www.vacmobiles.com/resin_infusion.html</a:t>
            </a:r>
            <a:endParaRPr lang="en-US" sz="1000" i="1" dirty="0">
              <a:ea typeface="+mn-lt"/>
              <a:cs typeface="+mn-lt"/>
            </a:endParaRPr>
          </a:p>
          <a:p>
            <a:endParaRPr lang="en-US" sz="1200" dirty="0">
              <a:cs typeface="Calibri"/>
            </a:endParaRPr>
          </a:p>
        </p:txBody>
      </p:sp>
      <p:sp>
        <p:nvSpPr>
          <p:cNvPr id="4" name="TextBox 3">
            <a:extLst>
              <a:ext uri="{FF2B5EF4-FFF2-40B4-BE49-F238E27FC236}">
                <a16:creationId xmlns:a16="http://schemas.microsoft.com/office/drawing/2014/main" id="{B48665A7-B473-4DAA-8A62-A116A5B68E62}"/>
              </a:ext>
            </a:extLst>
          </p:cNvPr>
          <p:cNvSpPr txBox="1"/>
          <p:nvPr/>
        </p:nvSpPr>
        <p:spPr>
          <a:xfrm>
            <a:off x="823078" y="1416303"/>
            <a:ext cx="693271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chemeClr val="accent1"/>
              </a:buClr>
              <a:buFont typeface="Arial" panose="020B0604020202020204" pitchFamily="34" charset="0"/>
              <a:buChar char="•"/>
            </a:pPr>
            <a:r>
              <a:rPr lang="en-US" sz="2400" b="1" dirty="0"/>
              <a:t>Temperature control can be critical.</a:t>
            </a:r>
          </a:p>
          <a:p>
            <a:pPr marL="342900" indent="-342900">
              <a:buClr>
                <a:schemeClr val="accent1"/>
              </a:buClr>
              <a:buFont typeface="Arial" panose="020B0604020202020204" pitchFamily="34" charset="0"/>
              <a:buChar char="•"/>
            </a:pPr>
            <a:r>
              <a:rPr lang="en-US" sz="2400" b="1" dirty="0"/>
              <a:t>There is lots of disposables.</a:t>
            </a:r>
          </a:p>
          <a:p>
            <a:pPr marL="342900" indent="-342900">
              <a:buClr>
                <a:schemeClr val="accent1"/>
              </a:buClr>
              <a:buFont typeface="Arial" panose="020B0604020202020204" pitchFamily="34" charset="0"/>
              <a:buChar char="•"/>
            </a:pPr>
            <a:r>
              <a:rPr lang="en-US" sz="2400" b="1" dirty="0"/>
              <a:t>The is one shot at getting it right. </a:t>
            </a:r>
          </a:p>
          <a:p>
            <a:pPr marL="342900" indent="-342900">
              <a:buClr>
                <a:schemeClr val="accent1"/>
              </a:buClr>
              <a:buFont typeface="Arial" panose="020B0604020202020204" pitchFamily="34" charset="0"/>
              <a:buChar char="•"/>
            </a:pPr>
            <a:r>
              <a:rPr lang="en-US" sz="2400" b="1" dirty="0"/>
              <a:t>A more skilled labor force is needed.</a:t>
            </a:r>
          </a:p>
          <a:p>
            <a:pPr marL="342900" indent="-342900">
              <a:buClr>
                <a:schemeClr val="accent1"/>
              </a:buClr>
              <a:buFont typeface="Arial" panose="020B0604020202020204" pitchFamily="34" charset="0"/>
              <a:buChar char="•"/>
            </a:pPr>
            <a:r>
              <a:rPr lang="en-US" sz="2400" b="1" dirty="0"/>
              <a:t>Infusion is a relatively slow manufacturing process.  It is usually not worth considering for applications requiring high production rates where another manufacturing solution is feasible.</a:t>
            </a:r>
          </a:p>
          <a:p>
            <a:pPr marL="342900" indent="-342900">
              <a:buFont typeface="Wingdings" panose="05000000000000000000" pitchFamily="2" charset="2"/>
              <a:buChar char="Ø"/>
            </a:pPr>
            <a:endParaRPr lang="en-US" sz="2400" b="1" dirty="0"/>
          </a:p>
          <a:p>
            <a:pPr marL="342900" indent="-342900">
              <a:buFont typeface="Wingdings" panose="05000000000000000000" pitchFamily="2" charset="2"/>
              <a:buChar char="Ø"/>
            </a:pPr>
            <a:endParaRPr lang="en-US" sz="2400" b="1" dirty="0"/>
          </a:p>
          <a:p>
            <a:pPr marL="342900" indent="-342900">
              <a:buFont typeface="Wingdings" panose="05000000000000000000" pitchFamily="2" charset="2"/>
              <a:buChar char="Ø"/>
            </a:pPr>
            <a:endParaRPr lang="en-US" sz="2400" b="1" dirty="0"/>
          </a:p>
        </p:txBody>
      </p:sp>
      <p:sp>
        <p:nvSpPr>
          <p:cNvPr id="2" name="TextBox 1">
            <a:extLst>
              <a:ext uri="{FF2B5EF4-FFF2-40B4-BE49-F238E27FC236}">
                <a16:creationId xmlns:a16="http://schemas.microsoft.com/office/drawing/2014/main" id="{71C9D0B5-57C4-47F2-A046-49DFE8B10DD1}"/>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594986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61512"/>
            <a:ext cx="7620000" cy="1143000"/>
          </a:xfrm>
        </p:spPr>
        <p:txBody>
          <a:bodyPr/>
          <a:lstStyle/>
          <a:p>
            <a:r>
              <a:rPr lang="en-US" sz="4000" dirty="0"/>
              <a:t>Summary</a:t>
            </a:r>
          </a:p>
        </p:txBody>
      </p:sp>
      <p:sp>
        <p:nvSpPr>
          <p:cNvPr id="3" name="Content Placeholder 2"/>
          <p:cNvSpPr>
            <a:spLocks noGrp="1"/>
          </p:cNvSpPr>
          <p:nvPr>
            <p:ph idx="1"/>
          </p:nvPr>
        </p:nvSpPr>
        <p:spPr>
          <a:xfrm>
            <a:off x="524435" y="1028700"/>
            <a:ext cx="7620000" cy="4800600"/>
          </a:xfrm>
        </p:spPr>
        <p:txBody>
          <a:bodyPr>
            <a:noAutofit/>
          </a:bodyPr>
          <a:lstStyle/>
          <a:p>
            <a:pPr marL="85725" indent="0">
              <a:buNone/>
            </a:pPr>
            <a:r>
              <a:rPr lang="en-US" sz="2000" b="1" dirty="0"/>
              <a:t>In this lecture you have learned:</a:t>
            </a:r>
          </a:p>
          <a:p>
            <a:pPr marL="342900" indent="-342900"/>
            <a:r>
              <a:rPr lang="en-US" sz="2000" b="1" dirty="0"/>
              <a:t>Resin infusion is a process where the voids in an evacuated stack of reinforcement material (and coring material) are filled with a liquid resin.</a:t>
            </a:r>
          </a:p>
          <a:p>
            <a:pPr marL="342900" indent="-342900"/>
            <a:r>
              <a:rPr lang="en-US" sz="2000" b="1" dirty="0"/>
              <a:t>That the voids are evacuated of air by use of a vacuum.</a:t>
            </a:r>
            <a:r>
              <a:rPr lang="en-US" sz="2000" b="1" dirty="0">
                <a:ea typeface="+mn-lt"/>
                <a:cs typeface="+mn-lt"/>
              </a:rPr>
              <a:t> </a:t>
            </a:r>
          </a:p>
          <a:p>
            <a:pPr marL="342900" indent="-342900"/>
            <a:r>
              <a:rPr lang="en-US" sz="2000" b="1" dirty="0">
                <a:ea typeface="+mn-lt"/>
                <a:cs typeface="+mn-lt"/>
              </a:rPr>
              <a:t>An improvement on open molding/contact molding, is to use a vacuum bag:</a:t>
            </a:r>
          </a:p>
          <a:p>
            <a:pPr marL="800100" lvl="1" indent="-342900">
              <a:buSzPct val="80000"/>
              <a:buFont typeface="Arial"/>
              <a:buChar char="•"/>
            </a:pPr>
            <a:r>
              <a:rPr lang="en-US" sz="2000" b="1" dirty="0">
                <a:ea typeface="+mn-lt"/>
                <a:cs typeface="+mn-lt"/>
              </a:rPr>
              <a:t>To remove air and remove excess resin out of the laminate which improves the fiber-to-resin ratio, and results in a stronger and lighter product.</a:t>
            </a:r>
          </a:p>
          <a:p>
            <a:pPr marL="800100" lvl="1" indent="-342900">
              <a:buSzPct val="80000"/>
              <a:buFont typeface="Arial"/>
              <a:buChar char="•"/>
            </a:pPr>
            <a:r>
              <a:rPr lang="en-US" sz="2000" b="1" dirty="0">
                <a:ea typeface="+mn-lt"/>
                <a:cs typeface="+mn-lt"/>
              </a:rPr>
              <a:t>To achieve better compaction.</a:t>
            </a:r>
          </a:p>
          <a:p>
            <a:pPr marL="800100" lvl="1" indent="-342900">
              <a:buSzPct val="80000"/>
              <a:buFont typeface="Arial"/>
              <a:buChar char="•"/>
            </a:pPr>
            <a:r>
              <a:rPr lang="en-US" sz="2000" b="1" dirty="0">
                <a:ea typeface="+mn-lt"/>
                <a:cs typeface="+mn-lt"/>
              </a:rPr>
              <a:t>To achieve consistent distribution of the resin.</a:t>
            </a:r>
          </a:p>
          <a:p>
            <a:pPr marL="800100" lvl="1" indent="-342900">
              <a:buSzPct val="80000"/>
              <a:buFont typeface="Arial"/>
              <a:buChar char="•"/>
            </a:pPr>
            <a:r>
              <a:rPr lang="en-US" sz="2000" b="1" dirty="0">
                <a:ea typeface="+mn-lt"/>
                <a:cs typeface="+mn-lt"/>
              </a:rPr>
              <a:t>To have a repeatable process.</a:t>
            </a:r>
          </a:p>
          <a:p>
            <a:pPr marL="800100" lvl="1" indent="-342900">
              <a:buSzPct val="80000"/>
              <a:buFont typeface="Arial"/>
              <a:buChar char="•"/>
            </a:pPr>
            <a:r>
              <a:rPr lang="en-US" sz="2000" b="1" dirty="0">
                <a:ea typeface="+mn-lt"/>
                <a:cs typeface="+mn-lt"/>
              </a:rPr>
              <a:t>And to create a "clean process" which also controls VOC’s. </a:t>
            </a:r>
          </a:p>
          <a:p>
            <a:pPr marL="800100" lvl="1" indent="-342900">
              <a:buSzPct val="80000"/>
              <a:buFont typeface="Arial"/>
              <a:buChar char="•"/>
            </a:pPr>
            <a:r>
              <a:rPr lang="en-US" sz="2000" b="1" dirty="0">
                <a:ea typeface="+mn-lt"/>
                <a:cs typeface="+mn-lt"/>
              </a:rPr>
              <a:t>Vacuum bagging greatly improves the fiber-to-resin ratio, and results in a stronger and lighter product.</a:t>
            </a:r>
            <a:endParaRPr lang="en-US" sz="2000" b="1" dirty="0">
              <a:cs typeface="Calibri"/>
            </a:endParaRPr>
          </a:p>
          <a:p>
            <a:pPr marL="800100" lvl="1" indent="-342900">
              <a:buFont typeface="Arial"/>
              <a:buChar char="•"/>
            </a:pPr>
            <a:endParaRPr lang="en-US" sz="2000" b="1" dirty="0"/>
          </a:p>
        </p:txBody>
      </p:sp>
      <p:sp>
        <p:nvSpPr>
          <p:cNvPr id="5" name="TextBox 4">
            <a:extLst>
              <a:ext uri="{FF2B5EF4-FFF2-40B4-BE49-F238E27FC236}">
                <a16:creationId xmlns:a16="http://schemas.microsoft.com/office/drawing/2014/main" id="{2C554B2C-09AE-4429-8778-929D451BE9D0}"/>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152834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61512"/>
            <a:ext cx="7620000" cy="1143000"/>
          </a:xfrm>
        </p:spPr>
        <p:txBody>
          <a:bodyPr/>
          <a:lstStyle/>
          <a:p>
            <a:r>
              <a:rPr lang="en-US" sz="4000" dirty="0"/>
              <a:t>Summary</a:t>
            </a:r>
          </a:p>
        </p:txBody>
      </p:sp>
      <p:sp>
        <p:nvSpPr>
          <p:cNvPr id="3" name="Content Placeholder 2"/>
          <p:cNvSpPr>
            <a:spLocks noGrp="1"/>
          </p:cNvSpPr>
          <p:nvPr>
            <p:ph idx="1"/>
          </p:nvPr>
        </p:nvSpPr>
        <p:spPr>
          <a:xfrm>
            <a:off x="524435" y="1028700"/>
            <a:ext cx="7620000" cy="4800600"/>
          </a:xfrm>
        </p:spPr>
        <p:txBody>
          <a:bodyPr>
            <a:noAutofit/>
          </a:bodyPr>
          <a:lstStyle/>
          <a:p>
            <a:pPr marL="85725" indent="0">
              <a:buNone/>
            </a:pPr>
            <a:r>
              <a:rPr lang="en-US" sz="2200" b="1" dirty="0"/>
              <a:t>In this lecture you have learned:</a:t>
            </a:r>
          </a:p>
          <a:p>
            <a:pPr marL="0" indent="0">
              <a:buNone/>
            </a:pPr>
            <a:r>
              <a:rPr lang="en-US" sz="2200" b="1" dirty="0"/>
              <a:t>Darcy’s Law:</a:t>
            </a:r>
          </a:p>
          <a:p>
            <a:pPr marL="565785" lvl="1" indent="-342900"/>
            <a:r>
              <a:rPr lang="en-US" sz="2200" b="1" dirty="0">
                <a:ea typeface="+mn-lt"/>
                <a:cs typeface="+mn-lt"/>
              </a:rPr>
              <a:t>The application of, and the principles of Darcy's law, as applied to the Vacuum Infusion Process (VIP), can be stated as follows:</a:t>
            </a:r>
          </a:p>
          <a:p>
            <a:pPr marL="457200" lvl="1" indent="0">
              <a:buNone/>
            </a:pPr>
            <a:r>
              <a:rPr lang="en-US" sz="2200" b="1" dirty="0">
                <a:solidFill>
                  <a:srgbClr val="C00000"/>
                </a:solidFill>
                <a:ea typeface="+mn-lt"/>
                <a:cs typeface="+mn-lt"/>
              </a:rPr>
              <a:t>Resin flow is controlled by four factors:</a:t>
            </a:r>
          </a:p>
          <a:p>
            <a:pPr marL="1257300" lvl="2" indent="-342900">
              <a:buAutoNum type="arabicParenR"/>
            </a:pPr>
            <a:r>
              <a:rPr lang="en-US" sz="2200" b="1" dirty="0">
                <a:solidFill>
                  <a:srgbClr val="C00000"/>
                </a:solidFill>
                <a:ea typeface="+mn-lt"/>
                <a:cs typeface="+mn-lt"/>
              </a:rPr>
              <a:t>The pressure differential between the inside of the bag and the outside of the bag.</a:t>
            </a:r>
          </a:p>
          <a:p>
            <a:pPr marL="1257300" lvl="2" indent="-342900">
              <a:buAutoNum type="arabicParenR"/>
            </a:pPr>
            <a:r>
              <a:rPr lang="en-US" sz="2200" b="1" dirty="0">
                <a:solidFill>
                  <a:srgbClr val="C00000"/>
                </a:solidFill>
                <a:ea typeface="+mn-lt"/>
                <a:cs typeface="+mn-lt"/>
              </a:rPr>
              <a:t>The porosity of the material. The flowability.</a:t>
            </a:r>
          </a:p>
          <a:p>
            <a:pPr marL="1257300" lvl="2" indent="-342900">
              <a:buAutoNum type="arabicParenR"/>
            </a:pPr>
            <a:r>
              <a:rPr lang="en-US" sz="2200" b="1" dirty="0">
                <a:solidFill>
                  <a:srgbClr val="C00000"/>
                </a:solidFill>
                <a:ea typeface="+mn-lt"/>
                <a:cs typeface="+mn-lt"/>
              </a:rPr>
              <a:t>The viscosity of the resin.</a:t>
            </a:r>
          </a:p>
          <a:p>
            <a:pPr marL="1257300" lvl="2" indent="-342900">
              <a:buAutoNum type="arabicParenR"/>
            </a:pPr>
            <a:r>
              <a:rPr lang="en-US" sz="2200" b="1" dirty="0">
                <a:solidFill>
                  <a:srgbClr val="C00000"/>
                </a:solidFill>
                <a:ea typeface="+mn-lt"/>
                <a:cs typeface="+mn-lt"/>
              </a:rPr>
              <a:t>The flow distance.</a:t>
            </a:r>
          </a:p>
          <a:p>
            <a:pPr marL="342900" indent="-342900">
              <a:buFont typeface="Wingdings"/>
              <a:buChar char="Ø"/>
            </a:pPr>
            <a:endParaRPr lang="en-US" sz="2000" b="1" dirty="0">
              <a:cs typeface="Calibri"/>
            </a:endParaRPr>
          </a:p>
          <a:p>
            <a:pPr marL="800100" lvl="1" indent="-342900">
              <a:buFont typeface="Arial"/>
              <a:buChar char="•"/>
            </a:pPr>
            <a:endParaRPr lang="en-US" sz="2000" b="1" dirty="0"/>
          </a:p>
        </p:txBody>
      </p:sp>
      <p:sp>
        <p:nvSpPr>
          <p:cNvPr id="5" name="TextBox 4">
            <a:extLst>
              <a:ext uri="{FF2B5EF4-FFF2-40B4-BE49-F238E27FC236}">
                <a16:creationId xmlns:a16="http://schemas.microsoft.com/office/drawing/2014/main" id="{F35E37E0-BA8E-489F-AC02-AFBFA9B2F0AD}"/>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4380692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61512"/>
            <a:ext cx="7620000" cy="1143000"/>
          </a:xfrm>
        </p:spPr>
        <p:txBody>
          <a:bodyPr/>
          <a:lstStyle/>
          <a:p>
            <a:r>
              <a:rPr lang="en-US" sz="4000" dirty="0"/>
              <a:t>Summary</a:t>
            </a:r>
          </a:p>
        </p:txBody>
      </p:sp>
      <p:sp>
        <p:nvSpPr>
          <p:cNvPr id="3" name="Content Placeholder 2"/>
          <p:cNvSpPr>
            <a:spLocks noGrp="1"/>
          </p:cNvSpPr>
          <p:nvPr>
            <p:ph idx="1"/>
          </p:nvPr>
        </p:nvSpPr>
        <p:spPr>
          <a:xfrm>
            <a:off x="524435" y="1028700"/>
            <a:ext cx="7620000" cy="4800600"/>
          </a:xfrm>
        </p:spPr>
        <p:txBody>
          <a:bodyPr>
            <a:noAutofit/>
          </a:bodyPr>
          <a:lstStyle/>
          <a:p>
            <a:pPr marL="85725" indent="0">
              <a:buNone/>
            </a:pPr>
            <a:r>
              <a:rPr lang="en-US" sz="2200" b="1" dirty="0"/>
              <a:t>In this lecture you have learned:</a:t>
            </a:r>
          </a:p>
          <a:p>
            <a:pPr marL="85725" indent="0">
              <a:buNone/>
            </a:pPr>
            <a:r>
              <a:rPr lang="en-US" sz="2200" b="1" dirty="0">
                <a:ea typeface="+mn-lt"/>
                <a:cs typeface="+mn-lt"/>
              </a:rPr>
              <a:t>Critical elements of the infusion process</a:t>
            </a:r>
            <a:endParaRPr lang="en-US" sz="2200" dirty="0">
              <a:cs typeface="Calibri"/>
            </a:endParaRPr>
          </a:p>
          <a:p>
            <a:pPr marL="914400" lvl="1" indent="-457200">
              <a:buAutoNum type="arabicParenR"/>
            </a:pPr>
            <a:r>
              <a:rPr lang="en-US" sz="2000" b="1" dirty="0">
                <a:ea typeface="+mn-lt"/>
                <a:cs typeface="+mn-lt"/>
              </a:rPr>
              <a:t>Reinforcements are dry stacked in an </a:t>
            </a:r>
            <a:r>
              <a:rPr lang="en-US" sz="2000" b="1" dirty="0">
                <a:solidFill>
                  <a:srgbClr val="C00000"/>
                </a:solidFill>
                <a:ea typeface="+mn-lt"/>
                <a:cs typeface="+mn-lt"/>
              </a:rPr>
              <a:t>AIR-TIGHT, LEAK-PROOF</a:t>
            </a:r>
            <a:r>
              <a:rPr lang="en-US" sz="2000" b="1" dirty="0">
                <a:ea typeface="+mn-lt"/>
                <a:cs typeface="+mn-lt"/>
              </a:rPr>
              <a:t> mold.</a:t>
            </a:r>
            <a:endParaRPr lang="en-US" sz="2000" b="1" dirty="0">
              <a:solidFill>
                <a:srgbClr val="C00000"/>
              </a:solidFill>
              <a:ea typeface="+mn-lt"/>
              <a:cs typeface="+mn-lt"/>
            </a:endParaRPr>
          </a:p>
          <a:p>
            <a:pPr marL="914400" lvl="1" indent="-457200">
              <a:buAutoNum type="arabicParenR"/>
            </a:pPr>
            <a:r>
              <a:rPr lang="en-US" sz="2000" b="1" dirty="0">
                <a:ea typeface="+mn-lt"/>
                <a:cs typeface="+mn-lt"/>
              </a:rPr>
              <a:t>A vacuum bag) is placed over the laminate and </a:t>
            </a:r>
            <a:r>
              <a:rPr lang="en-US" sz="2000" b="1" dirty="0">
                <a:solidFill>
                  <a:srgbClr val="C00000"/>
                </a:solidFill>
                <a:ea typeface="+mn-lt"/>
                <a:cs typeface="+mn-lt"/>
              </a:rPr>
              <a:t>SEALED </a:t>
            </a:r>
            <a:r>
              <a:rPr lang="en-US" sz="2000" b="1" dirty="0">
                <a:ea typeface="+mn-lt"/>
                <a:cs typeface="+mn-lt"/>
              </a:rPr>
              <a:t>to the mold beyond the perimeter of the laminate.  </a:t>
            </a:r>
          </a:p>
          <a:p>
            <a:pPr marL="914400" lvl="1" indent="-457200">
              <a:buAutoNum type="arabicParenR"/>
            </a:pPr>
            <a:r>
              <a:rPr lang="en-US" sz="2000" b="1" dirty="0">
                <a:ea typeface="+mn-lt"/>
                <a:cs typeface="+mn-lt"/>
              </a:rPr>
              <a:t>A minimum of two connections are made to the bag; the vacuum line and the resin feed line</a:t>
            </a:r>
            <a:endParaRPr lang="en-US" sz="2000" dirty="0">
              <a:ea typeface="+mn-lt"/>
              <a:cs typeface="+mn-lt"/>
            </a:endParaRPr>
          </a:p>
          <a:p>
            <a:pPr marL="914400" lvl="1" indent="-457200">
              <a:buAutoNum type="arabicParenR"/>
            </a:pPr>
            <a:r>
              <a:rPr lang="en-US" sz="2000" b="1" dirty="0">
                <a:ea typeface="+mn-lt"/>
                <a:cs typeface="+mn-lt"/>
              </a:rPr>
              <a:t>With the resin entry line temporarily </a:t>
            </a:r>
            <a:r>
              <a:rPr lang="en-US" sz="2000" b="1" dirty="0">
                <a:solidFill>
                  <a:srgbClr val="C00000"/>
                </a:solidFill>
                <a:ea typeface="+mn-lt"/>
                <a:cs typeface="+mn-lt"/>
              </a:rPr>
              <a:t>CLOSED</a:t>
            </a:r>
            <a:r>
              <a:rPr lang="en-US" sz="2000" b="1" dirty="0">
                <a:ea typeface="+mn-lt"/>
                <a:cs typeface="+mn-lt"/>
              </a:rPr>
              <a:t>, the cavity between the bag and the mold is evacuated by a vacuum pump, one full atmosphere at sea level (29.9 inches of mercury).</a:t>
            </a:r>
          </a:p>
          <a:p>
            <a:pPr marL="914400" lvl="1" indent="-457200">
              <a:buAutoNum type="arabicParenR"/>
            </a:pPr>
            <a:r>
              <a:rPr lang="en-US" sz="2000" b="1" dirty="0">
                <a:ea typeface="+mn-lt"/>
                <a:cs typeface="+mn-lt"/>
              </a:rPr>
              <a:t>Drop Test  -  If the vacuum level remains constant, or at least reasonably constant, the mold and bag will be considered sufficiently </a:t>
            </a:r>
            <a:r>
              <a:rPr lang="en-US" sz="2000" b="1" dirty="0">
                <a:solidFill>
                  <a:srgbClr val="C00000"/>
                </a:solidFill>
                <a:ea typeface="+mn-lt"/>
                <a:cs typeface="+mn-lt"/>
              </a:rPr>
              <a:t>AIR-TIGHT and LEAK-PROOF,</a:t>
            </a:r>
            <a:r>
              <a:rPr lang="en-US" sz="2000" b="1" dirty="0">
                <a:ea typeface="+mn-lt"/>
                <a:cs typeface="+mn-lt"/>
              </a:rPr>
              <a:t> and the process can continue to the next stage.  </a:t>
            </a:r>
          </a:p>
          <a:p>
            <a:pPr marL="914400" lvl="1" indent="-457200">
              <a:buAutoNum type="arabicParenR"/>
            </a:pPr>
            <a:endParaRPr lang="en-US" sz="2000" b="1" dirty="0">
              <a:cs typeface="Calibri"/>
            </a:endParaRPr>
          </a:p>
          <a:p>
            <a:pPr marL="342900" indent="-342900">
              <a:buFont typeface="Wingdings"/>
              <a:buChar char="Ø"/>
            </a:pPr>
            <a:endParaRPr lang="en-US" sz="2000" b="1" dirty="0">
              <a:cs typeface="Calibri"/>
            </a:endParaRPr>
          </a:p>
          <a:p>
            <a:pPr marL="800100" lvl="1" indent="-342900">
              <a:buFont typeface="Arial"/>
              <a:buChar char="•"/>
            </a:pPr>
            <a:endParaRPr lang="en-US" sz="2000" b="1" dirty="0"/>
          </a:p>
        </p:txBody>
      </p:sp>
      <p:sp>
        <p:nvSpPr>
          <p:cNvPr id="5" name="TextBox 4">
            <a:extLst>
              <a:ext uri="{FF2B5EF4-FFF2-40B4-BE49-F238E27FC236}">
                <a16:creationId xmlns:a16="http://schemas.microsoft.com/office/drawing/2014/main" id="{F076B748-3E8E-4FAD-96F0-F930C72F635F}"/>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85901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033" y="989380"/>
            <a:ext cx="4968417" cy="6236954"/>
          </a:xfrm>
        </p:spPr>
        <p:txBody>
          <a:bodyPr>
            <a:normAutofit/>
          </a:bodyPr>
          <a:lstStyle/>
          <a:p>
            <a:pPr>
              <a:spcBef>
                <a:spcPts val="0"/>
              </a:spcBef>
            </a:pPr>
            <a:r>
              <a:rPr lang="en-US" sz="2400" b="1" dirty="0">
                <a:solidFill>
                  <a:schemeClr val="tx2"/>
                </a:solidFill>
              </a:rPr>
              <a:t>Metal Matrix Composites (MMC’s)</a:t>
            </a:r>
          </a:p>
          <a:p>
            <a:pPr marL="222885" lvl="1" indent="0">
              <a:buNone/>
            </a:pPr>
            <a:r>
              <a:rPr lang="en-US" sz="2000" b="1" dirty="0"/>
              <a:t>The reinforcement of metals can have the following as objectives:</a:t>
            </a:r>
          </a:p>
          <a:p>
            <a:pPr marL="394335" lvl="1"/>
            <a:r>
              <a:rPr lang="en-US" sz="2000" b="1" dirty="0"/>
              <a:t>To increase yield strength and tensile strength as room temperature and higher while maintaining the minimum ductility (or toughness)</a:t>
            </a:r>
          </a:p>
          <a:p>
            <a:pPr marL="394335" lvl="1"/>
            <a:r>
              <a:rPr lang="en-US" sz="2000" b="1" dirty="0"/>
              <a:t>To increase creep resistance at higher temperatures</a:t>
            </a:r>
          </a:p>
          <a:p>
            <a:pPr marL="394335" lvl="1"/>
            <a:r>
              <a:rPr lang="en-US" sz="2000" b="1" dirty="0"/>
              <a:t>To increase fatigue strength, especially at higher temperatures </a:t>
            </a:r>
          </a:p>
          <a:p>
            <a:pPr marL="394335" lvl="1"/>
            <a:r>
              <a:rPr lang="en-US" sz="2000" b="1" dirty="0"/>
              <a:t>To improve thermal shock resistance</a:t>
            </a:r>
          </a:p>
          <a:p>
            <a:pPr marL="394335" lvl="1"/>
            <a:r>
              <a:rPr lang="en-US" sz="2000" b="1" dirty="0"/>
              <a:t>To improve corrosion resistance</a:t>
            </a:r>
          </a:p>
          <a:p>
            <a:pPr marL="394335" lvl="1"/>
            <a:r>
              <a:rPr lang="en-US" sz="2000" b="1" dirty="0"/>
              <a:t>To show an increase in Young’s modulus</a:t>
            </a:r>
          </a:p>
          <a:p>
            <a:pPr marL="394335" lvl="1"/>
            <a:r>
              <a:rPr lang="en-US" sz="2000" b="1" dirty="0"/>
              <a:t>To reduce thermal elongation. </a:t>
            </a:r>
          </a:p>
        </p:txBody>
      </p:sp>
      <p:sp>
        <p:nvSpPr>
          <p:cNvPr id="5" name="TextBox 4">
            <a:extLst>
              <a:ext uri="{FF2B5EF4-FFF2-40B4-BE49-F238E27FC236}">
                <a16:creationId xmlns:a16="http://schemas.microsoft.com/office/drawing/2014/main" id="{3C84EE0C-E577-4FE5-B243-005DD3190906}"/>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8" name="Title 1">
            <a:extLst>
              <a:ext uri="{FF2B5EF4-FFF2-40B4-BE49-F238E27FC236}">
                <a16:creationId xmlns:a16="http://schemas.microsoft.com/office/drawing/2014/main" id="{5D36431B-AD7B-45EA-9ABF-9632AF0C7860}"/>
              </a:ext>
            </a:extLst>
          </p:cNvPr>
          <p:cNvSpPr>
            <a:spLocks noGrp="1"/>
          </p:cNvSpPr>
          <p:nvPr>
            <p:ph type="title"/>
          </p:nvPr>
        </p:nvSpPr>
        <p:spPr>
          <a:xfrm>
            <a:off x="309033" y="18396"/>
            <a:ext cx="7620000" cy="1143000"/>
          </a:xfrm>
        </p:spPr>
        <p:txBody>
          <a:bodyPr>
            <a:normAutofit/>
          </a:bodyPr>
          <a:lstStyle/>
          <a:p>
            <a:r>
              <a:rPr lang="en-US" dirty="0"/>
              <a:t>Types of Composites </a:t>
            </a:r>
          </a:p>
        </p:txBody>
      </p:sp>
      <p:sp>
        <p:nvSpPr>
          <p:cNvPr id="10" name="TextBox 9">
            <a:extLst>
              <a:ext uri="{FF2B5EF4-FFF2-40B4-BE49-F238E27FC236}">
                <a16:creationId xmlns:a16="http://schemas.microsoft.com/office/drawing/2014/main" id="{C7A4B7F8-F49D-44B7-BBEA-ECE9B30B95C9}"/>
              </a:ext>
            </a:extLst>
          </p:cNvPr>
          <p:cNvSpPr txBox="1"/>
          <p:nvPr/>
        </p:nvSpPr>
        <p:spPr>
          <a:xfrm>
            <a:off x="3154671" y="6549246"/>
            <a:ext cx="5244622" cy="246221"/>
          </a:xfrm>
          <a:prstGeom prst="rect">
            <a:avLst/>
          </a:prstGeom>
          <a:noFill/>
        </p:spPr>
        <p:txBody>
          <a:bodyPr wrap="square" rtlCol="0">
            <a:spAutoFit/>
          </a:bodyPr>
          <a:lstStyle/>
          <a:p>
            <a:pPr algn="r"/>
            <a:r>
              <a:rPr lang="en-US" sz="1000" i="1" dirty="0"/>
              <a:t>Source:  https://www.slideshare.net/HiepTran51/metal-matrix-composites-68130090</a:t>
            </a:r>
          </a:p>
        </p:txBody>
      </p:sp>
      <p:sp>
        <p:nvSpPr>
          <p:cNvPr id="9" name="TextBox 8">
            <a:extLst>
              <a:ext uri="{FF2B5EF4-FFF2-40B4-BE49-F238E27FC236}">
                <a16:creationId xmlns:a16="http://schemas.microsoft.com/office/drawing/2014/main" id="{623BFBF2-3ADE-4324-A52C-EA27238FBB3C}"/>
              </a:ext>
            </a:extLst>
          </p:cNvPr>
          <p:cNvSpPr txBox="1"/>
          <p:nvPr/>
        </p:nvSpPr>
        <p:spPr>
          <a:xfrm>
            <a:off x="5634037" y="4497805"/>
            <a:ext cx="2658434" cy="1015663"/>
          </a:xfrm>
          <a:prstGeom prst="rect">
            <a:avLst/>
          </a:prstGeom>
          <a:noFill/>
        </p:spPr>
        <p:txBody>
          <a:bodyPr wrap="square" rtlCol="0">
            <a:spAutoFit/>
          </a:bodyPr>
          <a:lstStyle/>
          <a:p>
            <a:pPr algn="r"/>
            <a:r>
              <a:rPr lang="en-US" sz="1000" i="1" dirty="0"/>
              <a:t>Source:  Essays, UK. (November 2013). Aluminium Based Metal Matrix Composites. Retrieved from https://www.ukessays.com/essays/engineering/aluminium-based-metal-matrix-6811.php?vref=1</a:t>
            </a:r>
          </a:p>
        </p:txBody>
      </p:sp>
      <p:pic>
        <p:nvPicPr>
          <p:cNvPr id="7" name="Picture 6">
            <a:extLst>
              <a:ext uri="{FF2B5EF4-FFF2-40B4-BE49-F238E27FC236}">
                <a16:creationId xmlns:a16="http://schemas.microsoft.com/office/drawing/2014/main" id="{445198B3-E0A2-49B1-9ECF-8705177599E5}"/>
              </a:ext>
            </a:extLst>
          </p:cNvPr>
          <p:cNvPicPr>
            <a:picLocks noChangeAspect="1"/>
          </p:cNvPicPr>
          <p:nvPr/>
        </p:nvPicPr>
        <p:blipFill>
          <a:blip r:embed="rId3"/>
          <a:stretch>
            <a:fillRect/>
          </a:stretch>
        </p:blipFill>
        <p:spPr>
          <a:xfrm>
            <a:off x="5571929" y="989380"/>
            <a:ext cx="2720542" cy="1840220"/>
          </a:xfrm>
          <a:prstGeom prst="rect">
            <a:avLst/>
          </a:prstGeom>
          <a:ln w="28575">
            <a:solidFill>
              <a:schemeClr val="tx1"/>
            </a:solidFill>
          </a:ln>
        </p:spPr>
      </p:pic>
      <p:sp>
        <p:nvSpPr>
          <p:cNvPr id="11" name="Rectangle 10">
            <a:extLst>
              <a:ext uri="{FF2B5EF4-FFF2-40B4-BE49-F238E27FC236}">
                <a16:creationId xmlns:a16="http://schemas.microsoft.com/office/drawing/2014/main" id="{41F00144-F936-482B-8680-7098364B38A3}"/>
              </a:ext>
            </a:extLst>
          </p:cNvPr>
          <p:cNvSpPr/>
          <p:nvPr/>
        </p:nvSpPr>
        <p:spPr>
          <a:xfrm>
            <a:off x="5571929" y="2898031"/>
            <a:ext cx="2720542" cy="338554"/>
          </a:xfrm>
          <a:prstGeom prst="rect">
            <a:avLst/>
          </a:prstGeom>
        </p:spPr>
        <p:txBody>
          <a:bodyPr wrap="square">
            <a:spAutoFit/>
          </a:bodyPr>
          <a:lstStyle/>
          <a:p>
            <a:pPr algn="ctr"/>
            <a:r>
              <a:rPr lang="en-US" sz="1600" b="1" dirty="0"/>
              <a:t>Aluminum Based MMC</a:t>
            </a:r>
            <a:endParaRPr lang="en-US" sz="1600" dirty="0"/>
          </a:p>
        </p:txBody>
      </p:sp>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3356272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61512"/>
            <a:ext cx="7620000" cy="1143000"/>
          </a:xfrm>
        </p:spPr>
        <p:txBody>
          <a:bodyPr/>
          <a:lstStyle/>
          <a:p>
            <a:r>
              <a:rPr lang="en-US" sz="4000" dirty="0"/>
              <a:t>Summary</a:t>
            </a:r>
          </a:p>
        </p:txBody>
      </p:sp>
      <p:sp>
        <p:nvSpPr>
          <p:cNvPr id="3" name="Content Placeholder 2"/>
          <p:cNvSpPr>
            <a:spLocks noGrp="1"/>
          </p:cNvSpPr>
          <p:nvPr>
            <p:ph idx="1"/>
          </p:nvPr>
        </p:nvSpPr>
        <p:spPr>
          <a:xfrm>
            <a:off x="524435" y="1028700"/>
            <a:ext cx="7620000" cy="4800600"/>
          </a:xfrm>
        </p:spPr>
        <p:txBody>
          <a:bodyPr>
            <a:noAutofit/>
          </a:bodyPr>
          <a:lstStyle/>
          <a:p>
            <a:pPr marL="85725" indent="0">
              <a:buNone/>
            </a:pPr>
            <a:r>
              <a:rPr lang="en-US" sz="2200" b="1" dirty="0"/>
              <a:t>In this lecture you have learned:</a:t>
            </a:r>
          </a:p>
          <a:p>
            <a:pPr marL="85725" indent="0">
              <a:buNone/>
            </a:pPr>
            <a:r>
              <a:rPr lang="en-US" sz="2200" b="1" dirty="0">
                <a:ea typeface="+mn-lt"/>
                <a:cs typeface="+mn-lt"/>
              </a:rPr>
              <a:t>Critical elements of the infusion process</a:t>
            </a:r>
            <a:endParaRPr lang="en-US" sz="2200" dirty="0">
              <a:cs typeface="Calibri"/>
            </a:endParaRPr>
          </a:p>
          <a:p>
            <a:pPr marL="914400" lvl="1" indent="-457200">
              <a:buFont typeface="+mj-lt"/>
              <a:buAutoNum type="arabicParenR" startAt="6"/>
            </a:pPr>
            <a:r>
              <a:rPr lang="en-US" sz="2000" b="1" dirty="0">
                <a:ea typeface="+mn-lt"/>
                <a:cs typeface="+mn-lt"/>
              </a:rPr>
              <a:t>Once a satisfactory level of leak-tightness has been achieved, the line to the vacuum pump can be reopened.  </a:t>
            </a:r>
          </a:p>
          <a:p>
            <a:pPr marL="914400" lvl="1" indent="-457200">
              <a:buFont typeface="+mj-lt"/>
              <a:buAutoNum type="arabicParenR" startAt="6"/>
            </a:pPr>
            <a:r>
              <a:rPr lang="en-US" sz="2000" b="1" dirty="0">
                <a:ea typeface="+mn-lt"/>
                <a:cs typeface="+mn-lt"/>
              </a:rPr>
              <a:t>The resin supply container can be filled with mixed resin and the line to the resin supply can be opened.  With the resin supply line open, liquid resin will be forced into the part by the </a:t>
            </a:r>
            <a:r>
              <a:rPr lang="en-US" sz="2000" b="1" dirty="0">
                <a:solidFill>
                  <a:srgbClr val="C00000"/>
                </a:solidFill>
                <a:ea typeface="+mn-lt"/>
                <a:cs typeface="+mn-lt"/>
              </a:rPr>
              <a:t>PRESSURE DIFFERENCE.</a:t>
            </a:r>
          </a:p>
          <a:p>
            <a:pPr marL="914400" lvl="1" indent="-457200">
              <a:buFont typeface="+mj-lt"/>
              <a:buAutoNum type="arabicParenR" startAt="8"/>
            </a:pPr>
            <a:r>
              <a:rPr lang="en-US" sz="2000" b="1" dirty="0">
                <a:ea typeface="+mn-lt"/>
                <a:cs typeface="+mn-lt"/>
              </a:rPr>
              <a:t>The liquid resin will or </a:t>
            </a:r>
            <a:r>
              <a:rPr lang="en-US" sz="2000" b="1" dirty="0">
                <a:solidFill>
                  <a:srgbClr val="C00000"/>
                </a:solidFill>
                <a:ea typeface="+mn-lt"/>
                <a:cs typeface="+mn-lt"/>
              </a:rPr>
              <a:t>INFUSE</a:t>
            </a:r>
            <a:r>
              <a:rPr lang="en-US" sz="2000" b="1" dirty="0">
                <a:ea typeface="+mn-lt"/>
                <a:cs typeface="+mn-lt"/>
              </a:rPr>
              <a:t> through the whole laminate.</a:t>
            </a:r>
          </a:p>
          <a:p>
            <a:pPr marL="914400" lvl="1" indent="-457200">
              <a:buFont typeface="+mj-lt"/>
              <a:buAutoNum type="arabicParenR" startAt="8"/>
            </a:pPr>
            <a:r>
              <a:rPr lang="en-US" sz="2000" b="1" dirty="0">
                <a:ea typeface="+mn-lt"/>
                <a:cs typeface="+mn-lt"/>
              </a:rPr>
              <a:t>When thermosetting resins are used, time must be allowed for the resin to </a:t>
            </a:r>
            <a:r>
              <a:rPr lang="en-US" sz="2000" b="1" dirty="0">
                <a:solidFill>
                  <a:srgbClr val="C00000"/>
                </a:solidFill>
                <a:ea typeface="+mn-lt"/>
                <a:cs typeface="+mn-lt"/>
              </a:rPr>
              <a:t>CURE</a:t>
            </a:r>
            <a:r>
              <a:rPr lang="en-US" sz="2000" b="1" dirty="0">
                <a:ea typeface="+mn-lt"/>
                <a:cs typeface="+mn-lt"/>
              </a:rPr>
              <a:t> after the laminate has been completely infused with resin.  </a:t>
            </a:r>
          </a:p>
          <a:p>
            <a:pPr marL="914400" lvl="1" indent="-457200">
              <a:buFont typeface="+mj-lt"/>
              <a:buAutoNum type="arabicParenR" startAt="8"/>
            </a:pPr>
            <a:r>
              <a:rPr lang="en-US" sz="2000" b="1" dirty="0">
                <a:ea typeface="+mn-lt"/>
                <a:cs typeface="+mn-lt"/>
              </a:rPr>
              <a:t>Once the resin has solidified, the bag and the part can be removed from the mold. </a:t>
            </a:r>
            <a:endParaRPr lang="en-US" sz="2000" b="1" dirty="0">
              <a:cs typeface="Calibri"/>
            </a:endParaRPr>
          </a:p>
          <a:p>
            <a:pPr marL="914400" lvl="1" indent="-457200">
              <a:buFont typeface="+mj-lt"/>
              <a:buAutoNum type="arabicParenR" startAt="6"/>
            </a:pPr>
            <a:endParaRPr lang="en-US" sz="2000" b="1" dirty="0">
              <a:cs typeface="Calibri"/>
            </a:endParaRPr>
          </a:p>
          <a:p>
            <a:pPr marL="914400" lvl="1" indent="-457200">
              <a:buAutoNum type="arabicParenR"/>
            </a:pPr>
            <a:endParaRPr lang="en-US" sz="2000" b="1" dirty="0">
              <a:cs typeface="Calibri"/>
            </a:endParaRPr>
          </a:p>
          <a:p>
            <a:pPr marL="342900" indent="-342900">
              <a:buFont typeface="Wingdings"/>
              <a:buChar char="Ø"/>
            </a:pPr>
            <a:endParaRPr lang="en-US" sz="2000" b="1" dirty="0">
              <a:cs typeface="Calibri"/>
            </a:endParaRPr>
          </a:p>
          <a:p>
            <a:pPr marL="800100" lvl="1" indent="-342900">
              <a:buFont typeface="Arial"/>
              <a:buChar char="•"/>
            </a:pPr>
            <a:endParaRPr lang="en-US" sz="2000" b="1" dirty="0"/>
          </a:p>
        </p:txBody>
      </p:sp>
      <p:sp>
        <p:nvSpPr>
          <p:cNvPr id="5" name="TextBox 4">
            <a:extLst>
              <a:ext uri="{FF2B5EF4-FFF2-40B4-BE49-F238E27FC236}">
                <a16:creationId xmlns:a16="http://schemas.microsoft.com/office/drawing/2014/main" id="{1EF2C8F8-C869-40DA-99E7-47C80A5FBA2F}"/>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1220220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61512"/>
            <a:ext cx="7620000" cy="1143000"/>
          </a:xfrm>
        </p:spPr>
        <p:txBody>
          <a:bodyPr/>
          <a:lstStyle/>
          <a:p>
            <a:r>
              <a:rPr lang="en-US" sz="4000" dirty="0"/>
              <a:t>Summary</a:t>
            </a:r>
          </a:p>
        </p:txBody>
      </p:sp>
      <p:sp>
        <p:nvSpPr>
          <p:cNvPr id="3" name="Content Placeholder 2"/>
          <p:cNvSpPr>
            <a:spLocks noGrp="1"/>
          </p:cNvSpPr>
          <p:nvPr>
            <p:ph idx="1"/>
          </p:nvPr>
        </p:nvSpPr>
        <p:spPr>
          <a:xfrm>
            <a:off x="524435" y="1028700"/>
            <a:ext cx="7620000" cy="5767788"/>
          </a:xfrm>
        </p:spPr>
        <p:txBody>
          <a:bodyPr>
            <a:noAutofit/>
          </a:bodyPr>
          <a:lstStyle/>
          <a:p>
            <a:pPr marL="85725" indent="0">
              <a:buNone/>
            </a:pPr>
            <a:r>
              <a:rPr lang="en-US" sz="2200" b="1" dirty="0"/>
              <a:t>In this lecture you have learned:</a:t>
            </a:r>
          </a:p>
          <a:p>
            <a:pPr marL="85725" indent="0">
              <a:buNone/>
            </a:pPr>
            <a:r>
              <a:rPr lang="en-US" sz="2200" b="1" dirty="0">
                <a:ea typeface="+mn-lt"/>
                <a:cs typeface="+mn-lt"/>
              </a:rPr>
              <a:t>Advantages of resin infusion:</a:t>
            </a:r>
          </a:p>
          <a:p>
            <a:pPr marL="565785" lvl="1" indent="-342900"/>
            <a:r>
              <a:rPr lang="en-US" sz="2000" b="1" dirty="0"/>
              <a:t>Relatively low investment cost.  </a:t>
            </a:r>
          </a:p>
          <a:p>
            <a:pPr marL="565785" lvl="1" indent="-342900"/>
            <a:r>
              <a:rPr lang="en-US" sz="2000" b="1" dirty="0"/>
              <a:t>Capable of producing minimum weight, high performance laminates with high physical properties.</a:t>
            </a:r>
          </a:p>
          <a:p>
            <a:pPr marL="565785" lvl="1" indent="-342900"/>
            <a:r>
              <a:rPr lang="en-US" sz="2000" b="1" dirty="0"/>
              <a:t>Infusion allows the reinforcement materials to be handled dry.  </a:t>
            </a:r>
          </a:p>
          <a:p>
            <a:pPr marL="565785" lvl="1" indent="-342900"/>
            <a:r>
              <a:rPr lang="en-US" sz="2000" b="1" dirty="0"/>
              <a:t>The process is carried out within a “closed” system. </a:t>
            </a:r>
          </a:p>
          <a:p>
            <a:pPr marL="565785" lvl="1" indent="-342900"/>
            <a:r>
              <a:rPr lang="en-US" sz="2000" b="1" dirty="0">
                <a:cs typeface="Calibri"/>
              </a:rPr>
              <a:t>Limited or no resin waste</a:t>
            </a:r>
          </a:p>
          <a:p>
            <a:pPr marL="565785" lvl="1" indent="-342900"/>
            <a:r>
              <a:rPr lang="en-US" sz="2000" b="1" dirty="0"/>
              <a:t>It is a repeatable process with consistent results.</a:t>
            </a:r>
          </a:p>
          <a:p>
            <a:pPr marL="565785" lvl="1" indent="-342900"/>
            <a:r>
              <a:rPr lang="en-US" sz="2000" b="1" dirty="0"/>
              <a:t>It is predictable. </a:t>
            </a:r>
          </a:p>
          <a:p>
            <a:pPr marL="565785" lvl="1" indent="-342900"/>
            <a:r>
              <a:rPr lang="en-US" sz="2000" b="1" dirty="0"/>
              <a:t>No limit to the size of the part.</a:t>
            </a:r>
          </a:p>
          <a:p>
            <a:pPr marL="565785" lvl="1" indent="-342900"/>
            <a:r>
              <a:rPr lang="en-US" sz="2000" b="1" dirty="0"/>
              <a:t>Infusion is a particularly practical and cost-effective solution </a:t>
            </a:r>
          </a:p>
          <a:p>
            <a:pPr marL="565785" lvl="1" indent="-342900"/>
            <a:r>
              <a:rPr lang="en-US" sz="2000" b="1" dirty="0"/>
              <a:t>Less components</a:t>
            </a:r>
          </a:p>
          <a:p>
            <a:pPr marL="565785" lvl="1" indent="-342900">
              <a:buFont typeface="Wingdings" panose="05000000000000000000" pitchFamily="2" charset="2"/>
              <a:buChar char="Ø"/>
            </a:pPr>
            <a:endParaRPr lang="en-US" sz="2000" b="1" dirty="0">
              <a:cs typeface="Calibri"/>
            </a:endParaRPr>
          </a:p>
          <a:p>
            <a:pPr marL="565785" lvl="1" indent="-342900">
              <a:buFont typeface="Wingdings" panose="05000000000000000000" pitchFamily="2" charset="2"/>
              <a:buChar char="Ø"/>
            </a:pPr>
            <a:endParaRPr lang="en-US" sz="1850" b="1" dirty="0">
              <a:cs typeface="Calibri"/>
            </a:endParaRPr>
          </a:p>
          <a:p>
            <a:pPr marL="914400" lvl="1" indent="-457200">
              <a:buAutoNum type="arabicParenR"/>
            </a:pPr>
            <a:endParaRPr lang="en-US" sz="2000" b="1" dirty="0">
              <a:cs typeface="Calibri"/>
            </a:endParaRPr>
          </a:p>
          <a:p>
            <a:pPr marL="342900" indent="-342900">
              <a:buFont typeface="Wingdings"/>
              <a:buChar char="Ø"/>
            </a:pPr>
            <a:endParaRPr lang="en-US" sz="2000" b="1" dirty="0">
              <a:cs typeface="Calibri"/>
            </a:endParaRPr>
          </a:p>
          <a:p>
            <a:pPr marL="800100" lvl="1" indent="-342900">
              <a:buFont typeface="Arial"/>
              <a:buChar char="•"/>
            </a:pPr>
            <a:endParaRPr lang="en-US" sz="2000" b="1" dirty="0"/>
          </a:p>
        </p:txBody>
      </p:sp>
      <p:sp>
        <p:nvSpPr>
          <p:cNvPr id="5" name="TextBox 4">
            <a:extLst>
              <a:ext uri="{FF2B5EF4-FFF2-40B4-BE49-F238E27FC236}">
                <a16:creationId xmlns:a16="http://schemas.microsoft.com/office/drawing/2014/main" id="{4DCF9AEC-C69A-4EB1-A4CC-556A15B8E5C9}"/>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1139831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61512"/>
            <a:ext cx="7620000" cy="1143000"/>
          </a:xfrm>
        </p:spPr>
        <p:txBody>
          <a:bodyPr/>
          <a:lstStyle/>
          <a:p>
            <a:r>
              <a:rPr lang="en-US" sz="4000" dirty="0"/>
              <a:t>Summary</a:t>
            </a:r>
          </a:p>
        </p:txBody>
      </p:sp>
      <p:sp>
        <p:nvSpPr>
          <p:cNvPr id="3" name="Content Placeholder 2"/>
          <p:cNvSpPr>
            <a:spLocks noGrp="1"/>
          </p:cNvSpPr>
          <p:nvPr>
            <p:ph idx="1"/>
          </p:nvPr>
        </p:nvSpPr>
        <p:spPr>
          <a:xfrm>
            <a:off x="524435" y="1028700"/>
            <a:ext cx="7620000" cy="5767788"/>
          </a:xfrm>
        </p:spPr>
        <p:txBody>
          <a:bodyPr>
            <a:noAutofit/>
          </a:bodyPr>
          <a:lstStyle/>
          <a:p>
            <a:pPr marL="85725" indent="0">
              <a:buNone/>
            </a:pPr>
            <a:r>
              <a:rPr lang="en-US" sz="2200" b="1" dirty="0"/>
              <a:t>In this lecture you have learned:</a:t>
            </a:r>
          </a:p>
          <a:p>
            <a:pPr marL="0" indent="0">
              <a:buNone/>
            </a:pPr>
            <a:r>
              <a:rPr lang="en-US" sz="2200" b="1" dirty="0"/>
              <a:t>Limitations of resin infusion:</a:t>
            </a:r>
          </a:p>
          <a:p>
            <a:pPr marL="565785" lvl="1" indent="-342900"/>
            <a:r>
              <a:rPr lang="en-US" sz="2200" b="1" dirty="0"/>
              <a:t>Temperature control can be critical.</a:t>
            </a:r>
          </a:p>
          <a:p>
            <a:pPr marL="565785" lvl="1" indent="-342900"/>
            <a:r>
              <a:rPr lang="en-US" sz="2200" b="1" dirty="0"/>
              <a:t>There is lots of disposables.</a:t>
            </a:r>
          </a:p>
          <a:p>
            <a:pPr marL="565785" lvl="1" indent="-342900"/>
            <a:r>
              <a:rPr lang="en-US" sz="2200" b="1" dirty="0"/>
              <a:t>The is one shot at getting it right. </a:t>
            </a:r>
          </a:p>
          <a:p>
            <a:pPr marL="565785" lvl="1" indent="-342900"/>
            <a:r>
              <a:rPr lang="en-US" sz="2200" b="1" dirty="0"/>
              <a:t>A more skilled labor force is needed.</a:t>
            </a:r>
          </a:p>
          <a:p>
            <a:pPr marL="565785" lvl="1" indent="-342900"/>
            <a:r>
              <a:rPr lang="en-US" sz="2200" b="1" dirty="0"/>
              <a:t>Infusion is a relatively slow manufacturing process.  It is usually not worth considering for applications requiring high production rates where another manufacturing solution is feasible.</a:t>
            </a:r>
          </a:p>
          <a:p>
            <a:pPr marL="565785" lvl="1" indent="-342900">
              <a:buFont typeface="Wingdings" panose="05000000000000000000" pitchFamily="2" charset="2"/>
              <a:buChar char="Ø"/>
            </a:pPr>
            <a:endParaRPr lang="en-US" sz="2000" b="1" dirty="0">
              <a:cs typeface="Calibri"/>
            </a:endParaRPr>
          </a:p>
          <a:p>
            <a:pPr marL="565785" lvl="1" indent="-342900">
              <a:buFont typeface="Wingdings" panose="05000000000000000000" pitchFamily="2" charset="2"/>
              <a:buChar char="Ø"/>
            </a:pPr>
            <a:endParaRPr lang="en-US" sz="1850" b="1" dirty="0">
              <a:cs typeface="Calibri"/>
            </a:endParaRPr>
          </a:p>
          <a:p>
            <a:pPr marL="914400" lvl="1" indent="-457200">
              <a:buAutoNum type="arabicParenR"/>
            </a:pPr>
            <a:endParaRPr lang="en-US" sz="2000" b="1" dirty="0">
              <a:cs typeface="Calibri"/>
            </a:endParaRPr>
          </a:p>
          <a:p>
            <a:pPr marL="342900" indent="-342900">
              <a:buFont typeface="Wingdings"/>
              <a:buChar char="Ø"/>
            </a:pPr>
            <a:endParaRPr lang="en-US" sz="2000" b="1" dirty="0">
              <a:cs typeface="Calibri"/>
            </a:endParaRPr>
          </a:p>
          <a:p>
            <a:pPr marL="800100" lvl="1" indent="-342900">
              <a:buFont typeface="Arial"/>
              <a:buChar char="•"/>
            </a:pPr>
            <a:endParaRPr lang="en-US" sz="2000" b="1" dirty="0"/>
          </a:p>
        </p:txBody>
      </p:sp>
      <p:sp>
        <p:nvSpPr>
          <p:cNvPr id="5" name="TextBox 4">
            <a:extLst>
              <a:ext uri="{FF2B5EF4-FFF2-40B4-BE49-F238E27FC236}">
                <a16:creationId xmlns:a16="http://schemas.microsoft.com/office/drawing/2014/main" id="{18A43D42-338C-4190-BDC5-0B17FBC0B7EB}"/>
              </a:ext>
            </a:extLst>
          </p:cNvPr>
          <p:cNvSpPr txBox="1"/>
          <p:nvPr/>
        </p:nvSpPr>
        <p:spPr>
          <a:xfrm>
            <a:off x="6456360" y="46379"/>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3</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056981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4400" dirty="0"/>
              <a:t>Composite Recycling Technician Education Program</a:t>
            </a:r>
          </a:p>
        </p:txBody>
      </p:sp>
      <p:sp>
        <p:nvSpPr>
          <p:cNvPr id="5" name="Subtitle 1"/>
          <p:cNvSpPr txBox="1">
            <a:spLocks/>
          </p:cNvSpPr>
          <p:nvPr/>
        </p:nvSpPr>
        <p:spPr>
          <a:xfrm>
            <a:off x="740959" y="4504012"/>
            <a:ext cx="7162963" cy="1082596"/>
          </a:xfrm>
          <a:prstGeom prst="rect">
            <a:avLst/>
          </a:prstGeom>
        </p:spPr>
        <p:txBody>
          <a:bodyPr vert="horz" lIns="91440" tIns="45720" rIns="91440" bIns="45720" numCol="1" rtlCol="0" anchor="t">
            <a:noAutofit/>
          </a:bodyPr>
          <a:lstStyle>
            <a:lvl1pPr marL="0" indent="0" algn="l" defTabSz="685800" rtl="0" eaLnBrk="1" latinLnBrk="0" hangingPunct="1">
              <a:spcBef>
                <a:spcPct val="20000"/>
              </a:spcBef>
              <a:buClr>
                <a:schemeClr val="accent1"/>
              </a:buClr>
              <a:buFont typeface="Arial" pitchFamily="34" charset="0"/>
              <a:buNone/>
              <a:defRPr sz="1500" kern="1200">
                <a:solidFill>
                  <a:schemeClr val="tx1">
                    <a:tint val="75000"/>
                  </a:schemeClr>
                </a:solidFill>
                <a:latin typeface="+mn-lt"/>
                <a:ea typeface="+mn-ea"/>
                <a:cs typeface="+mn-cs"/>
              </a:defRPr>
            </a:lvl1pPr>
            <a:lvl2pPr marL="342900" indent="0" algn="ctr" defTabSz="685800" rtl="0" eaLnBrk="1" latinLnBrk="0" hangingPunct="1">
              <a:spcBef>
                <a:spcPct val="20000"/>
              </a:spcBef>
              <a:buClr>
                <a:schemeClr val="accent2"/>
              </a:buClr>
              <a:buFont typeface="Arial" pitchFamily="34" charset="0"/>
              <a:buNone/>
              <a:defRPr sz="1500" kern="1200">
                <a:solidFill>
                  <a:schemeClr val="tx1">
                    <a:tint val="75000"/>
                  </a:schemeClr>
                </a:solidFill>
                <a:latin typeface="+mn-lt"/>
                <a:ea typeface="+mn-ea"/>
                <a:cs typeface="+mn-cs"/>
              </a:defRPr>
            </a:lvl2pPr>
            <a:lvl3pPr marL="685800" indent="0" algn="ctr" defTabSz="685800" rtl="0" eaLnBrk="1" latinLnBrk="0" hangingPunct="1">
              <a:spcBef>
                <a:spcPct val="20000"/>
              </a:spcBef>
              <a:buClr>
                <a:schemeClr val="accent3"/>
              </a:buClr>
              <a:buFont typeface="Arial" pitchFamily="34" charset="0"/>
              <a:buNone/>
              <a:defRPr sz="1350" kern="1200">
                <a:solidFill>
                  <a:schemeClr val="tx1">
                    <a:tint val="75000"/>
                  </a:schemeClr>
                </a:solidFill>
                <a:latin typeface="+mn-lt"/>
                <a:ea typeface="+mn-ea"/>
                <a:cs typeface="+mn-cs"/>
              </a:defRPr>
            </a:lvl3pPr>
            <a:lvl4pPr marL="1028700" indent="0" algn="ctr" defTabSz="685800" rtl="0" eaLnBrk="1" latinLnBrk="0" hangingPunct="1">
              <a:spcBef>
                <a:spcPct val="20000"/>
              </a:spcBef>
              <a:buClr>
                <a:schemeClr val="accent4"/>
              </a:buClr>
              <a:buFont typeface="Arial" pitchFamily="34" charset="0"/>
              <a:buNone/>
              <a:defRPr sz="1200" kern="1200">
                <a:solidFill>
                  <a:schemeClr val="tx1">
                    <a:tint val="75000"/>
                  </a:schemeClr>
                </a:solidFill>
                <a:latin typeface="+mn-lt"/>
                <a:ea typeface="+mn-ea"/>
                <a:cs typeface="+mn-cs"/>
              </a:defRPr>
            </a:lvl4pPr>
            <a:lvl5pPr marL="1371600" indent="0" algn="ctr" defTabSz="685800" rtl="0" eaLnBrk="1" latinLnBrk="0" hangingPunct="1">
              <a:spcBef>
                <a:spcPct val="20000"/>
              </a:spcBef>
              <a:buClr>
                <a:schemeClr val="accent5"/>
              </a:buClr>
              <a:buFont typeface="Arial" pitchFamily="34" charset="0"/>
              <a:buNone/>
              <a:defRPr sz="1050" kern="1200" baseline="0">
                <a:solidFill>
                  <a:schemeClr val="tx1">
                    <a:tint val="75000"/>
                  </a:schemeClr>
                </a:solidFill>
                <a:latin typeface="+mn-lt"/>
                <a:ea typeface="+mn-ea"/>
                <a:cs typeface="+mn-cs"/>
              </a:defRPr>
            </a:lvl5pPr>
            <a:lvl6pPr marL="1714500" indent="0" algn="ctr" defTabSz="685800" rtl="0" eaLnBrk="1" latinLnBrk="0" hangingPunct="1">
              <a:spcBef>
                <a:spcPct val="20000"/>
              </a:spcBef>
              <a:buClr>
                <a:schemeClr val="accent1"/>
              </a:buClr>
              <a:buFont typeface="Arial" pitchFamily="34" charset="0"/>
              <a:buNone/>
              <a:defRPr sz="1050" kern="1200" baseline="0">
                <a:solidFill>
                  <a:schemeClr val="tx1">
                    <a:tint val="75000"/>
                  </a:schemeClr>
                </a:solidFill>
                <a:latin typeface="+mn-lt"/>
                <a:ea typeface="+mn-ea"/>
                <a:cs typeface="+mn-cs"/>
              </a:defRPr>
            </a:lvl6pPr>
            <a:lvl7pPr marL="2057400" indent="0" algn="ctr" defTabSz="685800" rtl="0" eaLnBrk="1" latinLnBrk="0" hangingPunct="1">
              <a:spcBef>
                <a:spcPct val="20000"/>
              </a:spcBef>
              <a:buClr>
                <a:schemeClr val="accent2"/>
              </a:buClr>
              <a:buFont typeface="Arial" pitchFamily="34" charset="0"/>
              <a:buNone/>
              <a:defRPr sz="1050" kern="1200">
                <a:solidFill>
                  <a:schemeClr val="tx1">
                    <a:tint val="75000"/>
                  </a:schemeClr>
                </a:solidFill>
                <a:latin typeface="+mn-lt"/>
                <a:ea typeface="+mn-ea"/>
                <a:cs typeface="+mn-cs"/>
              </a:defRPr>
            </a:lvl7pPr>
            <a:lvl8pPr marL="2400300" indent="0" algn="ctr" defTabSz="685800" rtl="0" eaLnBrk="1" latinLnBrk="0" hangingPunct="1">
              <a:spcBef>
                <a:spcPct val="20000"/>
              </a:spcBef>
              <a:buClr>
                <a:schemeClr val="accent3"/>
              </a:buClr>
              <a:buFont typeface="Arial" pitchFamily="34" charset="0"/>
              <a:buNone/>
              <a:defRPr sz="1050" kern="1200">
                <a:solidFill>
                  <a:schemeClr val="tx1">
                    <a:tint val="75000"/>
                  </a:schemeClr>
                </a:solidFill>
                <a:latin typeface="+mn-lt"/>
                <a:ea typeface="+mn-ea"/>
                <a:cs typeface="+mn-cs"/>
              </a:defRPr>
            </a:lvl8pPr>
            <a:lvl9pPr marL="2743200" indent="0" algn="ctr" defTabSz="685800" rtl="0" eaLnBrk="1" latinLnBrk="0" hangingPunct="1">
              <a:spcBef>
                <a:spcPct val="20000"/>
              </a:spcBef>
              <a:buClr>
                <a:schemeClr val="accent4"/>
              </a:buClr>
              <a:buFont typeface="Arial" pitchFamily="34" charset="0"/>
              <a:buNone/>
              <a:defRPr sz="1050" kern="1200">
                <a:solidFill>
                  <a:schemeClr val="tx1">
                    <a:tint val="75000"/>
                  </a:schemeClr>
                </a:solidFill>
                <a:latin typeface="+mn-lt"/>
                <a:ea typeface="+mn-ea"/>
                <a:cs typeface="+mn-cs"/>
              </a:defRPr>
            </a:lvl9pPr>
          </a:lstStyle>
          <a:p>
            <a:r>
              <a:rPr lang="en-US" sz="2000" b="1" dirty="0">
                <a:solidFill>
                  <a:schemeClr val="tx1"/>
                </a:solidFill>
                <a:ea typeface="+mn-lt"/>
                <a:cs typeface="+mn-lt"/>
              </a:rPr>
              <a:t>Module 2 - Composite Manufacturing Methods - Thermosets and Thermoplastic</a:t>
            </a:r>
            <a:endParaRPr lang="en-US" sz="2000" dirty="0">
              <a:solidFill>
                <a:schemeClr val="tx1"/>
              </a:solidFill>
              <a:ea typeface="+mn-lt"/>
              <a:cs typeface="+mn-lt"/>
            </a:endParaRPr>
          </a:p>
          <a:p>
            <a:r>
              <a:rPr lang="en-US" sz="2000" b="1" dirty="0">
                <a:solidFill>
                  <a:schemeClr val="tx1"/>
                </a:solidFill>
                <a:ea typeface="+mn-lt"/>
                <a:cs typeface="+mn-lt"/>
              </a:rPr>
              <a:t>Lecture 4 – Contact Molding and Filament Winding</a:t>
            </a:r>
            <a:endParaRPr lang="en-US" sz="2000" dirty="0">
              <a:solidFill>
                <a:schemeClr val="tx1"/>
              </a:solidFill>
            </a:endParaRPr>
          </a:p>
        </p:txBody>
      </p:sp>
      <p:sp>
        <p:nvSpPr>
          <p:cNvPr id="4" name="TextBox 3">
            <a:extLst>
              <a:ext uri="{FF2B5EF4-FFF2-40B4-BE49-F238E27FC236}">
                <a16:creationId xmlns:a16="http://schemas.microsoft.com/office/drawing/2014/main" id="{D326CFB9-87AC-489E-8AD3-D21EFD7ACA19}"/>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a:t>
            </a:r>
            <a:r>
              <a:rPr lang="en-US" sz="1400" dirty="0" smtClean="0"/>
              <a:t>4</a:t>
            </a:r>
            <a:endParaRPr lang="en-US" sz="1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72" y="625632"/>
            <a:ext cx="2155371" cy="8515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43" y="686445"/>
            <a:ext cx="2991179" cy="81069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0594" y="1885000"/>
            <a:ext cx="3467100" cy="390525"/>
          </a:xfrm>
          <a:prstGeom prst="rect">
            <a:avLst/>
          </a:prstGeom>
        </p:spPr>
      </p:pic>
      <p:sp>
        <p:nvSpPr>
          <p:cNvPr id="11" name="Footer Placeholder 10"/>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7642509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71" y="256848"/>
            <a:ext cx="7620000" cy="1143000"/>
          </a:xfrm>
        </p:spPr>
        <p:txBody>
          <a:bodyPr/>
          <a:lstStyle/>
          <a:p>
            <a:r>
              <a:rPr lang="en-US" sz="2800" dirty="0">
                <a:solidFill>
                  <a:srgbClr val="002060"/>
                </a:solidFill>
                <a:ea typeface="+mj-lt"/>
                <a:cs typeface="+mj-lt"/>
              </a:rPr>
              <a:t>Composite Manufacturing Methods: </a:t>
            </a:r>
            <a:br>
              <a:rPr lang="en-US" sz="2800" dirty="0">
                <a:solidFill>
                  <a:srgbClr val="002060"/>
                </a:solidFill>
                <a:ea typeface="+mj-lt"/>
                <a:cs typeface="+mj-lt"/>
              </a:rPr>
            </a:br>
            <a:r>
              <a:rPr lang="en-US" sz="2800" dirty="0">
                <a:solidFill>
                  <a:srgbClr val="002060"/>
                </a:solidFill>
                <a:ea typeface="+mj-lt"/>
                <a:cs typeface="+mj-lt"/>
              </a:rPr>
              <a:t>Contact Molding and Filament Winding</a:t>
            </a:r>
          </a:p>
          <a:p>
            <a:endParaRPr lang="en-US" sz="3600" dirty="0">
              <a:ea typeface="Cambria"/>
            </a:endParaRPr>
          </a:p>
        </p:txBody>
      </p:sp>
      <p:sp>
        <p:nvSpPr>
          <p:cNvPr id="3" name="Content Placeholder 2"/>
          <p:cNvSpPr>
            <a:spLocks noGrp="1"/>
          </p:cNvSpPr>
          <p:nvPr>
            <p:ph idx="1"/>
          </p:nvPr>
        </p:nvSpPr>
        <p:spPr>
          <a:xfrm>
            <a:off x="457200" y="1600200"/>
            <a:ext cx="7498080" cy="4800600"/>
          </a:xfrm>
        </p:spPr>
        <p:txBody>
          <a:bodyPr vert="horz" lIns="91440" tIns="45720" rIns="91440" bIns="45720" rtlCol="0" anchor="t">
            <a:normAutofit/>
          </a:bodyPr>
          <a:lstStyle/>
          <a:p>
            <a:pPr marL="85725" indent="0">
              <a:buNone/>
            </a:pPr>
            <a:r>
              <a:rPr lang="en-US" sz="2400" b="1" dirty="0"/>
              <a:t>Objectives:</a:t>
            </a:r>
            <a:endParaRPr lang="en-US" sz="2400" b="1" dirty="0">
              <a:cs typeface="Calibri"/>
            </a:endParaRPr>
          </a:p>
          <a:p>
            <a:r>
              <a:rPr lang="en-US" sz="2400" b="1" dirty="0"/>
              <a:t>Learn the methodology of Hand Lay-up/Open Molding/Contact Molding/Wet Lay-up</a:t>
            </a:r>
            <a:endParaRPr lang="en-US" sz="2400" b="1" dirty="0">
              <a:cs typeface="Calibri"/>
            </a:endParaRPr>
          </a:p>
          <a:p>
            <a:r>
              <a:rPr lang="en-US" sz="2400" b="1" dirty="0"/>
              <a:t>Learn the advantages and limitations of Hand Lay-up/Open Molding/Contact Molding/Wet Lay-up</a:t>
            </a:r>
            <a:endParaRPr lang="en-US" sz="2400" b="1" dirty="0">
              <a:cs typeface="Calibri"/>
            </a:endParaRPr>
          </a:p>
          <a:p>
            <a:r>
              <a:rPr lang="en-US" sz="2400" b="1" dirty="0"/>
              <a:t>Learn the methodology of Spray-up</a:t>
            </a:r>
            <a:endParaRPr lang="en-US" sz="2400" b="1" dirty="0">
              <a:cs typeface="Calibri"/>
            </a:endParaRPr>
          </a:p>
          <a:p>
            <a:r>
              <a:rPr lang="en-US" sz="2400" b="1" dirty="0"/>
              <a:t>Learn the advantages and limitations of Spray-up</a:t>
            </a:r>
          </a:p>
          <a:p>
            <a:r>
              <a:rPr lang="en-US" sz="2400" b="1" dirty="0"/>
              <a:t>Learn the methodology of Filament Winding</a:t>
            </a:r>
            <a:endParaRPr lang="en-US" sz="2400" b="1" dirty="0">
              <a:cs typeface="Calibri"/>
            </a:endParaRPr>
          </a:p>
          <a:p>
            <a:r>
              <a:rPr lang="en-US" sz="2400" b="1" dirty="0"/>
              <a:t>Learn the advantages and limitations of Filament Winding</a:t>
            </a:r>
            <a:endParaRPr lang="en-US" sz="2400" b="1" dirty="0">
              <a:cs typeface="Calibri"/>
            </a:endParaRPr>
          </a:p>
          <a:p>
            <a:endParaRPr lang="en-US" sz="2400" b="1" dirty="0">
              <a:cs typeface="Calibri"/>
            </a:endParaRPr>
          </a:p>
          <a:p>
            <a:endParaRPr lang="en-US" sz="2400" b="1" dirty="0">
              <a:highlight>
                <a:srgbClr val="FFFF00"/>
              </a:highlight>
              <a:cs typeface="Calibri"/>
            </a:endParaRPr>
          </a:p>
        </p:txBody>
      </p:sp>
      <p:sp>
        <p:nvSpPr>
          <p:cNvPr id="5" name="TextBox 4">
            <a:extLst>
              <a:ext uri="{FF2B5EF4-FFF2-40B4-BE49-F238E27FC236}">
                <a16:creationId xmlns:a16="http://schemas.microsoft.com/office/drawing/2014/main" id="{78F655A4-8A32-4CFB-96FD-990A6D91A3A4}"/>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2887302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06" y="185689"/>
            <a:ext cx="7620000" cy="1143000"/>
          </a:xfrm>
        </p:spPr>
        <p:txBody>
          <a:bodyPr/>
          <a:lstStyle/>
          <a:p>
            <a:r>
              <a:rPr lang="en-US" sz="2800" dirty="0">
                <a:solidFill>
                  <a:srgbClr val="002060"/>
                </a:solidFill>
              </a:rPr>
              <a:t>Composite Manufacturing Methods</a:t>
            </a:r>
            <a:r>
              <a:rPr lang="en-US" sz="2800" dirty="0">
                <a:solidFill>
                  <a:srgbClr val="002060"/>
                </a:solidFill>
                <a:cs typeface="Calibri"/>
              </a:rPr>
              <a:t>: </a:t>
            </a:r>
            <a:br>
              <a:rPr lang="en-US" sz="2800" dirty="0">
                <a:solidFill>
                  <a:srgbClr val="002060"/>
                </a:solidFill>
                <a:cs typeface="Calibri"/>
              </a:rPr>
            </a:br>
            <a:r>
              <a:rPr lang="en-US" sz="2800" dirty="0">
                <a:solidFill>
                  <a:srgbClr val="002060"/>
                </a:solidFill>
                <a:cs typeface="Calibri"/>
              </a:rPr>
              <a:t>Contact Molding and Filament Winding</a:t>
            </a:r>
            <a:endParaRPr lang="en-US" dirty="0"/>
          </a:p>
        </p:txBody>
      </p:sp>
      <p:sp>
        <p:nvSpPr>
          <p:cNvPr id="3" name="Content Placeholder 2"/>
          <p:cNvSpPr>
            <a:spLocks noGrp="1"/>
          </p:cNvSpPr>
          <p:nvPr>
            <p:ph idx="1"/>
          </p:nvPr>
        </p:nvSpPr>
        <p:spPr>
          <a:xfrm>
            <a:off x="580601" y="1328689"/>
            <a:ext cx="7051591" cy="4800600"/>
          </a:xfrm>
        </p:spPr>
        <p:txBody>
          <a:bodyPr vert="horz" lIns="91440" tIns="45720" rIns="91440" bIns="45720" rtlCol="0" anchor="t">
            <a:normAutofit lnSpcReduction="10000"/>
          </a:bodyPr>
          <a:lstStyle/>
          <a:p>
            <a:pPr marL="85725" indent="0">
              <a:buNone/>
            </a:pPr>
            <a:r>
              <a:rPr lang="en-US" sz="2400" b="1" dirty="0"/>
              <a:t>At the end of the lecture you will be able to:</a:t>
            </a:r>
            <a:endParaRPr lang="en-US" sz="2400" b="1" dirty="0">
              <a:cs typeface="Calibri"/>
            </a:endParaRPr>
          </a:p>
          <a:p>
            <a:r>
              <a:rPr lang="en-US" sz="2400" b="1" dirty="0"/>
              <a:t>Describe the methodology of Hand Lay-up/Open Molding/Contact Molding/Wet Lay-up</a:t>
            </a:r>
            <a:endParaRPr lang="en-US" sz="2400" b="1" dirty="0">
              <a:cs typeface="Calibri"/>
            </a:endParaRPr>
          </a:p>
          <a:p>
            <a:r>
              <a:rPr lang="en-US" sz="2400" b="1" dirty="0"/>
              <a:t>Identify the advantages and limitations of Hand Lay-up/Open Molding/Contact Molding/Wet Lay-up</a:t>
            </a:r>
            <a:endParaRPr lang="en-US" sz="2400" b="1" dirty="0">
              <a:cs typeface="Calibri"/>
            </a:endParaRPr>
          </a:p>
          <a:p>
            <a:r>
              <a:rPr lang="en-US" sz="2400" b="1" dirty="0"/>
              <a:t>Describe the methodology of Spray-up</a:t>
            </a:r>
            <a:endParaRPr lang="en-US" sz="2400" b="1" dirty="0">
              <a:cs typeface="Calibri"/>
            </a:endParaRPr>
          </a:p>
          <a:p>
            <a:r>
              <a:rPr lang="en-US" sz="2400" b="1" dirty="0"/>
              <a:t>Identify the advantages and limitations of Spray-up</a:t>
            </a:r>
          </a:p>
          <a:p>
            <a:r>
              <a:rPr lang="en-US" sz="2400" b="1" dirty="0">
                <a:cs typeface="Calibri"/>
              </a:rPr>
              <a:t>Compare and contrast </a:t>
            </a:r>
            <a:r>
              <a:rPr lang="en-US" sz="2400" b="1" dirty="0"/>
              <a:t>Hand Lay-up/Open Molding/Contact Molding and Spray-up</a:t>
            </a:r>
          </a:p>
          <a:p>
            <a:r>
              <a:rPr lang="en-US" sz="2400" b="1" dirty="0">
                <a:cs typeface="Calibri"/>
              </a:rPr>
              <a:t>Describe the process of Filament Winding</a:t>
            </a:r>
          </a:p>
          <a:p>
            <a:r>
              <a:rPr lang="en-US" sz="2400" b="1" dirty="0">
                <a:cs typeface="Calibri"/>
              </a:rPr>
              <a:t>Describe the attributes and limitations of Filament Winding</a:t>
            </a:r>
          </a:p>
          <a:p>
            <a:endParaRPr lang="en-US" sz="2400" b="1" dirty="0">
              <a:cs typeface="Calibri"/>
            </a:endParaRPr>
          </a:p>
          <a:p>
            <a:pPr marL="85725" indent="0">
              <a:buNone/>
            </a:pPr>
            <a:endParaRPr lang="en-US" sz="2400" b="1" dirty="0">
              <a:cs typeface="Calibri"/>
            </a:endParaRPr>
          </a:p>
          <a:p>
            <a:pPr marL="85725" indent="0">
              <a:buNone/>
            </a:pPr>
            <a:endParaRPr lang="en-US" sz="2200" dirty="0">
              <a:ea typeface="+mn-lt"/>
              <a:cs typeface="+mn-lt"/>
            </a:endParaRPr>
          </a:p>
        </p:txBody>
      </p:sp>
      <p:sp>
        <p:nvSpPr>
          <p:cNvPr id="5" name="TextBox 4">
            <a:extLst>
              <a:ext uri="{FF2B5EF4-FFF2-40B4-BE49-F238E27FC236}">
                <a16:creationId xmlns:a16="http://schemas.microsoft.com/office/drawing/2014/main" id="{C29E02F0-6D2C-4D18-8F92-5A649072158F}"/>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181159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667" y="0"/>
            <a:ext cx="3372567" cy="584775"/>
          </a:xfrm>
          <a:prstGeom prst="rect">
            <a:avLst/>
          </a:prstGeom>
          <a:noFill/>
        </p:spPr>
        <p:txBody>
          <a:bodyPr wrap="square" rtlCol="0">
            <a:spAutoFit/>
          </a:bodyPr>
          <a:lstStyle/>
          <a:p>
            <a:pPr algn="ctr"/>
            <a:r>
              <a:rPr lang="en-US" sz="3200" b="1" dirty="0">
                <a:solidFill>
                  <a:schemeClr val="bg1"/>
                </a:solidFill>
              </a:rPr>
              <a:t>Lecture 2</a:t>
            </a:r>
          </a:p>
        </p:txBody>
      </p:sp>
      <p:sp>
        <p:nvSpPr>
          <p:cNvPr id="14" name="Oval 13"/>
          <p:cNvSpPr/>
          <p:nvPr/>
        </p:nvSpPr>
        <p:spPr>
          <a:xfrm>
            <a:off x="508000" y="2022777"/>
            <a:ext cx="5529085" cy="4308226"/>
          </a:xfrm>
          <a:prstGeom prst="ellipse">
            <a:avLst/>
          </a:prstGeom>
          <a:solidFill>
            <a:schemeClr val="bg2"/>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5" name="Oval 14"/>
          <p:cNvSpPr/>
          <p:nvPr/>
        </p:nvSpPr>
        <p:spPr>
          <a:xfrm>
            <a:off x="2836691" y="2022777"/>
            <a:ext cx="5386766" cy="4308227"/>
          </a:xfrm>
          <a:prstGeom prst="ellipse">
            <a:avLst/>
          </a:prstGeom>
          <a:solidFill>
            <a:schemeClr val="accent2">
              <a:lumMod val="20000"/>
              <a:lumOff val="80000"/>
              <a:alpha val="61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28575" cmpd="sng">
                <a:solidFill>
                  <a:schemeClr val="tx1"/>
                </a:solidFill>
              </a:ln>
              <a:solidFill>
                <a:schemeClr val="tx1"/>
              </a:solidFill>
            </a:endParaRPr>
          </a:p>
        </p:txBody>
      </p:sp>
      <p:sp>
        <p:nvSpPr>
          <p:cNvPr id="16" name="TextBox 15"/>
          <p:cNvSpPr txBox="1"/>
          <p:nvPr/>
        </p:nvSpPr>
        <p:spPr>
          <a:xfrm>
            <a:off x="3362825" y="2862085"/>
            <a:ext cx="2603417" cy="2769989"/>
          </a:xfrm>
          <a:prstGeom prst="rect">
            <a:avLst/>
          </a:prstGeom>
          <a:noFill/>
        </p:spPr>
        <p:txBody>
          <a:bodyPr wrap="square" rtlCol="0" anchor="t">
            <a:spAutoFit/>
          </a:bodyPr>
          <a:lstStyle/>
          <a:p>
            <a:pPr marL="171450" indent="-171450">
              <a:buFont typeface="Arial"/>
              <a:buChar char="•"/>
            </a:pPr>
            <a:r>
              <a:rPr lang="en-US" b="1" dirty="0"/>
              <a:t>Injection Molding</a:t>
            </a:r>
            <a:endParaRPr lang="en-US" b="1" dirty="0">
              <a:cs typeface="Calibri"/>
            </a:endParaRPr>
          </a:p>
          <a:p>
            <a:pPr marL="171450" indent="-171450">
              <a:buFont typeface="Arial"/>
              <a:buChar char="•"/>
            </a:pPr>
            <a:r>
              <a:rPr lang="en-US" b="1" dirty="0"/>
              <a:t>Rotational Molding</a:t>
            </a:r>
            <a:endParaRPr lang="en-US" b="1" dirty="0">
              <a:cs typeface="Calibri"/>
            </a:endParaRPr>
          </a:p>
          <a:p>
            <a:pPr marL="171450" indent="-171450">
              <a:buFont typeface="Arial"/>
              <a:buChar char="•"/>
            </a:pPr>
            <a:r>
              <a:rPr lang="en-US" b="1" dirty="0"/>
              <a:t>Compression Molding</a:t>
            </a:r>
            <a:endParaRPr lang="en-US" b="1" dirty="0">
              <a:cs typeface="Calibri"/>
            </a:endParaRPr>
          </a:p>
          <a:p>
            <a:pPr marL="171450" indent="-171450">
              <a:buFont typeface="Arial"/>
              <a:buChar char="•"/>
            </a:pPr>
            <a:r>
              <a:rPr lang="en-US" b="1" dirty="0"/>
              <a:t>Casting, Foam Molding</a:t>
            </a:r>
            <a:endParaRPr lang="en-US" b="1" dirty="0">
              <a:cs typeface="Calibri"/>
            </a:endParaRPr>
          </a:p>
          <a:p>
            <a:pPr marL="171450" indent="-171450">
              <a:buFont typeface="Arial"/>
              <a:buChar char="•"/>
            </a:pPr>
            <a:r>
              <a:rPr lang="en-US" b="1" dirty="0"/>
              <a:t>Vacuum-Bag Molding</a:t>
            </a:r>
            <a:endParaRPr lang="en-US" b="1" dirty="0">
              <a:cs typeface="Calibri"/>
            </a:endParaRPr>
          </a:p>
          <a:p>
            <a:pPr marL="171450" indent="-171450">
              <a:buFont typeface="Arial"/>
              <a:buChar char="•"/>
            </a:pPr>
            <a:r>
              <a:rPr lang="en-US" b="1" dirty="0">
                <a:solidFill>
                  <a:srgbClr val="C00000"/>
                </a:solidFill>
              </a:rPr>
              <a:t>Hand/Spray Layup</a:t>
            </a:r>
            <a:endParaRPr lang="en-US" b="1" dirty="0">
              <a:solidFill>
                <a:srgbClr val="C00000"/>
              </a:solidFill>
              <a:cs typeface="Calibri"/>
            </a:endParaRPr>
          </a:p>
          <a:p>
            <a:pPr marL="171450" indent="-171450">
              <a:buFont typeface="Arial"/>
              <a:buChar char="•"/>
            </a:pPr>
            <a:r>
              <a:rPr lang="en-US" b="1" dirty="0"/>
              <a:t>Resin Transfer Molding</a:t>
            </a:r>
            <a:endParaRPr lang="en-US" b="1" dirty="0">
              <a:cs typeface="Calibri"/>
            </a:endParaRPr>
          </a:p>
          <a:p>
            <a:pPr marL="171450" indent="-171450">
              <a:buFont typeface="Arial"/>
              <a:buChar char="•"/>
            </a:pPr>
            <a:r>
              <a:rPr lang="en-US" b="1" dirty="0">
                <a:solidFill>
                  <a:srgbClr val="C00000"/>
                </a:solidFill>
              </a:rPr>
              <a:t>Filament Winding</a:t>
            </a:r>
            <a:endParaRPr lang="en-US" b="1" dirty="0">
              <a:solidFill>
                <a:srgbClr val="C00000"/>
              </a:solidFill>
              <a:cs typeface="Calibri"/>
            </a:endParaRPr>
          </a:p>
          <a:p>
            <a:pPr marL="171450" indent="-171450">
              <a:buFont typeface="Arial"/>
              <a:buChar char="•"/>
            </a:pPr>
            <a:r>
              <a:rPr lang="en-US" b="1" dirty="0"/>
              <a:t>Pultrusion</a:t>
            </a:r>
            <a:endParaRPr lang="en-US" b="1" dirty="0">
              <a:cs typeface="Calibri"/>
            </a:endParaRPr>
          </a:p>
          <a:p>
            <a:pPr marL="171450" indent="-171450">
              <a:buFont typeface="Arial"/>
              <a:buChar char="•"/>
            </a:pPr>
            <a:endParaRPr lang="en-US" sz="1200" dirty="0"/>
          </a:p>
        </p:txBody>
      </p:sp>
      <p:sp>
        <p:nvSpPr>
          <p:cNvPr id="17" name="TextBox 16"/>
          <p:cNvSpPr txBox="1"/>
          <p:nvPr/>
        </p:nvSpPr>
        <p:spPr>
          <a:xfrm>
            <a:off x="1024088" y="2561602"/>
            <a:ext cx="1817845" cy="646331"/>
          </a:xfrm>
          <a:prstGeom prst="rect">
            <a:avLst/>
          </a:prstGeom>
          <a:solidFill>
            <a:schemeClr val="bg1"/>
          </a:solidFill>
          <a:ln w="28575">
            <a:solidFill>
              <a:srgbClr val="C00000"/>
            </a:solidFill>
          </a:ln>
        </p:spPr>
        <p:txBody>
          <a:bodyPr wrap="square" rtlCol="0" anchor="t">
            <a:spAutoFit/>
          </a:bodyPr>
          <a:lstStyle/>
          <a:p>
            <a:pPr algn="ctr"/>
            <a:r>
              <a:rPr lang="en-US" b="1" dirty="0"/>
              <a:t>Thermoplastic Processes</a:t>
            </a:r>
            <a:endParaRPr lang="en-US" dirty="0"/>
          </a:p>
        </p:txBody>
      </p:sp>
      <p:sp>
        <p:nvSpPr>
          <p:cNvPr id="18" name="TextBox 17"/>
          <p:cNvSpPr txBox="1"/>
          <p:nvPr/>
        </p:nvSpPr>
        <p:spPr>
          <a:xfrm>
            <a:off x="5912556" y="2405495"/>
            <a:ext cx="1365056" cy="646331"/>
          </a:xfrm>
          <a:prstGeom prst="rect">
            <a:avLst/>
          </a:prstGeom>
          <a:solidFill>
            <a:schemeClr val="bg1"/>
          </a:solidFill>
          <a:ln w="28575">
            <a:solidFill>
              <a:srgbClr val="C00000"/>
            </a:solidFill>
          </a:ln>
        </p:spPr>
        <p:txBody>
          <a:bodyPr wrap="square" rtlCol="0" anchor="t">
            <a:spAutoFit/>
          </a:bodyPr>
          <a:lstStyle/>
          <a:p>
            <a:pPr algn="ctr"/>
            <a:r>
              <a:rPr lang="en-US" b="1" dirty="0"/>
              <a:t>Thermoset Processes</a:t>
            </a:r>
            <a:endParaRPr lang="en-US" dirty="0"/>
          </a:p>
        </p:txBody>
      </p:sp>
      <p:sp>
        <p:nvSpPr>
          <p:cNvPr id="19" name="TextBox 18"/>
          <p:cNvSpPr txBox="1"/>
          <p:nvPr/>
        </p:nvSpPr>
        <p:spPr>
          <a:xfrm>
            <a:off x="534685" y="3755621"/>
            <a:ext cx="2398889" cy="923330"/>
          </a:xfrm>
          <a:prstGeom prst="rect">
            <a:avLst/>
          </a:prstGeom>
          <a:noFill/>
        </p:spPr>
        <p:txBody>
          <a:bodyPr wrap="square" rtlCol="0" anchor="t">
            <a:spAutoFit/>
          </a:bodyPr>
          <a:lstStyle/>
          <a:p>
            <a:pPr marL="171450" indent="-171450">
              <a:buFont typeface="Arial"/>
              <a:buChar char="•"/>
            </a:pPr>
            <a:r>
              <a:rPr lang="en-US" b="1" dirty="0"/>
              <a:t>Extrusion</a:t>
            </a:r>
            <a:endParaRPr lang="en-US" b="1" dirty="0">
              <a:cs typeface="Calibri"/>
            </a:endParaRPr>
          </a:p>
          <a:p>
            <a:pPr marL="628650" lvl="1" indent="-171450">
              <a:buFont typeface="Arial"/>
              <a:buChar char="•"/>
            </a:pPr>
            <a:r>
              <a:rPr lang="en-US" b="1" dirty="0"/>
              <a:t>Blow Molding</a:t>
            </a:r>
            <a:endParaRPr lang="en-US" b="1" dirty="0">
              <a:cs typeface="Calibri"/>
            </a:endParaRPr>
          </a:p>
          <a:p>
            <a:pPr marL="628650" lvl="1" indent="-171450">
              <a:buFont typeface="Arial"/>
              <a:buChar char="•"/>
            </a:pPr>
            <a:r>
              <a:rPr lang="en-US" b="1" dirty="0"/>
              <a:t>Thermoforming</a:t>
            </a:r>
            <a:endParaRPr lang="en-US" b="1" dirty="0">
              <a:cs typeface="Calibri"/>
            </a:endParaRPr>
          </a:p>
        </p:txBody>
      </p:sp>
      <p:sp>
        <p:nvSpPr>
          <p:cNvPr id="20" name="TextBox 19"/>
          <p:cNvSpPr txBox="1"/>
          <p:nvPr/>
        </p:nvSpPr>
        <p:spPr>
          <a:xfrm>
            <a:off x="6042988" y="3616686"/>
            <a:ext cx="1989667" cy="1446550"/>
          </a:xfrm>
          <a:prstGeom prst="rect">
            <a:avLst/>
          </a:prstGeom>
          <a:noFill/>
        </p:spPr>
        <p:txBody>
          <a:bodyPr wrap="square" rtlCol="0" anchor="t">
            <a:spAutoFit/>
          </a:bodyPr>
          <a:lstStyle/>
          <a:p>
            <a:pPr marL="171450" indent="-171450">
              <a:buFont typeface="Arial"/>
              <a:buChar char="•"/>
            </a:pPr>
            <a:r>
              <a:rPr lang="en-US" b="1" dirty="0"/>
              <a:t>Transfer Molding</a:t>
            </a:r>
            <a:endParaRPr lang="en-US" b="1" dirty="0">
              <a:cs typeface="Calibri"/>
            </a:endParaRPr>
          </a:p>
          <a:p>
            <a:pPr marL="171450" indent="-171450">
              <a:buFont typeface="Arial"/>
              <a:buChar char="•"/>
            </a:pPr>
            <a:r>
              <a:rPr lang="en-US" b="1" dirty="0"/>
              <a:t>Reaction Injection Molding</a:t>
            </a:r>
            <a:endParaRPr lang="en-US" b="1" dirty="0">
              <a:cs typeface="Calibri"/>
            </a:endParaRPr>
          </a:p>
          <a:p>
            <a:endParaRPr lang="en-US" sz="1600" dirty="0"/>
          </a:p>
        </p:txBody>
      </p:sp>
      <p:sp>
        <p:nvSpPr>
          <p:cNvPr id="3" name="Title 1">
            <a:extLst>
              <a:ext uri="{FF2B5EF4-FFF2-40B4-BE49-F238E27FC236}">
                <a16:creationId xmlns:a16="http://schemas.microsoft.com/office/drawing/2014/main" id="{1D3798B7-8161-4636-B8B5-687534FE6750}"/>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endParaRPr lang="en-US" sz="2800" dirty="0">
              <a:ea typeface="Cambria"/>
              <a:cs typeface="Calibri"/>
            </a:endParaRPr>
          </a:p>
        </p:txBody>
      </p:sp>
      <p:sp>
        <p:nvSpPr>
          <p:cNvPr id="7" name="Content Placeholder 2">
            <a:extLst>
              <a:ext uri="{FF2B5EF4-FFF2-40B4-BE49-F238E27FC236}">
                <a16:creationId xmlns:a16="http://schemas.microsoft.com/office/drawing/2014/main" id="{48FF8AA5-69A9-481C-9550-D2A95ED67751}"/>
              </a:ext>
            </a:extLst>
          </p:cNvPr>
          <p:cNvSpPr>
            <a:spLocks noGrp="1"/>
          </p:cNvSpPr>
          <p:nvPr>
            <p:ph idx="1"/>
          </p:nvPr>
        </p:nvSpPr>
        <p:spPr>
          <a:xfrm>
            <a:off x="208141" y="1324457"/>
            <a:ext cx="8280400" cy="940196"/>
          </a:xfrm>
        </p:spPr>
        <p:txBody>
          <a:bodyPr vert="horz" lIns="91440" tIns="45720" rIns="91440" bIns="45720" rtlCol="0" anchor="t">
            <a:normAutofit/>
          </a:bodyPr>
          <a:lstStyle/>
          <a:p>
            <a:pPr marL="85725" indent="0">
              <a:buNone/>
            </a:pPr>
            <a:r>
              <a:rPr lang="en-US" sz="2000" b="1" dirty="0">
                <a:cs typeface="Calibri"/>
              </a:rPr>
              <a:t>Manufacturing methods and processes for Thermoplastics vs. Thermosets</a:t>
            </a:r>
          </a:p>
        </p:txBody>
      </p:sp>
      <p:sp>
        <p:nvSpPr>
          <p:cNvPr id="2" name="Title 1">
            <a:extLst>
              <a:ext uri="{FF2B5EF4-FFF2-40B4-BE49-F238E27FC236}">
                <a16:creationId xmlns:a16="http://schemas.microsoft.com/office/drawing/2014/main" id="{EEA773D5-1756-4449-A4C7-D11A7DD41C2D}"/>
              </a:ext>
            </a:extLst>
          </p:cNvPr>
          <p:cNvSpPr>
            <a:spLocks noGrp="1"/>
          </p:cNvSpPr>
          <p:nvPr>
            <p:ph type="title"/>
          </p:nvPr>
        </p:nvSpPr>
        <p:spPr>
          <a:xfrm>
            <a:off x="270406" y="185689"/>
            <a:ext cx="7620000" cy="1143000"/>
          </a:xfrm>
        </p:spPr>
        <p:txBody>
          <a:bodyPr/>
          <a:lstStyle/>
          <a:p>
            <a:r>
              <a:rPr lang="en-US" sz="2800" dirty="0">
                <a:solidFill>
                  <a:srgbClr val="002060"/>
                </a:solidFill>
              </a:rPr>
              <a:t>Composite Manufacturing Methods</a:t>
            </a:r>
            <a:r>
              <a:rPr lang="en-US" sz="2800" dirty="0">
                <a:solidFill>
                  <a:srgbClr val="002060"/>
                </a:solidFill>
                <a:cs typeface="Calibri"/>
              </a:rPr>
              <a:t>: </a:t>
            </a:r>
            <a:br>
              <a:rPr lang="en-US" sz="2800" dirty="0">
                <a:solidFill>
                  <a:srgbClr val="002060"/>
                </a:solidFill>
                <a:cs typeface="Calibri"/>
              </a:rPr>
            </a:br>
            <a:r>
              <a:rPr lang="en-US" sz="2800" dirty="0">
                <a:solidFill>
                  <a:srgbClr val="002060"/>
                </a:solidFill>
                <a:cs typeface="Calibri"/>
              </a:rPr>
              <a:t>Contact Molding and Filament Winding</a:t>
            </a:r>
            <a:endParaRPr lang="en-US" dirty="0"/>
          </a:p>
        </p:txBody>
      </p:sp>
      <p:sp>
        <p:nvSpPr>
          <p:cNvPr id="5" name="TextBox 4">
            <a:extLst>
              <a:ext uri="{FF2B5EF4-FFF2-40B4-BE49-F238E27FC236}">
                <a16:creationId xmlns:a16="http://schemas.microsoft.com/office/drawing/2014/main" id="{984ABE9A-F622-4195-8CEA-2E4FBFFD2E45}"/>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6" name="Footer Placeholder 5"/>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5466030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946" y="1279682"/>
            <a:ext cx="7742903" cy="4800600"/>
          </a:xfrm>
        </p:spPr>
        <p:txBody>
          <a:bodyPr vert="horz" lIns="91440" tIns="45720" rIns="91440" bIns="45720" rtlCol="0" anchor="t">
            <a:noAutofit/>
          </a:bodyPr>
          <a:lstStyle/>
          <a:p>
            <a:pPr marL="85725" indent="0">
              <a:buNone/>
            </a:pPr>
            <a:r>
              <a:rPr lang="en-US" sz="2400" b="1" dirty="0">
                <a:solidFill>
                  <a:srgbClr val="C00000"/>
                </a:solidFill>
              </a:rPr>
              <a:t>Contact Molding</a:t>
            </a:r>
          </a:p>
          <a:p>
            <a:pPr lvl="1"/>
            <a:r>
              <a:rPr lang="en-US" sz="2200" b="1" dirty="0"/>
              <a:t>Process has many different synonymous names: </a:t>
            </a:r>
            <a:endParaRPr lang="en-US" sz="2200" b="1" dirty="0">
              <a:cs typeface="Calibri"/>
            </a:endParaRPr>
          </a:p>
          <a:p>
            <a:pPr lvl="2"/>
            <a:r>
              <a:rPr lang="en-US" sz="2200" b="1" dirty="0"/>
              <a:t>Contact molding</a:t>
            </a:r>
            <a:endParaRPr lang="en-US" sz="2200" b="1" dirty="0">
              <a:cs typeface="Calibri"/>
            </a:endParaRPr>
          </a:p>
          <a:p>
            <a:pPr lvl="2"/>
            <a:r>
              <a:rPr lang="en-US" sz="2200" b="1" dirty="0"/>
              <a:t>Open molding </a:t>
            </a:r>
            <a:endParaRPr lang="en-US" sz="2200" b="1" dirty="0">
              <a:cs typeface="Calibri"/>
            </a:endParaRPr>
          </a:p>
          <a:p>
            <a:pPr lvl="2"/>
            <a:r>
              <a:rPr lang="en-US" sz="2200" b="1" dirty="0"/>
              <a:t>Hand lay-up</a:t>
            </a:r>
          </a:p>
          <a:p>
            <a:pPr lvl="2"/>
            <a:r>
              <a:rPr lang="en-US" sz="2200" b="1" dirty="0">
                <a:cs typeface="Calibri"/>
              </a:rPr>
              <a:t>Wet lay-up</a:t>
            </a:r>
          </a:p>
          <a:p>
            <a:pPr lvl="2"/>
            <a:r>
              <a:rPr lang="en-US" sz="2200" b="1" dirty="0">
                <a:cs typeface="Calibri"/>
              </a:rPr>
              <a:t>Spray-up</a:t>
            </a:r>
          </a:p>
          <a:p>
            <a:pPr lvl="2"/>
            <a:r>
              <a:rPr lang="en-US" sz="2200" b="1" dirty="0">
                <a:cs typeface="Calibri"/>
              </a:rPr>
              <a:t>And, Filament Winding</a:t>
            </a:r>
          </a:p>
          <a:p>
            <a:pPr lvl="1"/>
            <a:r>
              <a:rPr lang="en-US" sz="2200" b="1" dirty="0">
                <a:cs typeface="Calibri"/>
              </a:rPr>
              <a:t>It is one of the simplest methods of creative polymer products</a:t>
            </a:r>
          </a:p>
          <a:p>
            <a:pPr lvl="1"/>
            <a:r>
              <a:rPr lang="en-US" sz="2200" b="1" dirty="0">
                <a:cs typeface="Calibri"/>
              </a:rPr>
              <a:t>And, requires the least amount of investment</a:t>
            </a:r>
          </a:p>
          <a:p>
            <a:pPr lvl="1"/>
            <a:r>
              <a:rPr lang="en-US" sz="2200" b="1" dirty="0">
                <a:ea typeface="+mn-lt"/>
                <a:cs typeface="+mn-lt"/>
              </a:rPr>
              <a:t>Hand Lay-up is a manual, slow, labor consuming method</a:t>
            </a:r>
          </a:p>
          <a:p>
            <a:pPr>
              <a:buFont typeface="Wingdings" pitchFamily="34" charset="0"/>
              <a:buChar char="Ø"/>
            </a:pPr>
            <a:endParaRPr lang="en-US" sz="2000" b="1" dirty="0">
              <a:cs typeface="Calibri"/>
            </a:endParaRPr>
          </a:p>
        </p:txBody>
      </p:sp>
      <p:sp>
        <p:nvSpPr>
          <p:cNvPr id="6" name="Rectangle 5">
            <a:extLst>
              <a:ext uri="{FF2B5EF4-FFF2-40B4-BE49-F238E27FC236}">
                <a16:creationId xmlns:a16="http://schemas.microsoft.com/office/drawing/2014/main" id="{B178ED0C-5376-4882-88AD-E0695DDFCE85}"/>
              </a:ext>
            </a:extLst>
          </p:cNvPr>
          <p:cNvSpPr/>
          <p:nvPr/>
        </p:nvSpPr>
        <p:spPr>
          <a:xfrm>
            <a:off x="268849" y="6380928"/>
            <a:ext cx="8178800" cy="400110"/>
          </a:xfrm>
          <a:prstGeom prst="rect">
            <a:avLst/>
          </a:prstGeom>
        </p:spPr>
        <p:txBody>
          <a:bodyPr wrap="square" anchor="t">
            <a:spAutoFit/>
          </a:bodyPr>
          <a:lstStyle/>
          <a:p>
            <a:r>
              <a:rPr lang="en-US" sz="1000" dirty="0"/>
              <a:t>Source: </a:t>
            </a:r>
            <a:r>
              <a:rPr lang="en-US" sz="1000" dirty="0">
                <a:ea typeface="+mn-lt"/>
                <a:cs typeface="+mn-lt"/>
                <a:hlinkClick r:id="rId3"/>
              </a:rPr>
              <a:t>http://compositeslab.com/composites-manufacturing-processes/open-molding/hand-lay-up/</a:t>
            </a:r>
            <a:endParaRPr lang="en-US" dirty="0">
              <a:ea typeface="+mn-lt"/>
              <a:cs typeface="+mn-lt"/>
            </a:endParaRPr>
          </a:p>
          <a:p>
            <a:endParaRPr lang="en-US" sz="1000" dirty="0">
              <a:ea typeface="+mn-lt"/>
              <a:cs typeface="+mn-lt"/>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sp>
        <p:nvSpPr>
          <p:cNvPr id="2" name="TextBox 1">
            <a:extLst>
              <a:ext uri="{FF2B5EF4-FFF2-40B4-BE49-F238E27FC236}">
                <a16:creationId xmlns:a16="http://schemas.microsoft.com/office/drawing/2014/main" id="{BB85B1D0-F7B2-4454-91CB-07E17ACB1317}"/>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952136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106" y="1338056"/>
            <a:ext cx="4548461" cy="917464"/>
          </a:xfrm>
        </p:spPr>
        <p:txBody>
          <a:bodyPr vert="horz" lIns="91440" tIns="45720" rIns="91440" bIns="45720" rtlCol="0" anchor="t">
            <a:noAutofit/>
          </a:bodyPr>
          <a:lstStyle/>
          <a:p>
            <a:pPr marL="85725" indent="0">
              <a:buNone/>
            </a:pPr>
            <a:r>
              <a:rPr lang="en-US" sz="2400" b="1" dirty="0">
                <a:solidFill>
                  <a:srgbClr val="C00000"/>
                </a:solidFill>
              </a:rPr>
              <a:t>Contact Molding – Hand Lay-up</a:t>
            </a:r>
            <a:endParaRPr lang="en-US" sz="2000" b="1" dirty="0">
              <a:cs typeface="Calibri"/>
            </a:endParaRPr>
          </a:p>
        </p:txBody>
      </p:sp>
      <p:sp>
        <p:nvSpPr>
          <p:cNvPr id="6" name="Rectangle 5">
            <a:extLst>
              <a:ext uri="{FF2B5EF4-FFF2-40B4-BE49-F238E27FC236}">
                <a16:creationId xmlns:a16="http://schemas.microsoft.com/office/drawing/2014/main" id="{B178ED0C-5376-4882-88AD-E0695DDFCE85}"/>
              </a:ext>
            </a:extLst>
          </p:cNvPr>
          <p:cNvSpPr/>
          <p:nvPr/>
        </p:nvSpPr>
        <p:spPr>
          <a:xfrm>
            <a:off x="18553" y="6446530"/>
            <a:ext cx="10813743" cy="400110"/>
          </a:xfrm>
          <a:prstGeom prst="rect">
            <a:avLst/>
          </a:prstGeom>
        </p:spPr>
        <p:txBody>
          <a:bodyPr wrap="square" anchor="t">
            <a:spAutoFit/>
          </a:bodyPr>
          <a:lstStyle/>
          <a:p>
            <a:r>
              <a:rPr lang="en-US" sz="1000" dirty="0"/>
              <a:t>Source: </a:t>
            </a:r>
            <a:r>
              <a:rPr lang="en-US" sz="1000" dirty="0">
                <a:ea typeface="+mn-lt"/>
                <a:cs typeface="+mn-lt"/>
                <a:hlinkClick r:id="rId3"/>
              </a:rPr>
              <a:t>http://compositeslab.com/composites-manufacturing-processes/open-molding/hand-lay-up/</a:t>
            </a:r>
            <a:endParaRPr lang="en-US" dirty="0">
              <a:ea typeface="+mn-lt"/>
              <a:cs typeface="+mn-lt"/>
            </a:endParaRPr>
          </a:p>
          <a:p>
            <a:r>
              <a:rPr lang="en-US" sz="1000" dirty="0"/>
              <a:t>Image Source: </a:t>
            </a:r>
            <a:r>
              <a:rPr lang="en-US" sz="1000" dirty="0">
                <a:hlinkClick r:id="rId4"/>
              </a:rPr>
              <a:t>https://netcomposites.com/guide/manufacturing/wet-hand-lay-up/</a:t>
            </a:r>
            <a:endParaRPr lang="en-US" sz="1000" dirty="0">
              <a:ea typeface="+mn-lt"/>
              <a:cs typeface="+mn-lt"/>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pic>
        <p:nvPicPr>
          <p:cNvPr id="5" name="Picture 4">
            <a:extLst>
              <a:ext uri="{FF2B5EF4-FFF2-40B4-BE49-F238E27FC236}">
                <a16:creationId xmlns:a16="http://schemas.microsoft.com/office/drawing/2014/main" id="{00A8713F-A15B-4479-80B0-D727EC0B83C5}"/>
              </a:ext>
            </a:extLst>
          </p:cNvPr>
          <p:cNvPicPr>
            <a:picLocks noChangeAspect="1"/>
          </p:cNvPicPr>
          <p:nvPr/>
        </p:nvPicPr>
        <p:blipFill>
          <a:blip r:embed="rId5"/>
          <a:stretch>
            <a:fillRect/>
          </a:stretch>
        </p:blipFill>
        <p:spPr>
          <a:xfrm>
            <a:off x="3499077" y="1933037"/>
            <a:ext cx="4828302" cy="2285396"/>
          </a:xfrm>
          <a:prstGeom prst="rect">
            <a:avLst/>
          </a:prstGeom>
        </p:spPr>
      </p:pic>
      <p:sp>
        <p:nvSpPr>
          <p:cNvPr id="7" name="Content Placeholder 2">
            <a:extLst>
              <a:ext uri="{FF2B5EF4-FFF2-40B4-BE49-F238E27FC236}">
                <a16:creationId xmlns:a16="http://schemas.microsoft.com/office/drawing/2014/main" id="{878C68E5-8429-4123-A304-06AE2367C51D}"/>
              </a:ext>
            </a:extLst>
          </p:cNvPr>
          <p:cNvSpPr txBox="1">
            <a:spLocks/>
          </p:cNvSpPr>
          <p:nvPr/>
        </p:nvSpPr>
        <p:spPr>
          <a:xfrm>
            <a:off x="207519" y="1808980"/>
            <a:ext cx="2962676" cy="480060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542925" indent="-457200">
              <a:buSzPct val="80000"/>
              <a:buFont typeface="+mj-lt"/>
              <a:buAutoNum type="arabicParenR"/>
            </a:pPr>
            <a:r>
              <a:rPr lang="en-US" sz="2150" b="1" dirty="0">
                <a:ea typeface="+mn-lt"/>
                <a:cs typeface="+mn-lt"/>
              </a:rPr>
              <a:t>The mold is coated with a release agent.</a:t>
            </a:r>
          </a:p>
          <a:p>
            <a:pPr marL="542925" indent="-457200">
              <a:buSzPct val="80000"/>
              <a:buFont typeface="+mj-lt"/>
              <a:buAutoNum type="arabicParenR"/>
            </a:pPr>
            <a:r>
              <a:rPr lang="en-US" sz="2150" b="1" dirty="0">
                <a:ea typeface="+mn-lt"/>
                <a:cs typeface="+mn-lt"/>
              </a:rPr>
              <a:t>Gel coat is applied to the mold.</a:t>
            </a:r>
            <a:endParaRPr lang="en-US" dirty="0"/>
          </a:p>
          <a:p>
            <a:pPr marL="542925" indent="-457200">
              <a:buSzPct val="80000"/>
              <a:buFont typeface="+mj-lt"/>
              <a:buAutoNum type="arabicParenR"/>
            </a:pPr>
            <a:r>
              <a:rPr lang="en-US" sz="2150" b="1" dirty="0">
                <a:ea typeface="+mn-lt"/>
                <a:cs typeface="+mn-lt"/>
              </a:rPr>
              <a:t>The surface is coated with resin</a:t>
            </a:r>
            <a:endParaRPr lang="en-US" sz="2150" b="1" dirty="0">
              <a:cs typeface="Calibri"/>
            </a:endParaRPr>
          </a:p>
        </p:txBody>
      </p:sp>
      <p:sp>
        <p:nvSpPr>
          <p:cNvPr id="8" name="Content Placeholder 2">
            <a:extLst>
              <a:ext uri="{FF2B5EF4-FFF2-40B4-BE49-F238E27FC236}">
                <a16:creationId xmlns:a16="http://schemas.microsoft.com/office/drawing/2014/main" id="{77F9793E-2830-4F49-BCC0-F25BDED53145}"/>
              </a:ext>
            </a:extLst>
          </p:cNvPr>
          <p:cNvSpPr txBox="1">
            <a:spLocks/>
          </p:cNvSpPr>
          <p:nvPr/>
        </p:nvSpPr>
        <p:spPr>
          <a:xfrm>
            <a:off x="270406" y="4292443"/>
            <a:ext cx="8056973" cy="480060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542925" indent="-457200">
              <a:buSzPct val="80000"/>
              <a:buFont typeface="+mj-lt"/>
              <a:buAutoNum type="arabicParenR" startAt="4"/>
            </a:pPr>
            <a:r>
              <a:rPr lang="en-US" sz="2150" b="1" dirty="0">
                <a:ea typeface="+mn-lt"/>
                <a:cs typeface="+mn-lt"/>
              </a:rPr>
              <a:t>Fiberglass or another type of fiber reinforcement is manually placed on the mold and wetted out with resin.</a:t>
            </a:r>
            <a:endParaRPr lang="en-US" dirty="0">
              <a:ea typeface="+mn-lt"/>
              <a:cs typeface="+mn-lt"/>
            </a:endParaRPr>
          </a:p>
          <a:p>
            <a:pPr marL="542925" indent="-457200">
              <a:buSzPct val="80000"/>
              <a:buFont typeface="+mj-lt"/>
              <a:buAutoNum type="arabicParenR" startAt="4"/>
            </a:pPr>
            <a:r>
              <a:rPr lang="en-US" sz="2150" b="1" dirty="0">
                <a:ea typeface="+mn-lt"/>
                <a:cs typeface="+mn-lt"/>
              </a:rPr>
              <a:t>The laminating resin is applied by pouring, brushing, spraying, or using a paint roller. </a:t>
            </a:r>
            <a:endParaRPr lang="en-US" sz="2150" b="1" dirty="0">
              <a:cs typeface="Calibri"/>
            </a:endParaRPr>
          </a:p>
        </p:txBody>
      </p:sp>
      <p:sp>
        <p:nvSpPr>
          <p:cNvPr id="2" name="TextBox 1">
            <a:extLst>
              <a:ext uri="{FF2B5EF4-FFF2-40B4-BE49-F238E27FC236}">
                <a16:creationId xmlns:a16="http://schemas.microsoft.com/office/drawing/2014/main" id="{BBB932BE-70E4-4DFD-BE8B-60C0B7B9939A}"/>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9" name="Footer Placeholder 8"/>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4071996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106" y="1338056"/>
            <a:ext cx="4548461" cy="917464"/>
          </a:xfrm>
        </p:spPr>
        <p:txBody>
          <a:bodyPr vert="horz" lIns="91440" tIns="45720" rIns="91440" bIns="45720" rtlCol="0" anchor="t">
            <a:noAutofit/>
          </a:bodyPr>
          <a:lstStyle/>
          <a:p>
            <a:pPr marL="85725" indent="0">
              <a:buNone/>
            </a:pPr>
            <a:r>
              <a:rPr lang="en-US" sz="2400" b="1" dirty="0">
                <a:solidFill>
                  <a:srgbClr val="C00000"/>
                </a:solidFill>
              </a:rPr>
              <a:t>Contact Molding – Hand Lay-up</a:t>
            </a:r>
            <a:endParaRPr lang="en-US" sz="2000" b="1" dirty="0">
              <a:cs typeface="Calibri"/>
            </a:endParaRPr>
          </a:p>
        </p:txBody>
      </p:sp>
      <p:sp>
        <p:nvSpPr>
          <p:cNvPr id="6" name="Rectangle 5">
            <a:extLst>
              <a:ext uri="{FF2B5EF4-FFF2-40B4-BE49-F238E27FC236}">
                <a16:creationId xmlns:a16="http://schemas.microsoft.com/office/drawing/2014/main" id="{B178ED0C-5376-4882-88AD-E0695DDFCE85}"/>
              </a:ext>
            </a:extLst>
          </p:cNvPr>
          <p:cNvSpPr/>
          <p:nvPr/>
        </p:nvSpPr>
        <p:spPr>
          <a:xfrm>
            <a:off x="3012049" y="6492688"/>
            <a:ext cx="8178800" cy="400110"/>
          </a:xfrm>
          <a:prstGeom prst="rect">
            <a:avLst/>
          </a:prstGeom>
        </p:spPr>
        <p:txBody>
          <a:bodyPr wrap="square" anchor="t">
            <a:spAutoFit/>
          </a:bodyPr>
          <a:lstStyle/>
          <a:p>
            <a:r>
              <a:rPr lang="en-US" sz="1000" dirty="0"/>
              <a:t>Source: </a:t>
            </a:r>
            <a:r>
              <a:rPr lang="en-US" sz="1000" dirty="0">
                <a:ea typeface="+mn-lt"/>
                <a:cs typeface="+mn-lt"/>
                <a:hlinkClick r:id="rId3"/>
              </a:rPr>
              <a:t>http://compositeslab.com/composites-manufacturing-processes/open-molding/hand-lay-up/</a:t>
            </a:r>
            <a:endParaRPr lang="en-US" dirty="0">
              <a:ea typeface="+mn-lt"/>
              <a:cs typeface="+mn-lt"/>
            </a:endParaRPr>
          </a:p>
          <a:p>
            <a:endParaRPr lang="en-US" sz="1000" dirty="0">
              <a:ea typeface="+mn-lt"/>
              <a:cs typeface="+mn-lt"/>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pic>
        <p:nvPicPr>
          <p:cNvPr id="5" name="Picture 4">
            <a:extLst>
              <a:ext uri="{FF2B5EF4-FFF2-40B4-BE49-F238E27FC236}">
                <a16:creationId xmlns:a16="http://schemas.microsoft.com/office/drawing/2014/main" id="{00A8713F-A15B-4479-80B0-D727EC0B83C5}"/>
              </a:ext>
            </a:extLst>
          </p:cNvPr>
          <p:cNvPicPr>
            <a:picLocks noChangeAspect="1"/>
          </p:cNvPicPr>
          <p:nvPr/>
        </p:nvPicPr>
        <p:blipFill>
          <a:blip r:embed="rId4"/>
          <a:stretch>
            <a:fillRect/>
          </a:stretch>
        </p:blipFill>
        <p:spPr>
          <a:xfrm>
            <a:off x="597898" y="1880342"/>
            <a:ext cx="4828302" cy="2285396"/>
          </a:xfrm>
          <a:prstGeom prst="rect">
            <a:avLst/>
          </a:prstGeom>
        </p:spPr>
      </p:pic>
      <p:sp>
        <p:nvSpPr>
          <p:cNvPr id="8" name="Content Placeholder 2">
            <a:extLst>
              <a:ext uri="{FF2B5EF4-FFF2-40B4-BE49-F238E27FC236}">
                <a16:creationId xmlns:a16="http://schemas.microsoft.com/office/drawing/2014/main" id="{77F9793E-2830-4F49-BCC0-F25BDED53145}"/>
              </a:ext>
            </a:extLst>
          </p:cNvPr>
          <p:cNvSpPr txBox="1">
            <a:spLocks/>
          </p:cNvSpPr>
          <p:nvPr/>
        </p:nvSpPr>
        <p:spPr>
          <a:xfrm>
            <a:off x="270406" y="4292443"/>
            <a:ext cx="8056973" cy="4800600"/>
          </a:xfrm>
          <a:prstGeom prst="rect">
            <a:avLst/>
          </a:prstGeom>
        </p:spPr>
        <p:txBody>
          <a:bodyPr vert="horz" lIns="91440" tIns="45720" rIns="91440" bIns="45720" rtlCol="0" anchor="t">
            <a:noAutofit/>
          </a:bodyPr>
          <a:lst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pPr marL="542925" indent="-457200">
              <a:buSzPct val="80000"/>
              <a:buFont typeface="+mj-lt"/>
              <a:buAutoNum type="arabicParenR" startAt="6"/>
            </a:pPr>
            <a:r>
              <a:rPr lang="en-US" sz="2150" b="1" dirty="0">
                <a:ea typeface="+mn-lt"/>
                <a:cs typeface="+mn-lt"/>
              </a:rPr>
              <a:t>FRP rollers, paint rollers, or squeegees are used to consolidate the laminate.</a:t>
            </a:r>
            <a:endParaRPr lang="en-US" dirty="0">
              <a:ea typeface="+mn-lt"/>
              <a:cs typeface="+mn-lt"/>
            </a:endParaRPr>
          </a:p>
          <a:p>
            <a:pPr marL="542925" indent="-457200">
              <a:buSzPct val="80000"/>
              <a:buFont typeface="+mj-lt"/>
              <a:buAutoNum type="arabicParenR" startAt="6"/>
            </a:pPr>
            <a:r>
              <a:rPr lang="en-US" sz="2150" b="1" dirty="0">
                <a:ea typeface="+mn-lt"/>
                <a:cs typeface="+mn-lt"/>
              </a:rPr>
              <a:t>Subsequent layers of fiberglass reinforcement are added to build laminate thickness. </a:t>
            </a:r>
            <a:endParaRPr lang="en-US" dirty="0">
              <a:ea typeface="+mn-lt"/>
              <a:cs typeface="+mn-lt"/>
            </a:endParaRPr>
          </a:p>
          <a:p>
            <a:pPr marL="542925" indent="-457200">
              <a:buSzPct val="80000"/>
              <a:buFont typeface="+mj-lt"/>
              <a:buAutoNum type="arabicParenR" startAt="6"/>
            </a:pPr>
            <a:r>
              <a:rPr lang="en-US" sz="2150" b="1" dirty="0">
                <a:ea typeface="+mn-lt"/>
                <a:cs typeface="+mn-lt"/>
              </a:rPr>
              <a:t>Low density core materials such as end-grain balsa, foam, and honeycomb, are commonly used to stiffen the laminate. </a:t>
            </a:r>
            <a:endParaRPr lang="en-US" sz="2150" b="1" dirty="0">
              <a:cs typeface="Calibri"/>
            </a:endParaRPr>
          </a:p>
        </p:txBody>
      </p:sp>
      <p:pic>
        <p:nvPicPr>
          <p:cNvPr id="9" name="Picture 8" descr="A close up of a device&#10;&#10;Description automatically generated">
            <a:extLst>
              <a:ext uri="{FF2B5EF4-FFF2-40B4-BE49-F238E27FC236}">
                <a16:creationId xmlns:a16="http://schemas.microsoft.com/office/drawing/2014/main" id="{3C752CBD-B3F0-4852-A1AC-094AFA29FF2A}"/>
              </a:ext>
            </a:extLst>
          </p:cNvPr>
          <p:cNvPicPr>
            <a:picLocks noChangeAspect="1"/>
          </p:cNvPicPr>
          <p:nvPr/>
        </p:nvPicPr>
        <p:blipFill rotWithShape="1">
          <a:blip r:embed="rId5"/>
          <a:srcRect l="29528" r="32560"/>
          <a:stretch/>
        </p:blipFill>
        <p:spPr>
          <a:xfrm>
            <a:off x="6047857" y="1508308"/>
            <a:ext cx="1344292" cy="2659380"/>
          </a:xfrm>
          <a:prstGeom prst="rect">
            <a:avLst/>
          </a:prstGeom>
        </p:spPr>
      </p:pic>
      <p:sp>
        <p:nvSpPr>
          <p:cNvPr id="2" name="TextBox 1">
            <a:extLst>
              <a:ext uri="{FF2B5EF4-FFF2-40B4-BE49-F238E27FC236}">
                <a16:creationId xmlns:a16="http://schemas.microsoft.com/office/drawing/2014/main" id="{2F0B4711-02F2-42CC-9C51-7473EA9555E1}"/>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7" name="Footer Placeholder 6"/>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0291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42E84E-094B-4EEB-8D76-A6000B36B49E}"/>
              </a:ext>
            </a:extLst>
          </p:cNvPr>
          <p:cNvPicPr>
            <a:picLocks noChangeAspect="1"/>
          </p:cNvPicPr>
          <p:nvPr/>
        </p:nvPicPr>
        <p:blipFill>
          <a:blip r:embed="rId3"/>
          <a:stretch>
            <a:fillRect/>
          </a:stretch>
        </p:blipFill>
        <p:spPr>
          <a:xfrm>
            <a:off x="518759" y="1011237"/>
            <a:ext cx="7519388" cy="5299252"/>
          </a:xfrm>
          <a:prstGeom prst="rect">
            <a:avLst/>
          </a:prstGeom>
        </p:spPr>
      </p:pic>
      <p:sp>
        <p:nvSpPr>
          <p:cNvPr id="5" name="TextBox 4">
            <a:extLst>
              <a:ext uri="{FF2B5EF4-FFF2-40B4-BE49-F238E27FC236}">
                <a16:creationId xmlns:a16="http://schemas.microsoft.com/office/drawing/2014/main" id="{3C84EE0C-E577-4FE5-B243-005DD3190906}"/>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8" name="Title 1">
            <a:extLst>
              <a:ext uri="{FF2B5EF4-FFF2-40B4-BE49-F238E27FC236}">
                <a16:creationId xmlns:a16="http://schemas.microsoft.com/office/drawing/2014/main" id="{5D36431B-AD7B-45EA-9ABF-9632AF0C7860}"/>
              </a:ext>
            </a:extLst>
          </p:cNvPr>
          <p:cNvSpPr>
            <a:spLocks noGrp="1"/>
          </p:cNvSpPr>
          <p:nvPr>
            <p:ph type="title"/>
          </p:nvPr>
        </p:nvSpPr>
        <p:spPr>
          <a:xfrm>
            <a:off x="309033" y="18396"/>
            <a:ext cx="7620000" cy="1143000"/>
          </a:xfrm>
        </p:spPr>
        <p:txBody>
          <a:bodyPr>
            <a:normAutofit/>
          </a:bodyPr>
          <a:lstStyle/>
          <a:p>
            <a:r>
              <a:rPr lang="en-US" dirty="0"/>
              <a:t>Types of Composites </a:t>
            </a:r>
          </a:p>
        </p:txBody>
      </p:sp>
      <p:sp>
        <p:nvSpPr>
          <p:cNvPr id="10" name="TextBox 9">
            <a:extLst>
              <a:ext uri="{FF2B5EF4-FFF2-40B4-BE49-F238E27FC236}">
                <a16:creationId xmlns:a16="http://schemas.microsoft.com/office/drawing/2014/main" id="{C7A4B7F8-F49D-44B7-BBEA-ECE9B30B95C9}"/>
              </a:ext>
            </a:extLst>
          </p:cNvPr>
          <p:cNvSpPr txBox="1"/>
          <p:nvPr/>
        </p:nvSpPr>
        <p:spPr>
          <a:xfrm>
            <a:off x="3002845" y="6475733"/>
            <a:ext cx="5357511" cy="246221"/>
          </a:xfrm>
          <a:prstGeom prst="rect">
            <a:avLst/>
          </a:prstGeom>
          <a:noFill/>
        </p:spPr>
        <p:txBody>
          <a:bodyPr wrap="square" rtlCol="0">
            <a:spAutoFit/>
          </a:bodyPr>
          <a:lstStyle/>
          <a:p>
            <a:pPr algn="r"/>
            <a:r>
              <a:rPr lang="en-US" sz="1000" i="1" dirty="0"/>
              <a:t>Source:  https://www.slideshare.net/HiepTran51/metal-matrix-composites-68130090</a:t>
            </a:r>
          </a:p>
        </p:txBody>
      </p:sp>
      <p:sp>
        <p:nvSpPr>
          <p:cNvPr id="3" name="Footer Placeholder 2"/>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0054900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161" y="1871711"/>
            <a:ext cx="7265245" cy="4800600"/>
          </a:xfrm>
        </p:spPr>
        <p:txBody>
          <a:bodyPr vert="horz" lIns="91440" tIns="45720" rIns="91440" bIns="45720" numCol="2" rtlCol="0" anchor="t">
            <a:noAutofit/>
          </a:bodyPr>
          <a:lstStyle/>
          <a:p>
            <a:pPr lvl="1">
              <a:buSzPct val="80000"/>
            </a:pPr>
            <a:r>
              <a:rPr lang="en-US" sz="2200" b="1" dirty="0"/>
              <a:t>It is the simplest production method</a:t>
            </a:r>
          </a:p>
          <a:p>
            <a:pPr lvl="1">
              <a:buSzPct val="80000"/>
            </a:pPr>
            <a:r>
              <a:rPr lang="en-US" sz="2200" b="1" dirty="0"/>
              <a:t>Least expensive process</a:t>
            </a:r>
          </a:p>
          <a:p>
            <a:pPr lvl="1">
              <a:buSzPct val="80000"/>
            </a:pPr>
            <a:r>
              <a:rPr lang="en-US" sz="2200" b="1" dirty="0"/>
              <a:t>Low cost set up</a:t>
            </a:r>
          </a:p>
          <a:p>
            <a:pPr lvl="1">
              <a:buSzPct val="80000"/>
            </a:pPr>
            <a:r>
              <a:rPr lang="en-US" sz="2200" b="1" dirty="0"/>
              <a:t>Flexible process</a:t>
            </a:r>
          </a:p>
          <a:p>
            <a:pPr lvl="1">
              <a:buSzPct val="80000"/>
            </a:pPr>
            <a:r>
              <a:rPr lang="en-US" sz="2200" b="1" dirty="0"/>
              <a:t>Easy to train people</a:t>
            </a:r>
          </a:p>
          <a:p>
            <a:pPr lvl="1">
              <a:buSzPct val="80000"/>
            </a:pPr>
            <a:r>
              <a:rPr lang="en-US" sz="2200" b="1" dirty="0"/>
              <a:t>Can make large or small parts</a:t>
            </a:r>
          </a:p>
          <a:p>
            <a:pPr lvl="1">
              <a:buSzPct val="80000"/>
            </a:pPr>
            <a:r>
              <a:rPr lang="en-US" sz="2200" b="1" dirty="0"/>
              <a:t>Design changes easily made - </a:t>
            </a:r>
            <a:r>
              <a:rPr lang="en-US" altLang="en-US" sz="2200" b="1" dirty="0">
                <a:cs typeface="Calibri" panose="020F0502020204030204" pitchFamily="34" charset="0"/>
              </a:rPr>
              <a:t>Preferred method for prototype development </a:t>
            </a:r>
          </a:p>
          <a:p>
            <a:pPr lvl="1">
              <a:buSzPct val="80000"/>
            </a:pPr>
            <a:endParaRPr lang="en-US" sz="2200" b="1" dirty="0">
              <a:cs typeface="Calibri" panose="020F0502020204030204" pitchFamily="34" charset="0"/>
            </a:endParaRPr>
          </a:p>
          <a:p>
            <a:pPr lvl="1">
              <a:buSzPct val="80000"/>
            </a:pPr>
            <a:endParaRPr lang="en-US" sz="2200" b="1" dirty="0">
              <a:cs typeface="Calibri" panose="020F0502020204030204" pitchFamily="34" charset="0"/>
            </a:endParaRPr>
          </a:p>
          <a:p>
            <a:pPr lvl="1">
              <a:buSzPct val="80000"/>
            </a:pPr>
            <a:endParaRPr lang="en-US" sz="2200" b="1" dirty="0">
              <a:cs typeface="Calibri" panose="020F0502020204030204" pitchFamily="34" charset="0"/>
            </a:endParaRPr>
          </a:p>
          <a:p>
            <a:pPr lvl="1">
              <a:buSzPct val="80000"/>
            </a:pPr>
            <a:endParaRPr lang="en-US" sz="2200" b="1" dirty="0"/>
          </a:p>
          <a:p>
            <a:pPr lvl="1">
              <a:buSzPct val="80000"/>
            </a:pPr>
            <a:r>
              <a:rPr lang="en-US" sz="2200" b="1" dirty="0"/>
              <a:t>With skilled technicians, good production rates and consistent quality are obtainable. </a:t>
            </a:r>
          </a:p>
          <a:p>
            <a:pPr lvl="1">
              <a:buSzPct val="80000"/>
            </a:pPr>
            <a:r>
              <a:rPr lang="en-US" altLang="en-US" sz="2200" b="1" dirty="0">
                <a:cs typeface="Calibri" panose="020F0502020204030204" pitchFamily="34" charset="0"/>
              </a:rPr>
              <a:t>Can accommodate single or multi-piece molds </a:t>
            </a:r>
          </a:p>
          <a:p>
            <a:pPr lvl="1">
              <a:buSzPct val="80000"/>
            </a:pPr>
            <a:r>
              <a:rPr lang="en-US" sz="2200" b="1" dirty="0"/>
              <a:t>Creates a single-sided mold acts as the form and cosmetic surface of the part.</a:t>
            </a:r>
          </a:p>
          <a:p>
            <a:pPr lvl="1">
              <a:buSzPct val="80000"/>
            </a:pPr>
            <a:r>
              <a:rPr lang="en-US" sz="2200" b="1" dirty="0"/>
              <a:t>Any combination of fibers and matrix materials can be used.</a:t>
            </a:r>
            <a:endParaRPr lang="en-US" altLang="en-US" sz="2200" b="1" dirty="0">
              <a:cs typeface="Calibri" panose="020F0502020204030204" pitchFamily="34" charset="0"/>
            </a:endParaRPr>
          </a:p>
          <a:p>
            <a:pPr lvl="1">
              <a:buSzPct val="80000"/>
              <a:buFont typeface="Wingdings" panose="05000000000000000000" pitchFamily="2" charset="2"/>
              <a:buChar char="Ø"/>
            </a:pPr>
            <a:endParaRPr lang="en-US" sz="2200" b="1" dirty="0">
              <a:highlight>
                <a:srgbClr val="FFFF00"/>
              </a:highlight>
              <a:cs typeface="Calibri"/>
            </a:endParaRPr>
          </a:p>
          <a:p>
            <a:pPr>
              <a:buSzPct val="80000"/>
              <a:buFont typeface="Wingdings" panose="05000000000000000000" pitchFamily="2" charset="2"/>
              <a:buChar char="Ø"/>
            </a:pPr>
            <a:endParaRPr lang="en-US" sz="2200" b="1" dirty="0">
              <a:highlight>
                <a:srgbClr val="FFFF00"/>
              </a:highlight>
              <a:cs typeface="Calibri"/>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sp>
        <p:nvSpPr>
          <p:cNvPr id="8" name="Rectangle 7">
            <a:extLst>
              <a:ext uri="{FF2B5EF4-FFF2-40B4-BE49-F238E27FC236}">
                <a16:creationId xmlns:a16="http://schemas.microsoft.com/office/drawing/2014/main" id="{E3D525DD-65F4-4EE7-B18D-A466DFA56F06}"/>
              </a:ext>
            </a:extLst>
          </p:cNvPr>
          <p:cNvSpPr/>
          <p:nvPr/>
        </p:nvSpPr>
        <p:spPr>
          <a:xfrm>
            <a:off x="319269" y="1328689"/>
            <a:ext cx="3417859" cy="461665"/>
          </a:xfrm>
          <a:prstGeom prst="rect">
            <a:avLst/>
          </a:prstGeom>
        </p:spPr>
        <p:txBody>
          <a:bodyPr wrap="none">
            <a:spAutoFit/>
          </a:bodyPr>
          <a:lstStyle/>
          <a:p>
            <a:pPr marL="85725" indent="0">
              <a:buNone/>
            </a:pPr>
            <a:r>
              <a:rPr lang="en-US" sz="2400" b="1" dirty="0">
                <a:solidFill>
                  <a:srgbClr val="C00000"/>
                </a:solidFill>
              </a:rPr>
              <a:t>Hand Lay-up Advantages</a:t>
            </a:r>
          </a:p>
        </p:txBody>
      </p:sp>
      <p:sp>
        <p:nvSpPr>
          <p:cNvPr id="2" name="TextBox 1">
            <a:extLst>
              <a:ext uri="{FF2B5EF4-FFF2-40B4-BE49-F238E27FC236}">
                <a16:creationId xmlns:a16="http://schemas.microsoft.com/office/drawing/2014/main" id="{48D4396D-CDAE-4E8E-A2CF-5AB4205506C7}"/>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0672440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86" y="1399016"/>
            <a:ext cx="7742903" cy="4800600"/>
          </a:xfrm>
        </p:spPr>
        <p:txBody>
          <a:bodyPr vert="horz" lIns="91440" tIns="45720" rIns="91440" bIns="45720" rtlCol="0" anchor="t">
            <a:noAutofit/>
          </a:bodyPr>
          <a:lstStyle/>
          <a:p>
            <a:pPr marL="85725" indent="0">
              <a:buNone/>
            </a:pPr>
            <a:r>
              <a:rPr lang="en-US" sz="2400" b="1" dirty="0">
                <a:solidFill>
                  <a:srgbClr val="C00000"/>
                </a:solidFill>
              </a:rPr>
              <a:t>Hand Lay-up Limitations</a:t>
            </a:r>
          </a:p>
          <a:p>
            <a:pPr lvl="1"/>
            <a:r>
              <a:rPr lang="en-US" sz="2200" b="1" dirty="0"/>
              <a:t>The resin is open to the environment which creates air quality concerns </a:t>
            </a:r>
          </a:p>
          <a:p>
            <a:pPr lvl="1"/>
            <a:r>
              <a:rPr lang="en-US" sz="2200" b="1" dirty="0"/>
              <a:t>There is a higher reliance of the technician to control the fiber volume fraction as well as the thickness. </a:t>
            </a:r>
          </a:p>
          <a:p>
            <a:pPr lvl="1"/>
            <a:r>
              <a:rPr lang="en-US" sz="2200" b="1" dirty="0"/>
              <a:t>The process offers a good surface finish on one side and a rough surface finish on the other side.</a:t>
            </a:r>
          </a:p>
          <a:p>
            <a:pPr lvl="1"/>
            <a:r>
              <a:rPr lang="en-US" sz="2200" b="1" dirty="0"/>
              <a:t>The process is not suitable for parts where dimensional accuracy and process repeatability are prime concerns. </a:t>
            </a:r>
          </a:p>
          <a:p>
            <a:pPr lvl="1"/>
            <a:r>
              <a:rPr lang="en-US" sz="2200" b="1" dirty="0"/>
              <a:t>Products tend to be very resin-rich. </a:t>
            </a:r>
          </a:p>
          <a:p>
            <a:pPr lvl="1"/>
            <a:r>
              <a:rPr lang="en-US" sz="2200" b="1" dirty="0"/>
              <a:t>Does not accommodate high volume production</a:t>
            </a:r>
          </a:p>
          <a:p>
            <a:pPr lvl="1"/>
            <a:r>
              <a:rPr lang="en-US" sz="2200" b="1" dirty="0"/>
              <a:t>Labor intensive</a:t>
            </a:r>
          </a:p>
          <a:p>
            <a:pPr>
              <a:buFont typeface="Wingdings" pitchFamily="34" charset="0"/>
              <a:buChar char="Ø"/>
            </a:pPr>
            <a:endParaRPr lang="en-US" sz="2000" b="1" dirty="0">
              <a:highlight>
                <a:srgbClr val="FFFF00"/>
              </a:highlight>
              <a:cs typeface="Calibri"/>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sp>
        <p:nvSpPr>
          <p:cNvPr id="2" name="TextBox 1">
            <a:extLst>
              <a:ext uri="{FF2B5EF4-FFF2-40B4-BE49-F238E27FC236}">
                <a16:creationId xmlns:a16="http://schemas.microsoft.com/office/drawing/2014/main" id="{065A5CAD-010E-4389-B183-42C537CF9560}"/>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2001876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107" y="1338056"/>
            <a:ext cx="7620000" cy="4800600"/>
          </a:xfrm>
        </p:spPr>
        <p:txBody>
          <a:bodyPr vert="horz" lIns="91440" tIns="45720" rIns="91440" bIns="45720" rtlCol="0" anchor="t">
            <a:noAutofit/>
          </a:bodyPr>
          <a:lstStyle/>
          <a:p>
            <a:pPr marL="85725" indent="0">
              <a:buNone/>
            </a:pPr>
            <a:r>
              <a:rPr lang="en-US" sz="2400" b="1" dirty="0">
                <a:solidFill>
                  <a:srgbClr val="C00000"/>
                </a:solidFill>
              </a:rPr>
              <a:t>Contact Molding – Spray-up</a:t>
            </a:r>
          </a:p>
          <a:p>
            <a:pPr lvl="1"/>
            <a:r>
              <a:rPr lang="en-US" sz="2000" b="1" dirty="0">
                <a:ea typeface="+mn-lt"/>
                <a:cs typeface="+mn-lt"/>
              </a:rPr>
              <a:t>Spray-up, or chopping, is an open mold method, similar to hand lay-up in that the processes is open to the environment.</a:t>
            </a:r>
          </a:p>
          <a:p>
            <a:pPr lvl="1"/>
            <a:r>
              <a:rPr lang="en-US" sz="2000" b="1" dirty="0">
                <a:cs typeface="Calibri"/>
              </a:rPr>
              <a:t>It requires a Chopper Gun.</a:t>
            </a:r>
          </a:p>
          <a:p>
            <a:pPr lvl="1"/>
            <a:r>
              <a:rPr lang="en-US" sz="2000" b="1" dirty="0">
                <a:ea typeface="+mn-lt"/>
                <a:cs typeface="+mn-lt"/>
              </a:rPr>
              <a:t>The Chopper Gun makes it easy to quickly cover large surfaces with fiberglass. </a:t>
            </a:r>
          </a:p>
          <a:p>
            <a:pPr lvl="1"/>
            <a:r>
              <a:rPr lang="en-US" sz="2000" b="1" dirty="0">
                <a:ea typeface="+mn-lt"/>
                <a:cs typeface="+mn-lt"/>
              </a:rPr>
              <a:t>Roving is fed into the rear of the gun. A daisy wheel, with very sharp blades, chops the roving into short pieces and propels them, along with the initiated resin, onto the mold. </a:t>
            </a:r>
          </a:p>
          <a:p>
            <a:pPr lvl="1"/>
            <a:r>
              <a:rPr lang="en-US" sz="2000" b="1" dirty="0">
                <a:cs typeface="Calibri"/>
              </a:rPr>
              <a:t>The fibers and resin are compacted, removing the air, with an FRP roller.</a:t>
            </a:r>
          </a:p>
          <a:p>
            <a:pPr lvl="1"/>
            <a:r>
              <a:rPr lang="en-US" sz="2000" b="1" dirty="0">
                <a:ea typeface="+mn-lt"/>
                <a:cs typeface="+mn-lt"/>
              </a:rPr>
              <a:t>By altering the number and location of chopper blades, the length of the fibers can be varied from 4" down to 5⁄16". </a:t>
            </a:r>
            <a:endParaRPr lang="en-US" sz="2000" dirty="0">
              <a:cs typeface="Calibri"/>
            </a:endParaRPr>
          </a:p>
          <a:p>
            <a:pPr lvl="1">
              <a:buFont typeface="Wingdings" pitchFamily="34" charset="0"/>
              <a:buChar char="Ø"/>
            </a:pPr>
            <a:endParaRPr lang="en-US" sz="2000" b="1" dirty="0">
              <a:cs typeface="Calibri"/>
            </a:endParaRPr>
          </a:p>
          <a:p>
            <a:pPr lvl="1">
              <a:buFont typeface="Wingdings" pitchFamily="34" charset="0"/>
              <a:buChar char="Ø"/>
            </a:pPr>
            <a:endParaRPr lang="en-US" sz="2000" b="1" dirty="0">
              <a:cs typeface="Calibri"/>
            </a:endParaRPr>
          </a:p>
          <a:p>
            <a:pPr>
              <a:buFont typeface="Wingdings" pitchFamily="34" charset="0"/>
              <a:buChar char="Ø"/>
            </a:pPr>
            <a:endParaRPr lang="en-US" sz="2000" b="1" dirty="0">
              <a:cs typeface="Calibri"/>
            </a:endParaRPr>
          </a:p>
        </p:txBody>
      </p:sp>
      <p:sp>
        <p:nvSpPr>
          <p:cNvPr id="6" name="Rectangle 5">
            <a:extLst>
              <a:ext uri="{FF2B5EF4-FFF2-40B4-BE49-F238E27FC236}">
                <a16:creationId xmlns:a16="http://schemas.microsoft.com/office/drawing/2014/main" id="{B178ED0C-5376-4882-88AD-E0695DDFCE85}"/>
              </a:ext>
            </a:extLst>
          </p:cNvPr>
          <p:cNvSpPr/>
          <p:nvPr/>
        </p:nvSpPr>
        <p:spPr>
          <a:xfrm>
            <a:off x="3012049" y="6492688"/>
            <a:ext cx="8178800" cy="677108"/>
          </a:xfrm>
          <a:prstGeom prst="rect">
            <a:avLst/>
          </a:prstGeom>
        </p:spPr>
        <p:txBody>
          <a:bodyPr wrap="square" anchor="t">
            <a:spAutoFit/>
          </a:bodyPr>
          <a:lstStyle/>
          <a:p>
            <a:r>
              <a:rPr lang="en-US" sz="1000" dirty="0"/>
              <a:t>Source: </a:t>
            </a:r>
            <a:r>
              <a:rPr lang="en-US" sz="1000" dirty="0">
                <a:hlinkClick r:id="rId3"/>
              </a:rPr>
              <a:t>http://compositeslab.com/composites-manufacturing-processes/open-molding/spray-up/</a:t>
            </a:r>
            <a:endParaRPr lang="en-US" sz="1000" dirty="0"/>
          </a:p>
          <a:p>
            <a:endParaRPr lang="en-US" dirty="0">
              <a:ea typeface="+mn-lt"/>
              <a:cs typeface="+mn-lt"/>
            </a:endParaRPr>
          </a:p>
          <a:p>
            <a:endParaRPr lang="en-US" sz="1000" dirty="0">
              <a:ea typeface="+mn-lt"/>
              <a:cs typeface="+mn-lt"/>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sp>
        <p:nvSpPr>
          <p:cNvPr id="2" name="TextBox 1">
            <a:extLst>
              <a:ext uri="{FF2B5EF4-FFF2-40B4-BE49-F238E27FC236}">
                <a16:creationId xmlns:a16="http://schemas.microsoft.com/office/drawing/2014/main" id="{AB9308E2-D300-4322-B095-60237883B9D9}"/>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4633602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F1B4CB2-25C7-420C-BE9F-6EFA62081A0F}"/>
              </a:ext>
            </a:extLst>
          </p:cNvPr>
          <p:cNvPicPr>
            <a:picLocks noChangeAspect="1"/>
          </p:cNvPicPr>
          <p:nvPr/>
        </p:nvPicPr>
        <p:blipFill>
          <a:blip r:embed="rId4"/>
          <a:stretch>
            <a:fillRect/>
          </a:stretch>
        </p:blipFill>
        <p:spPr>
          <a:xfrm>
            <a:off x="5516637" y="1147054"/>
            <a:ext cx="2826892" cy="3843351"/>
          </a:xfrm>
          <a:prstGeom prst="rect">
            <a:avLst/>
          </a:prstGeom>
        </p:spPr>
      </p:pic>
      <p:sp>
        <p:nvSpPr>
          <p:cNvPr id="3" name="Content Placeholder 2"/>
          <p:cNvSpPr>
            <a:spLocks noGrp="1"/>
          </p:cNvSpPr>
          <p:nvPr>
            <p:ph idx="1"/>
          </p:nvPr>
        </p:nvSpPr>
        <p:spPr>
          <a:xfrm>
            <a:off x="377106" y="1338056"/>
            <a:ext cx="7966423" cy="4800600"/>
          </a:xfrm>
        </p:spPr>
        <p:txBody>
          <a:bodyPr vert="horz" lIns="91440" tIns="45720" rIns="91440" bIns="45720" rtlCol="0" anchor="t">
            <a:noAutofit/>
          </a:bodyPr>
          <a:lstStyle/>
          <a:p>
            <a:pPr marL="85725" indent="0">
              <a:buNone/>
            </a:pPr>
            <a:r>
              <a:rPr lang="en-US" sz="2400" b="1" dirty="0">
                <a:solidFill>
                  <a:srgbClr val="C00000"/>
                </a:solidFill>
              </a:rPr>
              <a:t>Contact Molding – Spray-up</a:t>
            </a:r>
          </a:p>
          <a:p>
            <a:pPr lvl="1">
              <a:buFont typeface="Wingdings" pitchFamily="34" charset="0"/>
              <a:buChar char="Ø"/>
            </a:pPr>
            <a:endParaRPr lang="en-US" sz="2000" b="1" dirty="0">
              <a:cs typeface="Calibri"/>
            </a:endParaRPr>
          </a:p>
          <a:p>
            <a:pPr lvl="1">
              <a:buFont typeface="Wingdings" pitchFamily="34" charset="0"/>
              <a:buChar char="Ø"/>
            </a:pPr>
            <a:endParaRPr lang="en-US" sz="2000" b="1" dirty="0">
              <a:cs typeface="Calibri"/>
            </a:endParaRPr>
          </a:p>
          <a:p>
            <a:pPr lvl="1">
              <a:buFont typeface="Wingdings" pitchFamily="34" charset="0"/>
              <a:buChar char="Ø"/>
            </a:pPr>
            <a:endParaRPr lang="en-US" sz="2000" b="1" dirty="0">
              <a:cs typeface="Calibri"/>
            </a:endParaRPr>
          </a:p>
          <a:p>
            <a:pPr>
              <a:buFont typeface="Wingdings" pitchFamily="34" charset="0"/>
              <a:buChar char="Ø"/>
            </a:pPr>
            <a:endParaRPr lang="en-US" sz="2000" b="1" dirty="0">
              <a:cs typeface="Calibri"/>
            </a:endParaRPr>
          </a:p>
        </p:txBody>
      </p:sp>
      <p:sp>
        <p:nvSpPr>
          <p:cNvPr id="6" name="Rectangle 5">
            <a:extLst>
              <a:ext uri="{FF2B5EF4-FFF2-40B4-BE49-F238E27FC236}">
                <a16:creationId xmlns:a16="http://schemas.microsoft.com/office/drawing/2014/main" id="{B178ED0C-5376-4882-88AD-E0695DDFCE85}"/>
              </a:ext>
            </a:extLst>
          </p:cNvPr>
          <p:cNvSpPr/>
          <p:nvPr/>
        </p:nvSpPr>
        <p:spPr>
          <a:xfrm>
            <a:off x="129270" y="6436978"/>
            <a:ext cx="7902272" cy="830997"/>
          </a:xfrm>
          <a:prstGeom prst="rect">
            <a:avLst/>
          </a:prstGeom>
        </p:spPr>
        <p:txBody>
          <a:bodyPr wrap="square" anchor="t">
            <a:spAutoFit/>
          </a:bodyPr>
          <a:lstStyle/>
          <a:p>
            <a:r>
              <a:rPr lang="en-US" sz="1000" dirty="0"/>
              <a:t>Source:</a:t>
            </a:r>
            <a:r>
              <a:rPr lang="en-US" sz="1000" dirty="0">
                <a:ea typeface="+mn-lt"/>
                <a:cs typeface="+mn-lt"/>
              </a:rPr>
              <a:t> </a:t>
            </a:r>
            <a:r>
              <a:rPr lang="en-US" sz="1000" dirty="0">
                <a:ea typeface="+mn-lt"/>
                <a:cs typeface="+mn-lt"/>
                <a:hlinkClick r:id="rId5"/>
              </a:rPr>
              <a:t>https://www.youtube.com/watch?time_continue=6&amp;v=0kGWZCwUlNg</a:t>
            </a:r>
            <a:r>
              <a:rPr lang="en-US" sz="1000" dirty="0">
                <a:ea typeface="+mn-lt"/>
                <a:cs typeface="+mn-lt"/>
              </a:rPr>
              <a:t>,  </a:t>
            </a:r>
            <a:r>
              <a:rPr lang="en-US" sz="1000" dirty="0">
                <a:ea typeface="+mn-lt"/>
                <a:cs typeface="+mn-lt"/>
                <a:hlinkClick r:id="rId6"/>
              </a:rPr>
              <a:t>https://www.mvpind.com/product/patriot-chopwetout-system/</a:t>
            </a:r>
            <a:r>
              <a:rPr lang="en-US" sz="1000" dirty="0">
                <a:ea typeface="+mn-lt"/>
                <a:cs typeface="+mn-lt"/>
              </a:rPr>
              <a:t> and </a:t>
            </a:r>
            <a:r>
              <a:rPr lang="en-US" sz="1000" dirty="0">
                <a:ea typeface="+mn-lt"/>
                <a:cs typeface="+mn-lt"/>
                <a:hlinkClick r:id="rId7"/>
              </a:rPr>
              <a:t>http://compositeslab.com/composites-manufacturing-processes/open-molding/spray-up/</a:t>
            </a:r>
            <a:endParaRPr lang="en-US" sz="1000" dirty="0">
              <a:ea typeface="+mn-lt"/>
              <a:cs typeface="+mn-lt"/>
            </a:endParaRPr>
          </a:p>
          <a:p>
            <a:endParaRPr lang="en-US" dirty="0">
              <a:ea typeface="+mn-lt"/>
              <a:cs typeface="+mn-lt"/>
            </a:endParaRPr>
          </a:p>
          <a:p>
            <a:endParaRPr lang="en-US" sz="1000" dirty="0">
              <a:ea typeface="+mn-lt"/>
              <a:cs typeface="+mn-lt"/>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pic>
        <p:nvPicPr>
          <p:cNvPr id="5" name="Online Media 4" title="Chop Systems from MVP">
            <a:hlinkClick r:id="" action="ppaction://media"/>
            <a:extLst>
              <a:ext uri="{FF2B5EF4-FFF2-40B4-BE49-F238E27FC236}">
                <a16:creationId xmlns:a16="http://schemas.microsoft.com/office/drawing/2014/main" id="{5CFC6C21-ADBB-4CC8-96F4-0F7D72AEA4CC}"/>
              </a:ext>
            </a:extLst>
          </p:cNvPr>
          <p:cNvPicPr>
            <a:picLocks noRot="1" noChangeAspect="1"/>
          </p:cNvPicPr>
          <p:nvPr>
            <a:videoFile r:link="rId1"/>
          </p:nvPr>
        </p:nvPicPr>
        <p:blipFill>
          <a:blip r:embed="rId8"/>
          <a:stretch>
            <a:fillRect/>
          </a:stretch>
        </p:blipFill>
        <p:spPr>
          <a:xfrm>
            <a:off x="556571" y="1919962"/>
            <a:ext cx="5254483" cy="3938000"/>
          </a:xfrm>
          <a:prstGeom prst="rect">
            <a:avLst/>
          </a:prstGeom>
        </p:spPr>
      </p:pic>
      <p:pic>
        <p:nvPicPr>
          <p:cNvPr id="8" name="Picture 7" descr="A picture containing cup, indoor, table, floor&#10;&#10;Description automatically generated">
            <a:extLst>
              <a:ext uri="{FF2B5EF4-FFF2-40B4-BE49-F238E27FC236}">
                <a16:creationId xmlns:a16="http://schemas.microsoft.com/office/drawing/2014/main" id="{C1428155-2BAC-4722-A0A3-5A8B02843B66}"/>
              </a:ext>
            </a:extLst>
          </p:cNvPr>
          <p:cNvPicPr>
            <a:picLocks noChangeAspect="1"/>
          </p:cNvPicPr>
          <p:nvPr/>
        </p:nvPicPr>
        <p:blipFill>
          <a:blip r:embed="rId9"/>
          <a:stretch>
            <a:fillRect/>
          </a:stretch>
        </p:blipFill>
        <p:spPr>
          <a:xfrm>
            <a:off x="5450353" y="4705435"/>
            <a:ext cx="1613595" cy="1613595"/>
          </a:xfrm>
          <a:prstGeom prst="rect">
            <a:avLst/>
          </a:prstGeom>
          <a:ln w="19050">
            <a:solidFill>
              <a:schemeClr val="tx1"/>
            </a:solidFill>
          </a:ln>
        </p:spPr>
      </p:pic>
      <p:sp>
        <p:nvSpPr>
          <p:cNvPr id="10" name="Rectangle 9">
            <a:extLst>
              <a:ext uri="{FF2B5EF4-FFF2-40B4-BE49-F238E27FC236}">
                <a16:creationId xmlns:a16="http://schemas.microsoft.com/office/drawing/2014/main" id="{93A99967-BC98-45E7-8E4B-F8EBFFFBAE65}"/>
              </a:ext>
            </a:extLst>
          </p:cNvPr>
          <p:cNvSpPr/>
          <p:nvPr/>
        </p:nvSpPr>
        <p:spPr>
          <a:xfrm>
            <a:off x="7217478" y="1475816"/>
            <a:ext cx="955711" cy="400110"/>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(1)</a:t>
            </a:r>
          </a:p>
        </p:txBody>
      </p:sp>
      <p:sp>
        <p:nvSpPr>
          <p:cNvPr id="11" name="Rectangle 10">
            <a:extLst>
              <a:ext uri="{FF2B5EF4-FFF2-40B4-BE49-F238E27FC236}">
                <a16:creationId xmlns:a16="http://schemas.microsoft.com/office/drawing/2014/main" id="{BB19A387-9EB0-43B5-B8D3-ED9775BECB61}"/>
              </a:ext>
            </a:extLst>
          </p:cNvPr>
          <p:cNvSpPr/>
          <p:nvPr/>
        </p:nvSpPr>
        <p:spPr>
          <a:xfrm>
            <a:off x="6814449" y="5947968"/>
            <a:ext cx="955711" cy="400110"/>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(2)</a:t>
            </a:r>
          </a:p>
        </p:txBody>
      </p:sp>
      <p:sp>
        <p:nvSpPr>
          <p:cNvPr id="7" name="TextBox 6">
            <a:extLst>
              <a:ext uri="{FF2B5EF4-FFF2-40B4-BE49-F238E27FC236}">
                <a16:creationId xmlns:a16="http://schemas.microsoft.com/office/drawing/2014/main" id="{482C36D6-6CE0-4DD7-B3BE-30E56F8B5410}"/>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9" name="Footer Placeholder 8"/>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58322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106" y="1338056"/>
            <a:ext cx="7966423" cy="4800600"/>
          </a:xfrm>
        </p:spPr>
        <p:txBody>
          <a:bodyPr vert="horz" lIns="91440" tIns="45720" rIns="91440" bIns="45720" rtlCol="0" anchor="t">
            <a:noAutofit/>
          </a:bodyPr>
          <a:lstStyle/>
          <a:p>
            <a:pPr marL="85725" indent="0">
              <a:buNone/>
            </a:pPr>
            <a:r>
              <a:rPr lang="en-US" sz="2400" b="1" dirty="0">
                <a:solidFill>
                  <a:srgbClr val="C00000"/>
                </a:solidFill>
              </a:rPr>
              <a:t>Contact Molding – Spray-up</a:t>
            </a:r>
          </a:p>
          <a:p>
            <a:pPr lvl="1">
              <a:buFont typeface="Wingdings" pitchFamily="34" charset="0"/>
              <a:buChar char="Ø"/>
            </a:pPr>
            <a:endParaRPr lang="en-US" sz="2000" b="1" dirty="0">
              <a:cs typeface="Calibri"/>
            </a:endParaRPr>
          </a:p>
          <a:p>
            <a:pPr lvl="1">
              <a:buFont typeface="Wingdings" pitchFamily="34" charset="0"/>
              <a:buChar char="Ø"/>
            </a:pPr>
            <a:endParaRPr lang="en-US" sz="2000" b="1" dirty="0">
              <a:cs typeface="Calibri"/>
            </a:endParaRPr>
          </a:p>
          <a:p>
            <a:pPr lvl="1">
              <a:buFont typeface="Wingdings" pitchFamily="34" charset="0"/>
              <a:buChar char="Ø"/>
            </a:pPr>
            <a:endParaRPr lang="en-US" sz="2000" b="1" dirty="0">
              <a:cs typeface="Calibri"/>
            </a:endParaRPr>
          </a:p>
          <a:p>
            <a:pPr>
              <a:buFont typeface="Wingdings" pitchFamily="34" charset="0"/>
              <a:buChar char="Ø"/>
            </a:pPr>
            <a:endParaRPr lang="en-US" sz="2000" b="1" dirty="0">
              <a:cs typeface="Calibri"/>
            </a:endParaRPr>
          </a:p>
        </p:txBody>
      </p:sp>
      <p:sp>
        <p:nvSpPr>
          <p:cNvPr id="6" name="Rectangle 5">
            <a:extLst>
              <a:ext uri="{FF2B5EF4-FFF2-40B4-BE49-F238E27FC236}">
                <a16:creationId xmlns:a16="http://schemas.microsoft.com/office/drawing/2014/main" id="{B178ED0C-5376-4882-88AD-E0695DDFCE85}"/>
              </a:ext>
            </a:extLst>
          </p:cNvPr>
          <p:cNvSpPr/>
          <p:nvPr/>
        </p:nvSpPr>
        <p:spPr>
          <a:xfrm>
            <a:off x="129270" y="6436978"/>
            <a:ext cx="7902272" cy="400110"/>
          </a:xfrm>
          <a:prstGeom prst="rect">
            <a:avLst/>
          </a:prstGeom>
        </p:spPr>
        <p:txBody>
          <a:bodyPr wrap="square" anchor="t">
            <a:spAutoFit/>
          </a:bodyPr>
          <a:lstStyle/>
          <a:p>
            <a:r>
              <a:rPr lang="en-US" sz="1000" dirty="0"/>
              <a:t>Source:</a:t>
            </a:r>
            <a:r>
              <a:rPr lang="en-US" sz="1000" dirty="0">
                <a:ea typeface="+mn-lt"/>
                <a:cs typeface="+mn-lt"/>
              </a:rPr>
              <a:t> https://www.youtube.com/watch?v=QRYT0HqzuCs</a:t>
            </a:r>
            <a:endParaRPr lang="en-US" dirty="0">
              <a:ea typeface="+mn-lt"/>
              <a:cs typeface="+mn-lt"/>
            </a:endParaRPr>
          </a:p>
          <a:p>
            <a:endParaRPr lang="en-US" sz="1000" dirty="0">
              <a:ea typeface="+mn-lt"/>
              <a:cs typeface="+mn-lt"/>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pic>
        <p:nvPicPr>
          <p:cNvPr id="7" name="Online Media 6" title="GlasCraft INDy Chopper - Internal Mix Application">
            <a:hlinkClick r:id="" action="ppaction://media"/>
            <a:extLst>
              <a:ext uri="{FF2B5EF4-FFF2-40B4-BE49-F238E27FC236}">
                <a16:creationId xmlns:a16="http://schemas.microsoft.com/office/drawing/2014/main" id="{798B6616-18BC-4538-86E7-EACD07092BDA}"/>
              </a:ext>
            </a:extLst>
          </p:cNvPr>
          <p:cNvPicPr>
            <a:picLocks noRot="1" noChangeAspect="1"/>
          </p:cNvPicPr>
          <p:nvPr>
            <a:videoFile r:link="rId1"/>
          </p:nvPr>
        </p:nvPicPr>
        <p:blipFill>
          <a:blip r:embed="rId4"/>
          <a:stretch>
            <a:fillRect/>
          </a:stretch>
        </p:blipFill>
        <p:spPr>
          <a:xfrm>
            <a:off x="1314450" y="1919017"/>
            <a:ext cx="5829300" cy="4368800"/>
          </a:xfrm>
          <a:prstGeom prst="rect">
            <a:avLst/>
          </a:prstGeom>
        </p:spPr>
      </p:pic>
      <p:sp>
        <p:nvSpPr>
          <p:cNvPr id="2" name="TextBox 1">
            <a:extLst>
              <a:ext uri="{FF2B5EF4-FFF2-40B4-BE49-F238E27FC236}">
                <a16:creationId xmlns:a16="http://schemas.microsoft.com/office/drawing/2014/main" id="{A114452E-4802-4DD3-9762-1E7E5085E5EE}"/>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40649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86" y="1399016"/>
            <a:ext cx="7742903" cy="4800600"/>
          </a:xfrm>
        </p:spPr>
        <p:txBody>
          <a:bodyPr vert="horz" lIns="91440" tIns="45720" rIns="91440" bIns="45720" rtlCol="0" anchor="t">
            <a:noAutofit/>
          </a:bodyPr>
          <a:lstStyle/>
          <a:p>
            <a:pPr marL="85725" indent="0">
              <a:buNone/>
            </a:pPr>
            <a:r>
              <a:rPr lang="en-US" sz="2400" b="1" dirty="0">
                <a:solidFill>
                  <a:srgbClr val="C00000"/>
                </a:solidFill>
              </a:rPr>
              <a:t>Spray-up Advantages</a:t>
            </a:r>
          </a:p>
          <a:p>
            <a:pPr lvl="1">
              <a:buSzPct val="80000"/>
            </a:pPr>
            <a:r>
              <a:rPr lang="en-US" sz="2200" b="1" dirty="0"/>
              <a:t>Low cost way of </a:t>
            </a:r>
            <a:r>
              <a:rPr lang="en-US" sz="2200" b="1" i="1" dirty="0"/>
              <a:t>quickly</a:t>
            </a:r>
            <a:r>
              <a:rPr lang="en-US" sz="2200" b="1" dirty="0"/>
              <a:t> depositing fiber and resin. </a:t>
            </a:r>
          </a:p>
          <a:p>
            <a:pPr lvl="1">
              <a:buSzPct val="80000"/>
            </a:pPr>
            <a:r>
              <a:rPr lang="en-US" sz="2200" b="1" dirty="0"/>
              <a:t>It is suitable for small to medium quantities of parts.</a:t>
            </a:r>
          </a:p>
          <a:p>
            <a:pPr lvl="1">
              <a:buSzPct val="80000"/>
            </a:pPr>
            <a:r>
              <a:rPr lang="en-US" sz="2200" b="1" dirty="0"/>
              <a:t>It is a very economical process for making small to large parts.</a:t>
            </a:r>
          </a:p>
          <a:p>
            <a:pPr lvl="1">
              <a:buSzPct val="80000"/>
            </a:pPr>
            <a:r>
              <a:rPr lang="en-US" sz="2200" b="1" dirty="0"/>
              <a:t>It utilizes low-cost tooling as well as low-cost material systems</a:t>
            </a:r>
          </a:p>
          <a:p>
            <a:pPr lvl="1">
              <a:buSzPct val="80000"/>
            </a:pPr>
            <a:r>
              <a:rPr lang="en-GB" altLang="en-US" sz="2200" b="1" dirty="0"/>
              <a:t>Low labour costs (compared to hand-lamination).</a:t>
            </a:r>
          </a:p>
          <a:p>
            <a:pPr lvl="1">
              <a:buSzPct val="80000"/>
            </a:pPr>
            <a:r>
              <a:rPr lang="en-GB" altLang="en-US" sz="2200" b="1" dirty="0"/>
              <a:t>Versatile part shape/laminate configuration, including thickness variations.</a:t>
            </a:r>
          </a:p>
          <a:p>
            <a:pPr lvl="1">
              <a:buSzPct val="80000"/>
            </a:pPr>
            <a:r>
              <a:rPr lang="en-GB" altLang="en-US" sz="2200" b="1" dirty="0"/>
              <a:t>Potential for automation with robots.</a:t>
            </a:r>
          </a:p>
          <a:p>
            <a:pPr lvl="1">
              <a:buSzPct val="80000"/>
            </a:pPr>
            <a:r>
              <a:rPr lang="en-GB" altLang="en-US" sz="2200" b="1" dirty="0"/>
              <a:t>Automated mixing or resin and initiator/catalyst.</a:t>
            </a:r>
          </a:p>
          <a:p>
            <a:pPr lvl="1">
              <a:buSzPct val="80000"/>
              <a:buFont typeface="Wingdings" panose="05000000000000000000" pitchFamily="2" charset="2"/>
              <a:buChar char="Ø"/>
            </a:pPr>
            <a:endParaRPr lang="en-GB" altLang="en-US" sz="1850" b="1" dirty="0">
              <a:highlight>
                <a:srgbClr val="FFFF00"/>
              </a:highlight>
            </a:endParaRPr>
          </a:p>
          <a:p>
            <a:pPr lvl="1">
              <a:buSzPct val="80000"/>
              <a:buFont typeface="Wingdings" panose="05000000000000000000" pitchFamily="2" charset="2"/>
              <a:buChar char="Ø"/>
            </a:pPr>
            <a:endParaRPr lang="en-US" sz="2000" b="1" dirty="0">
              <a:highlight>
                <a:srgbClr val="FFFF00"/>
              </a:highlight>
            </a:endParaRPr>
          </a:p>
          <a:p>
            <a:endParaRPr lang="en-US" sz="2000" b="1" dirty="0">
              <a:highlight>
                <a:srgbClr val="FFFF00"/>
              </a:highlight>
              <a:cs typeface="Calibri"/>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sp>
        <p:nvSpPr>
          <p:cNvPr id="2" name="TextBox 1">
            <a:extLst>
              <a:ext uri="{FF2B5EF4-FFF2-40B4-BE49-F238E27FC236}">
                <a16:creationId xmlns:a16="http://schemas.microsoft.com/office/drawing/2014/main" id="{1E0E3DFA-3929-49A6-8F99-FC12D37B18DB}"/>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3307979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106" y="1338056"/>
            <a:ext cx="7966423" cy="4800600"/>
          </a:xfrm>
        </p:spPr>
        <p:txBody>
          <a:bodyPr vert="horz" lIns="91440" tIns="45720" rIns="91440" bIns="45720" rtlCol="0" anchor="t">
            <a:noAutofit/>
          </a:bodyPr>
          <a:lstStyle/>
          <a:p>
            <a:pPr marL="85725" indent="0">
              <a:buNone/>
            </a:pPr>
            <a:r>
              <a:rPr lang="en-US" sz="2400" b="1" dirty="0">
                <a:solidFill>
                  <a:srgbClr val="C00000"/>
                </a:solidFill>
              </a:rPr>
              <a:t>Open Molding – Filament Winding</a:t>
            </a:r>
          </a:p>
          <a:p>
            <a:pPr lvl="1"/>
            <a:r>
              <a:rPr lang="en-US" sz="2000" b="1" dirty="0"/>
              <a:t>Filament winding is an automated open molding process </a:t>
            </a:r>
          </a:p>
          <a:p>
            <a:pPr lvl="1"/>
            <a:r>
              <a:rPr lang="en-US" sz="2000" b="1" dirty="0"/>
              <a:t>A rotating mandrel is used as the mold. </a:t>
            </a:r>
          </a:p>
          <a:p>
            <a:pPr lvl="1"/>
            <a:r>
              <a:rPr lang="en-US" sz="2000" b="1" dirty="0"/>
              <a:t>Filament winding results in a high degree of fiber loading.</a:t>
            </a:r>
          </a:p>
          <a:p>
            <a:pPr lvl="1"/>
            <a:r>
              <a:rPr lang="en-US" sz="2000" b="1" dirty="0"/>
              <a:t>The process makes high strength-to-weight ratio laminates and provides a high degree of control over uniformity and fiber orientation. </a:t>
            </a:r>
          </a:p>
          <a:p>
            <a:pPr lvl="1"/>
            <a:r>
              <a:rPr lang="en-US" sz="2000" b="1" dirty="0"/>
              <a:t>The filament winding process can be used to make structures that are highly engineered and meet strict tolerances. </a:t>
            </a:r>
          </a:p>
          <a:p>
            <a:pPr lvl="1"/>
            <a:r>
              <a:rPr lang="en-US" sz="2000" b="1" dirty="0"/>
              <a:t>Because filament winding is computer-controlled and automated, the labor factor for filament winding is lower than other open molding processes.</a:t>
            </a:r>
          </a:p>
          <a:p>
            <a:pPr lvl="1">
              <a:buFont typeface="Wingdings" pitchFamily="34" charset="0"/>
              <a:buChar char="Ø"/>
            </a:pPr>
            <a:endParaRPr lang="en-US" sz="2000" b="1" dirty="0">
              <a:cs typeface="Calibri"/>
            </a:endParaRPr>
          </a:p>
          <a:p>
            <a:pPr lvl="1">
              <a:buFont typeface="Wingdings" pitchFamily="34" charset="0"/>
              <a:buChar char="Ø"/>
            </a:pPr>
            <a:endParaRPr lang="en-US" sz="2000" b="1" dirty="0">
              <a:cs typeface="Calibri"/>
            </a:endParaRPr>
          </a:p>
          <a:p>
            <a:pPr>
              <a:buFont typeface="Wingdings" pitchFamily="34" charset="0"/>
              <a:buChar char="Ø"/>
            </a:pPr>
            <a:endParaRPr lang="en-US" sz="2000" b="1" dirty="0">
              <a:cs typeface="Calibri"/>
            </a:endParaRPr>
          </a:p>
        </p:txBody>
      </p:sp>
      <p:sp>
        <p:nvSpPr>
          <p:cNvPr id="6" name="Rectangle 5">
            <a:extLst>
              <a:ext uri="{FF2B5EF4-FFF2-40B4-BE49-F238E27FC236}">
                <a16:creationId xmlns:a16="http://schemas.microsoft.com/office/drawing/2014/main" id="{B178ED0C-5376-4882-88AD-E0695DDFCE85}"/>
              </a:ext>
            </a:extLst>
          </p:cNvPr>
          <p:cNvSpPr/>
          <p:nvPr/>
        </p:nvSpPr>
        <p:spPr>
          <a:xfrm>
            <a:off x="164729" y="6549200"/>
            <a:ext cx="8178800" cy="400110"/>
          </a:xfrm>
          <a:prstGeom prst="rect">
            <a:avLst/>
          </a:prstGeom>
        </p:spPr>
        <p:txBody>
          <a:bodyPr wrap="square" anchor="t">
            <a:spAutoFit/>
          </a:bodyPr>
          <a:lstStyle/>
          <a:p>
            <a:r>
              <a:rPr lang="en-US" sz="1000" dirty="0"/>
              <a:t>Source </a:t>
            </a:r>
            <a:r>
              <a:rPr lang="en-US" sz="1000" dirty="0">
                <a:hlinkClick r:id="rId3"/>
              </a:rPr>
              <a:t>http://compositeslab.com/composites-manufacturing-processes/open-molding/filament-winding/</a:t>
            </a:r>
            <a:endParaRPr lang="en-US" sz="1000" dirty="0"/>
          </a:p>
          <a:p>
            <a:endParaRPr lang="en-US" sz="1000" dirty="0">
              <a:ea typeface="+mn-lt"/>
              <a:cs typeface="+mn-lt"/>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sp>
        <p:nvSpPr>
          <p:cNvPr id="2" name="TextBox 1">
            <a:extLst>
              <a:ext uri="{FF2B5EF4-FFF2-40B4-BE49-F238E27FC236}">
                <a16:creationId xmlns:a16="http://schemas.microsoft.com/office/drawing/2014/main" id="{AF76A368-0448-41B7-AECC-5AF5FDD142C5}"/>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0343972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106" y="1338056"/>
            <a:ext cx="7966423" cy="4800600"/>
          </a:xfrm>
        </p:spPr>
        <p:txBody>
          <a:bodyPr vert="horz" lIns="91440" tIns="45720" rIns="91440" bIns="45720" rtlCol="0" anchor="t">
            <a:noAutofit/>
          </a:bodyPr>
          <a:lstStyle/>
          <a:p>
            <a:pPr marL="85725" indent="0">
              <a:buNone/>
            </a:pPr>
            <a:r>
              <a:rPr lang="en-US" sz="2400" b="1" dirty="0">
                <a:solidFill>
                  <a:srgbClr val="C00000"/>
                </a:solidFill>
              </a:rPr>
              <a:t>Open Molding – Filament Winding</a:t>
            </a:r>
          </a:p>
          <a:p>
            <a:pPr lvl="1">
              <a:buFont typeface="Wingdings" pitchFamily="34" charset="0"/>
              <a:buChar char="Ø"/>
            </a:pPr>
            <a:endParaRPr lang="en-US" sz="2000" b="1" dirty="0">
              <a:cs typeface="Calibri"/>
            </a:endParaRPr>
          </a:p>
          <a:p>
            <a:pPr>
              <a:buFont typeface="Wingdings" pitchFamily="34" charset="0"/>
              <a:buChar char="Ø"/>
            </a:pPr>
            <a:endParaRPr lang="en-US" sz="2000" b="1" dirty="0">
              <a:cs typeface="Calibri"/>
            </a:endParaRPr>
          </a:p>
        </p:txBody>
      </p:sp>
      <p:sp>
        <p:nvSpPr>
          <p:cNvPr id="6" name="Rectangle 5">
            <a:extLst>
              <a:ext uri="{FF2B5EF4-FFF2-40B4-BE49-F238E27FC236}">
                <a16:creationId xmlns:a16="http://schemas.microsoft.com/office/drawing/2014/main" id="{B178ED0C-5376-4882-88AD-E0695DDFCE85}"/>
              </a:ext>
            </a:extLst>
          </p:cNvPr>
          <p:cNvSpPr/>
          <p:nvPr/>
        </p:nvSpPr>
        <p:spPr>
          <a:xfrm>
            <a:off x="270917" y="6472256"/>
            <a:ext cx="8178800" cy="400110"/>
          </a:xfrm>
          <a:prstGeom prst="rect">
            <a:avLst/>
          </a:prstGeom>
        </p:spPr>
        <p:txBody>
          <a:bodyPr wrap="square" anchor="t">
            <a:spAutoFit/>
          </a:bodyPr>
          <a:lstStyle/>
          <a:p>
            <a:r>
              <a:rPr lang="en-US" sz="1000" dirty="0"/>
              <a:t>Source: </a:t>
            </a:r>
            <a:r>
              <a:rPr lang="en-US" sz="1000" dirty="0">
                <a:ea typeface="+mn-lt"/>
                <a:cs typeface="+mn-lt"/>
                <a:hlinkClick r:id="rId3"/>
              </a:rPr>
              <a:t>https://netcomposites.com/guide/manufacturing/filament-winding/</a:t>
            </a:r>
            <a:endParaRPr lang="en-US" sz="1000" dirty="0">
              <a:ea typeface="+mn-lt"/>
              <a:cs typeface="+mn-lt"/>
            </a:endParaRPr>
          </a:p>
          <a:p>
            <a:endParaRPr lang="en-US" sz="1000" dirty="0">
              <a:ea typeface="+mn-lt"/>
              <a:cs typeface="+mn-lt"/>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pic>
        <p:nvPicPr>
          <p:cNvPr id="8" name="Picture 7" descr="A close up of a map&#10;&#10;Description automatically generated">
            <a:extLst>
              <a:ext uri="{FF2B5EF4-FFF2-40B4-BE49-F238E27FC236}">
                <a16:creationId xmlns:a16="http://schemas.microsoft.com/office/drawing/2014/main" id="{D2A3CCBB-3C36-499F-B39D-B2F71CB17676}"/>
              </a:ext>
            </a:extLst>
          </p:cNvPr>
          <p:cNvPicPr>
            <a:picLocks noChangeAspect="1"/>
          </p:cNvPicPr>
          <p:nvPr/>
        </p:nvPicPr>
        <p:blipFill>
          <a:blip r:embed="rId4"/>
          <a:stretch>
            <a:fillRect/>
          </a:stretch>
        </p:blipFill>
        <p:spPr>
          <a:xfrm>
            <a:off x="1001267" y="2012964"/>
            <a:ext cx="6433671" cy="3924539"/>
          </a:xfrm>
          <a:prstGeom prst="rect">
            <a:avLst/>
          </a:prstGeom>
        </p:spPr>
      </p:pic>
      <p:sp>
        <p:nvSpPr>
          <p:cNvPr id="2" name="TextBox 1">
            <a:extLst>
              <a:ext uri="{FF2B5EF4-FFF2-40B4-BE49-F238E27FC236}">
                <a16:creationId xmlns:a16="http://schemas.microsoft.com/office/drawing/2014/main" id="{062C7D26-8C83-44B7-8F0E-A499A6F0BDA7}"/>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0276277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106" y="1338056"/>
            <a:ext cx="7966423" cy="4800600"/>
          </a:xfrm>
        </p:spPr>
        <p:txBody>
          <a:bodyPr vert="horz" lIns="91440" tIns="45720" rIns="91440" bIns="45720" rtlCol="0" anchor="t">
            <a:noAutofit/>
          </a:bodyPr>
          <a:lstStyle/>
          <a:p>
            <a:pPr marL="85725" indent="0">
              <a:buNone/>
            </a:pPr>
            <a:r>
              <a:rPr lang="en-US" sz="2400" b="1" dirty="0">
                <a:solidFill>
                  <a:srgbClr val="C00000"/>
                </a:solidFill>
              </a:rPr>
              <a:t>Open Molding – Filament Winding</a:t>
            </a:r>
          </a:p>
          <a:p>
            <a:pPr lvl="1">
              <a:buFont typeface="Wingdings" pitchFamily="34" charset="0"/>
              <a:buChar char="Ø"/>
            </a:pPr>
            <a:endParaRPr lang="en-US" sz="2000" b="1" dirty="0">
              <a:cs typeface="Calibri"/>
            </a:endParaRPr>
          </a:p>
          <a:p>
            <a:pPr>
              <a:buFont typeface="Wingdings" pitchFamily="34" charset="0"/>
              <a:buChar char="Ø"/>
            </a:pPr>
            <a:endParaRPr lang="en-US" sz="2000" b="1" dirty="0">
              <a:cs typeface="Calibri"/>
            </a:endParaRPr>
          </a:p>
        </p:txBody>
      </p:sp>
      <p:sp>
        <p:nvSpPr>
          <p:cNvPr id="6" name="Rectangle 5">
            <a:extLst>
              <a:ext uri="{FF2B5EF4-FFF2-40B4-BE49-F238E27FC236}">
                <a16:creationId xmlns:a16="http://schemas.microsoft.com/office/drawing/2014/main" id="{B178ED0C-5376-4882-88AD-E0695DDFCE85}"/>
              </a:ext>
            </a:extLst>
          </p:cNvPr>
          <p:cNvSpPr/>
          <p:nvPr/>
        </p:nvSpPr>
        <p:spPr>
          <a:xfrm>
            <a:off x="270406" y="6521779"/>
            <a:ext cx="8178800" cy="553998"/>
          </a:xfrm>
          <a:prstGeom prst="rect">
            <a:avLst/>
          </a:prstGeom>
        </p:spPr>
        <p:txBody>
          <a:bodyPr wrap="square" anchor="t">
            <a:spAutoFit/>
          </a:bodyPr>
          <a:lstStyle/>
          <a:p>
            <a:r>
              <a:rPr lang="en-US" sz="1000" dirty="0"/>
              <a:t>Source: </a:t>
            </a:r>
            <a:r>
              <a:rPr lang="en-US" sz="1000" dirty="0">
                <a:hlinkClick r:id="rId4"/>
              </a:rPr>
              <a:t>https://www.youtube.com/watch?v=4ihtyjydzqA</a:t>
            </a:r>
            <a:endParaRPr lang="en-US" sz="1000" dirty="0"/>
          </a:p>
          <a:p>
            <a:endParaRPr lang="en-US" sz="1000" dirty="0">
              <a:ea typeface="+mn-lt"/>
              <a:cs typeface="+mn-lt"/>
            </a:endParaRPr>
          </a:p>
          <a:p>
            <a:endParaRPr lang="en-US" sz="1000" dirty="0">
              <a:ea typeface="+mn-lt"/>
              <a:cs typeface="+mn-lt"/>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pic>
        <p:nvPicPr>
          <p:cNvPr id="7" name="Online Media 6" title="Filament Winding">
            <a:hlinkClick r:id="" action="ppaction://media"/>
            <a:extLst>
              <a:ext uri="{FF2B5EF4-FFF2-40B4-BE49-F238E27FC236}">
                <a16:creationId xmlns:a16="http://schemas.microsoft.com/office/drawing/2014/main" id="{369408FE-4F48-4F56-B83F-E784F34CD15F}"/>
              </a:ext>
            </a:extLst>
          </p:cNvPr>
          <p:cNvPicPr>
            <a:picLocks noRot="1" noChangeAspect="1"/>
          </p:cNvPicPr>
          <p:nvPr>
            <a:videoFile r:link="rId1"/>
          </p:nvPr>
        </p:nvPicPr>
        <p:blipFill>
          <a:blip r:embed="rId5"/>
          <a:stretch>
            <a:fillRect/>
          </a:stretch>
        </p:blipFill>
        <p:spPr>
          <a:xfrm>
            <a:off x="1280160" y="1779223"/>
            <a:ext cx="6108954" cy="4578388"/>
          </a:xfrm>
          <a:prstGeom prst="rect">
            <a:avLst/>
          </a:prstGeom>
        </p:spPr>
      </p:pic>
      <p:sp>
        <p:nvSpPr>
          <p:cNvPr id="2" name="TextBox 1">
            <a:extLst>
              <a:ext uri="{FF2B5EF4-FFF2-40B4-BE49-F238E27FC236}">
                <a16:creationId xmlns:a16="http://schemas.microsoft.com/office/drawing/2014/main" id="{517BAE7E-5CCC-4EA0-AC02-9B1A07928BDB}"/>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436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109" y="1833247"/>
            <a:ext cx="7166951" cy="5558880"/>
          </a:xfrm>
        </p:spPr>
        <p:txBody>
          <a:bodyPr vert="horz" lIns="91440" tIns="45720" rIns="91440" bIns="45720" numCol="1" rtlCol="0" anchor="t">
            <a:noAutofit/>
          </a:bodyPr>
          <a:lstStyle/>
          <a:p>
            <a:pPr>
              <a:buSzPct val="80000"/>
            </a:pPr>
            <a:r>
              <a:rPr lang="en-US" sz="2200" b="1" dirty="0"/>
              <a:t>Very fast and economic method </a:t>
            </a:r>
          </a:p>
          <a:p>
            <a:pPr>
              <a:buSzPct val="80000"/>
            </a:pPr>
            <a:r>
              <a:rPr lang="en-US" sz="2200" b="1" dirty="0"/>
              <a:t>Resin content can be controlled </a:t>
            </a:r>
          </a:p>
          <a:p>
            <a:pPr>
              <a:buSzPct val="80000"/>
            </a:pPr>
            <a:r>
              <a:rPr lang="en-US" sz="2200" b="1" dirty="0"/>
              <a:t>Fiber cost is minimized since there is no secondary process to convert fiber into fabric prior to use. </a:t>
            </a:r>
          </a:p>
          <a:p>
            <a:pPr>
              <a:buSzPct val="80000"/>
            </a:pPr>
            <a:r>
              <a:rPr lang="en-US" sz="2200" b="1" dirty="0"/>
              <a:t>Structural properties of laminates can be very good. </a:t>
            </a:r>
          </a:p>
          <a:p>
            <a:pPr>
              <a:buSzPct val="80000"/>
            </a:pPr>
            <a:r>
              <a:rPr lang="en-US" sz="2200" b="1" dirty="0"/>
              <a:t>Reinforcement is applied under load.</a:t>
            </a:r>
          </a:p>
          <a:p>
            <a:pPr>
              <a:buSzPct val="80000"/>
            </a:pPr>
            <a:r>
              <a:rPr lang="en-US" sz="2200" b="1" dirty="0"/>
              <a:t>The accuracy can be superior to that of fiber placement and automated tape-laying machines.</a:t>
            </a:r>
          </a:p>
          <a:p>
            <a:pPr>
              <a:buSzPct val="80000"/>
            </a:pPr>
            <a:r>
              <a:rPr lang="en-US" sz="2200" b="1" dirty="0"/>
              <a:t>Continuous fibers over the whole component area (without joints).</a:t>
            </a:r>
          </a:p>
          <a:p>
            <a:pPr>
              <a:buFont typeface="Wingdings" pitchFamily="34" charset="0"/>
              <a:buChar char="Ø"/>
            </a:pPr>
            <a:endParaRPr lang="en-US" sz="2000" b="1" dirty="0">
              <a:cs typeface="Calibri"/>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 </a:t>
            </a:r>
            <a:endParaRPr lang="en-US" dirty="0"/>
          </a:p>
        </p:txBody>
      </p:sp>
      <p:sp>
        <p:nvSpPr>
          <p:cNvPr id="2" name="Rectangle 1">
            <a:extLst>
              <a:ext uri="{FF2B5EF4-FFF2-40B4-BE49-F238E27FC236}">
                <a16:creationId xmlns:a16="http://schemas.microsoft.com/office/drawing/2014/main" id="{95AA7224-2AB5-4985-93B4-A2985963A2E7}"/>
              </a:ext>
            </a:extLst>
          </p:cNvPr>
          <p:cNvSpPr/>
          <p:nvPr/>
        </p:nvSpPr>
        <p:spPr>
          <a:xfrm>
            <a:off x="381390" y="1198961"/>
            <a:ext cx="4084195" cy="461665"/>
          </a:xfrm>
          <a:prstGeom prst="rect">
            <a:avLst/>
          </a:prstGeom>
        </p:spPr>
        <p:txBody>
          <a:bodyPr wrap="none">
            <a:spAutoFit/>
          </a:bodyPr>
          <a:lstStyle/>
          <a:p>
            <a:pPr marL="85725" indent="0">
              <a:buNone/>
            </a:pPr>
            <a:r>
              <a:rPr lang="en-US" sz="2400" b="1" dirty="0">
                <a:solidFill>
                  <a:srgbClr val="C00000"/>
                </a:solidFill>
              </a:rPr>
              <a:t>Filament Winding Advantages</a:t>
            </a:r>
          </a:p>
        </p:txBody>
      </p:sp>
      <p:sp>
        <p:nvSpPr>
          <p:cNvPr id="6" name="TextBox 5">
            <a:extLst>
              <a:ext uri="{FF2B5EF4-FFF2-40B4-BE49-F238E27FC236}">
                <a16:creationId xmlns:a16="http://schemas.microsoft.com/office/drawing/2014/main" id="{F9CBE132-24CC-43E2-9AFB-5039C1C5A3FE}"/>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71138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575" y="1028699"/>
            <a:ext cx="5179838" cy="5445991"/>
          </a:xfrm>
        </p:spPr>
        <p:txBody>
          <a:bodyPr>
            <a:normAutofit/>
          </a:bodyPr>
          <a:lstStyle/>
          <a:p>
            <a:r>
              <a:rPr lang="en-US" sz="2400" b="1" dirty="0">
                <a:solidFill>
                  <a:schemeClr val="tx2"/>
                </a:solidFill>
              </a:rPr>
              <a:t>Ceramic Matrix Composites (CMC’s)</a:t>
            </a:r>
          </a:p>
          <a:p>
            <a:pPr lvl="1"/>
            <a:r>
              <a:rPr lang="en-US" sz="2000" b="1" dirty="0"/>
              <a:t>Very high temperature applications</a:t>
            </a:r>
          </a:p>
          <a:p>
            <a:pPr lvl="1"/>
            <a:r>
              <a:rPr lang="en-US" sz="2000" b="1" dirty="0"/>
              <a:t>Used to improve strength and toughness</a:t>
            </a:r>
          </a:p>
          <a:p>
            <a:pPr lvl="1"/>
            <a:r>
              <a:rPr lang="en-US" sz="2000" b="1" dirty="0"/>
              <a:t>Processing Methods:</a:t>
            </a:r>
          </a:p>
          <a:p>
            <a:pPr lvl="2"/>
            <a:r>
              <a:rPr lang="en-US" sz="2000" b="1" dirty="0"/>
              <a:t>Slurry infiltration—matrix powder + carrier liquid + organic binder (slurry)</a:t>
            </a:r>
          </a:p>
          <a:p>
            <a:pPr lvl="2"/>
            <a:r>
              <a:rPr lang="en-US" sz="2000" b="1" dirty="0"/>
              <a:t>Solgel—Sol (colloidal fluid containing fibers) is converted to a gel and heat treated (sinter/HIP)</a:t>
            </a:r>
          </a:p>
          <a:p>
            <a:pPr lvl="2"/>
            <a:r>
              <a:rPr lang="en-US" sz="2000" b="1" dirty="0"/>
              <a:t>Chemical-Vapor Infiltration—Fiber preform infiltrated via chemical vapor deposition; Expensive!</a:t>
            </a:r>
          </a:p>
        </p:txBody>
      </p:sp>
      <p:sp>
        <p:nvSpPr>
          <p:cNvPr id="5" name="TextBox 4">
            <a:extLst>
              <a:ext uri="{FF2B5EF4-FFF2-40B4-BE49-F238E27FC236}">
                <a16:creationId xmlns:a16="http://schemas.microsoft.com/office/drawing/2014/main" id="{3C84EE0C-E577-4FE5-B243-005DD3190906}"/>
              </a:ext>
            </a:extLst>
          </p:cNvPr>
          <p:cNvSpPr txBox="1"/>
          <p:nvPr/>
        </p:nvSpPr>
        <p:spPr>
          <a:xfrm>
            <a:off x="6429675" y="144223"/>
            <a:ext cx="2136808" cy="307777"/>
          </a:xfrm>
          <a:prstGeom prst="rect">
            <a:avLst/>
          </a:prstGeom>
          <a:noFill/>
        </p:spPr>
        <p:txBody>
          <a:bodyPr wrap="square" rtlCol="0">
            <a:spAutoFit/>
          </a:bodyPr>
          <a:lstStyle/>
          <a:p>
            <a:pPr algn="ctr"/>
            <a:r>
              <a:rPr lang="en-US" sz="1400" dirty="0"/>
              <a:t>Module 2: Lecture 1</a:t>
            </a:r>
          </a:p>
        </p:txBody>
      </p:sp>
      <p:sp>
        <p:nvSpPr>
          <p:cNvPr id="8" name="Title 1">
            <a:extLst>
              <a:ext uri="{FF2B5EF4-FFF2-40B4-BE49-F238E27FC236}">
                <a16:creationId xmlns:a16="http://schemas.microsoft.com/office/drawing/2014/main" id="{5D36431B-AD7B-45EA-9ABF-9632AF0C7860}"/>
              </a:ext>
            </a:extLst>
          </p:cNvPr>
          <p:cNvSpPr>
            <a:spLocks noGrp="1"/>
          </p:cNvSpPr>
          <p:nvPr>
            <p:ph type="title"/>
          </p:nvPr>
        </p:nvSpPr>
        <p:spPr>
          <a:xfrm>
            <a:off x="309033" y="18396"/>
            <a:ext cx="7620000" cy="1143000"/>
          </a:xfrm>
        </p:spPr>
        <p:txBody>
          <a:bodyPr>
            <a:normAutofit/>
          </a:bodyPr>
          <a:lstStyle/>
          <a:p>
            <a:r>
              <a:rPr lang="en-US" dirty="0"/>
              <a:t>Types of Composites </a:t>
            </a:r>
          </a:p>
        </p:txBody>
      </p:sp>
      <p:pic>
        <p:nvPicPr>
          <p:cNvPr id="14" name="Content Placeholder 9">
            <a:extLst>
              <a:ext uri="{FF2B5EF4-FFF2-40B4-BE49-F238E27FC236}">
                <a16:creationId xmlns:a16="http://schemas.microsoft.com/office/drawing/2014/main" id="{4FE1F699-5DD8-4624-AFE1-3D892630D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425" y="971547"/>
            <a:ext cx="2799065" cy="2102553"/>
          </a:xfrm>
          <a:prstGeom prst="rect">
            <a:avLst/>
          </a:prstGeom>
          <a:ln w="28575">
            <a:solidFill>
              <a:schemeClr val="tx1"/>
            </a:solidFill>
          </a:ln>
        </p:spPr>
      </p:pic>
      <p:sp>
        <p:nvSpPr>
          <p:cNvPr id="15" name="TextBox 14">
            <a:extLst>
              <a:ext uri="{FF2B5EF4-FFF2-40B4-BE49-F238E27FC236}">
                <a16:creationId xmlns:a16="http://schemas.microsoft.com/office/drawing/2014/main" id="{3BC2EABB-D81F-49AA-AAC3-266F2153CCA3}"/>
              </a:ext>
            </a:extLst>
          </p:cNvPr>
          <p:cNvSpPr txBox="1"/>
          <p:nvPr/>
        </p:nvSpPr>
        <p:spPr>
          <a:xfrm>
            <a:off x="5250425" y="3280129"/>
            <a:ext cx="2897950" cy="2954655"/>
          </a:xfrm>
          <a:prstGeom prst="rect">
            <a:avLst/>
          </a:prstGeom>
          <a:noFill/>
        </p:spPr>
        <p:txBody>
          <a:bodyPr wrap="square" rtlCol="0">
            <a:spAutoFit/>
          </a:bodyPr>
          <a:lstStyle/>
          <a:p>
            <a:r>
              <a:rPr lang="en-US" sz="1600" b="1" dirty="0"/>
              <a:t>The NASA Glenn Research Center has developed a family of ceramic composite sandwich materials composed of a ceramic foam core between two ceramic composite face sheets. These materials are being investigated as multifunctional, integrated structures. </a:t>
            </a:r>
          </a:p>
          <a:p>
            <a:endParaRPr lang="en-US" sz="1200" i="1" dirty="0"/>
          </a:p>
          <a:p>
            <a:pPr algn="r"/>
            <a:r>
              <a:rPr lang="en-US" sz="1000" i="1" dirty="0"/>
              <a:t>Source: http://www.grc.nasa.gov/WWW/RT/2006/RX/RX11C-hurwitz1.html</a:t>
            </a:r>
            <a:endParaRPr lang="en-US" sz="1000" b="1" i="1" dirty="0"/>
          </a:p>
        </p:txBody>
      </p:sp>
      <p:sp>
        <p:nvSpPr>
          <p:cNvPr id="2" name="Footer Placeholder 1"/>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5573898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909" y="1777490"/>
            <a:ext cx="7133497" cy="5558880"/>
          </a:xfrm>
        </p:spPr>
        <p:txBody>
          <a:bodyPr vert="horz" lIns="91440" tIns="45720" rIns="91440" bIns="45720" numCol="1" rtlCol="0" anchor="t">
            <a:noAutofit/>
          </a:bodyPr>
          <a:lstStyle/>
          <a:p>
            <a:pPr>
              <a:buSzPct val="80000"/>
            </a:pPr>
            <a:r>
              <a:rPr lang="en-US" sz="2200" b="1" dirty="0"/>
              <a:t>Orientation of fibers in the load direction. </a:t>
            </a:r>
          </a:p>
          <a:p>
            <a:pPr>
              <a:buSzPct val="80000"/>
            </a:pPr>
            <a:r>
              <a:rPr lang="en-US" sz="2200" b="1" dirty="0"/>
              <a:t>Elimination of the capital expense (and size restrictions) of an autoclave.</a:t>
            </a:r>
          </a:p>
          <a:p>
            <a:pPr>
              <a:buSzPct val="80000"/>
            </a:pPr>
            <a:r>
              <a:rPr lang="en-US" sz="2200" b="1" dirty="0"/>
              <a:t>Ability to manufacture a composite with high fiber volume.</a:t>
            </a:r>
          </a:p>
          <a:p>
            <a:pPr>
              <a:buSzPct val="80000"/>
            </a:pPr>
            <a:r>
              <a:rPr lang="en-US" sz="2200" b="1" dirty="0"/>
              <a:t>Mandrel costs can be lower than other tooling costs </a:t>
            </a:r>
          </a:p>
          <a:p>
            <a:pPr>
              <a:buSzPct val="80000"/>
            </a:pPr>
            <a:r>
              <a:rPr lang="en-US" sz="2200" b="1" dirty="0"/>
              <a:t>Less labor than many other processes. </a:t>
            </a:r>
          </a:p>
          <a:p>
            <a:pPr>
              <a:buSzPct val="80000"/>
            </a:pPr>
            <a:r>
              <a:rPr lang="en-US" sz="2200" b="1" dirty="0"/>
              <a:t>Can wind multiple small components.</a:t>
            </a:r>
          </a:p>
          <a:p>
            <a:pPr>
              <a:buSzPct val="80000"/>
            </a:pPr>
            <a:r>
              <a:rPr lang="en-US" sz="2200" b="1" dirty="0"/>
              <a:t>Less disposables.</a:t>
            </a:r>
          </a:p>
          <a:p>
            <a:pPr marL="85725" indent="0">
              <a:buSzPct val="80000"/>
              <a:buNone/>
            </a:pPr>
            <a:endParaRPr lang="en-US" sz="2000" b="1" dirty="0"/>
          </a:p>
          <a:p>
            <a:pPr>
              <a:buFont typeface="Wingdings" pitchFamily="34" charset="0"/>
              <a:buChar char="Ø"/>
            </a:pPr>
            <a:endParaRPr lang="en-US" sz="2000" b="1" dirty="0">
              <a:cs typeface="Calibri"/>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 </a:t>
            </a:r>
            <a:endParaRPr lang="en-US" dirty="0"/>
          </a:p>
        </p:txBody>
      </p:sp>
      <p:sp>
        <p:nvSpPr>
          <p:cNvPr id="2" name="Rectangle 1">
            <a:extLst>
              <a:ext uri="{FF2B5EF4-FFF2-40B4-BE49-F238E27FC236}">
                <a16:creationId xmlns:a16="http://schemas.microsoft.com/office/drawing/2014/main" id="{95AA7224-2AB5-4985-93B4-A2985963A2E7}"/>
              </a:ext>
            </a:extLst>
          </p:cNvPr>
          <p:cNvSpPr/>
          <p:nvPr/>
        </p:nvSpPr>
        <p:spPr>
          <a:xfrm>
            <a:off x="381390" y="1198961"/>
            <a:ext cx="4084195" cy="461665"/>
          </a:xfrm>
          <a:prstGeom prst="rect">
            <a:avLst/>
          </a:prstGeom>
        </p:spPr>
        <p:txBody>
          <a:bodyPr wrap="none">
            <a:spAutoFit/>
          </a:bodyPr>
          <a:lstStyle/>
          <a:p>
            <a:pPr marL="85725" indent="0">
              <a:buNone/>
            </a:pPr>
            <a:r>
              <a:rPr lang="en-US" sz="2400" b="1" dirty="0">
                <a:solidFill>
                  <a:srgbClr val="C00000"/>
                </a:solidFill>
              </a:rPr>
              <a:t>Filament Winding Advantages</a:t>
            </a:r>
          </a:p>
        </p:txBody>
      </p:sp>
      <p:sp>
        <p:nvSpPr>
          <p:cNvPr id="6" name="TextBox 5">
            <a:extLst>
              <a:ext uri="{FF2B5EF4-FFF2-40B4-BE49-F238E27FC236}">
                <a16:creationId xmlns:a16="http://schemas.microsoft.com/office/drawing/2014/main" id="{741EBD30-4FE1-446C-A562-4269EF4C5765}"/>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637513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924" y="1328689"/>
            <a:ext cx="6956963" cy="4800600"/>
          </a:xfrm>
        </p:spPr>
        <p:txBody>
          <a:bodyPr vert="horz" lIns="91440" tIns="45720" rIns="91440" bIns="45720" rtlCol="0" anchor="t">
            <a:noAutofit/>
          </a:bodyPr>
          <a:lstStyle/>
          <a:p>
            <a:pPr marL="85725" indent="0">
              <a:buNone/>
            </a:pPr>
            <a:r>
              <a:rPr lang="en-US" sz="2400" b="1" dirty="0">
                <a:solidFill>
                  <a:srgbClr val="C00000"/>
                </a:solidFill>
              </a:rPr>
              <a:t>Filament Winding Limitations</a:t>
            </a:r>
          </a:p>
          <a:p>
            <a:pPr>
              <a:buSzPct val="80000"/>
            </a:pPr>
            <a:r>
              <a:rPr lang="en-US" sz="2200" b="1" dirty="0"/>
              <a:t>Limited to cylindrical and hollow shaped components. </a:t>
            </a:r>
          </a:p>
          <a:p>
            <a:pPr>
              <a:buSzPct val="80000"/>
            </a:pPr>
            <a:r>
              <a:rPr lang="en-US" sz="2200" b="1" dirty="0"/>
              <a:t>Fiber cannot easily be laid exactly along the </a:t>
            </a:r>
            <a:r>
              <a:rPr lang="en-US" sz="2200" b="1" i="1" dirty="0"/>
              <a:t>length</a:t>
            </a:r>
            <a:r>
              <a:rPr lang="en-US" sz="2200" b="1" dirty="0"/>
              <a:t> of a component. </a:t>
            </a:r>
          </a:p>
          <a:p>
            <a:pPr>
              <a:buSzPct val="80000"/>
            </a:pPr>
            <a:r>
              <a:rPr lang="en-US" sz="2200" b="1" dirty="0"/>
              <a:t>Mandrel costs for large components can be high, complex or expensive</a:t>
            </a:r>
          </a:p>
          <a:p>
            <a:pPr>
              <a:buSzPct val="80000"/>
            </a:pPr>
            <a:r>
              <a:rPr lang="en-US" sz="2200" b="1" dirty="0"/>
              <a:t>External surface of the component is cosmetically unattractive. </a:t>
            </a:r>
          </a:p>
          <a:p>
            <a:pPr>
              <a:buSzPct val="80000"/>
            </a:pPr>
            <a:r>
              <a:rPr lang="en-US" sz="2200" b="1" dirty="0"/>
              <a:t>Low viscosity resins usually needed.</a:t>
            </a:r>
          </a:p>
          <a:p>
            <a:pPr>
              <a:buSzPct val="80000"/>
            </a:pPr>
            <a:r>
              <a:rPr lang="en-US" sz="2200" b="1" dirty="0"/>
              <a:t>Mandrel must allow removal of the part</a:t>
            </a:r>
          </a:p>
          <a:p>
            <a:pPr>
              <a:buSzPct val="80000"/>
            </a:pPr>
            <a:r>
              <a:rPr lang="en-US" sz="2200" b="1" dirty="0"/>
              <a:t>Difficulty in winding reverse curvature</a:t>
            </a:r>
            <a:r>
              <a:rPr lang="en-US" dirty="0">
                <a:highlight>
                  <a:srgbClr val="FFFF00"/>
                </a:highlight>
              </a:rPr>
              <a:t/>
            </a:r>
            <a:br>
              <a:rPr lang="en-US" dirty="0">
                <a:highlight>
                  <a:srgbClr val="FFFF00"/>
                </a:highlight>
              </a:rPr>
            </a:br>
            <a:endParaRPr lang="en-US" sz="2000" b="1" dirty="0">
              <a:highlight>
                <a:srgbClr val="FFFF00"/>
              </a:highlight>
              <a:cs typeface="Calibri"/>
            </a:endParaRPr>
          </a:p>
        </p:txBody>
      </p:sp>
      <p:sp>
        <p:nvSpPr>
          <p:cNvPr id="4" name="Title 1">
            <a:extLst>
              <a:ext uri="{FF2B5EF4-FFF2-40B4-BE49-F238E27FC236}">
                <a16:creationId xmlns:a16="http://schemas.microsoft.com/office/drawing/2014/main" id="{D4917CEB-10B6-4DBE-B5B2-CCBBED198D68}"/>
              </a:ext>
            </a:extLst>
          </p:cNvPr>
          <p:cNvSpPr txBox="1">
            <a:spLocks/>
          </p:cNvSpPr>
          <p:nvPr/>
        </p:nvSpPr>
        <p:spPr>
          <a:xfrm>
            <a:off x="270406" y="185689"/>
            <a:ext cx="762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sz="2800" dirty="0">
                <a:solidFill>
                  <a:srgbClr val="002060"/>
                </a:solidFill>
              </a:rPr>
              <a:t>Composite Manufacturing Methods</a:t>
            </a:r>
            <a:r>
              <a:rPr lang="en-US" sz="2800" dirty="0">
                <a:solidFill>
                  <a:srgbClr val="002060"/>
                </a:solidFill>
                <a:cs typeface="Calibri"/>
              </a:rPr>
              <a:t>: </a:t>
            </a:r>
            <a:endParaRPr lang="en-US" dirty="0">
              <a:solidFill>
                <a:srgbClr val="073E87"/>
              </a:solidFill>
              <a:cs typeface="Calibri"/>
            </a:endParaRPr>
          </a:p>
          <a:p>
            <a:r>
              <a:rPr lang="en-US" sz="2800" dirty="0">
                <a:solidFill>
                  <a:srgbClr val="002060"/>
                </a:solidFill>
                <a:cs typeface="Calibri"/>
              </a:rPr>
              <a:t>Contact Molding and Filament Winding</a:t>
            </a:r>
            <a:endParaRPr lang="en-US" dirty="0"/>
          </a:p>
        </p:txBody>
      </p:sp>
      <p:sp>
        <p:nvSpPr>
          <p:cNvPr id="2" name="TextBox 1">
            <a:extLst>
              <a:ext uri="{FF2B5EF4-FFF2-40B4-BE49-F238E27FC236}">
                <a16:creationId xmlns:a16="http://schemas.microsoft.com/office/drawing/2014/main" id="{438D0D67-6599-456C-A732-38D27E73DAFA}"/>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6088459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a:noAutofit/>
          </a:bodyPr>
          <a:lstStyle/>
          <a:p>
            <a:pPr marL="85725" indent="0">
              <a:buNone/>
            </a:pPr>
            <a:r>
              <a:rPr lang="en-US" sz="2000" b="1" dirty="0"/>
              <a:t>In this lecture you have learned:</a:t>
            </a:r>
          </a:p>
          <a:p>
            <a:pPr lvl="1"/>
            <a:r>
              <a:rPr lang="en-US" sz="2200" b="1" dirty="0" smtClean="0"/>
              <a:t>Contact </a:t>
            </a:r>
            <a:r>
              <a:rPr lang="en-US" sz="2200" b="1" dirty="0"/>
              <a:t>molding has many different names. What are the other names for processes that leaves the resin exposed to the environment? </a:t>
            </a:r>
          </a:p>
          <a:p>
            <a:pPr lvl="1"/>
            <a:r>
              <a:rPr lang="en-US" sz="2200" b="1" dirty="0">
                <a:cs typeface="Calibri"/>
              </a:rPr>
              <a:t>Hand lay-up is one of the simplest methods of creative polymer products.</a:t>
            </a:r>
          </a:p>
          <a:p>
            <a:pPr lvl="1"/>
            <a:r>
              <a:rPr lang="en-US" sz="2200" b="1" dirty="0">
                <a:cs typeface="Calibri"/>
              </a:rPr>
              <a:t>Hand lay-up requires the least amount of investment</a:t>
            </a:r>
          </a:p>
          <a:p>
            <a:pPr lvl="1"/>
            <a:r>
              <a:rPr lang="en-US" sz="2200" b="1" dirty="0">
                <a:ea typeface="+mn-lt"/>
                <a:cs typeface="+mn-lt"/>
              </a:rPr>
              <a:t>Hand Lay-up is a manual, slow, labor consuming method</a:t>
            </a:r>
          </a:p>
          <a:p>
            <a:pPr lvl="1">
              <a:buFont typeface="Wingdings" pitchFamily="34" charset="0"/>
              <a:buChar char="Ø"/>
            </a:pPr>
            <a:endParaRPr lang="en-US" sz="2200" b="1" dirty="0">
              <a:ea typeface="+mn-lt"/>
              <a:cs typeface="+mn-lt"/>
            </a:endParaRPr>
          </a:p>
          <a:p>
            <a:pPr lvl="1">
              <a:buFont typeface="Wingdings" pitchFamily="34" charset="0"/>
              <a:buChar char="Ø"/>
            </a:pPr>
            <a:endParaRPr lang="en-US" sz="2200" b="1" dirty="0">
              <a:cs typeface="Calibri"/>
            </a:endParaRPr>
          </a:p>
        </p:txBody>
      </p:sp>
      <p:sp>
        <p:nvSpPr>
          <p:cNvPr id="5" name="TextBox 4">
            <a:extLst>
              <a:ext uri="{FF2B5EF4-FFF2-40B4-BE49-F238E27FC236}">
                <a16:creationId xmlns:a16="http://schemas.microsoft.com/office/drawing/2014/main" id="{17634DEB-0A43-4D35-BC20-CDD52D226D7D}"/>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6448325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a:noAutofit/>
          </a:bodyPr>
          <a:lstStyle/>
          <a:p>
            <a:pPr marL="85725" indent="0">
              <a:buNone/>
            </a:pPr>
            <a:r>
              <a:rPr lang="en-US" sz="2000" b="1" dirty="0"/>
              <a:t>In this lecture you have learned:</a:t>
            </a:r>
          </a:p>
          <a:p>
            <a:pPr lvl="1">
              <a:buSzPct val="80000"/>
              <a:buFont typeface="Wingdings" panose="05000000000000000000" pitchFamily="2" charset="2"/>
              <a:buChar char="Ø"/>
            </a:pPr>
            <a:r>
              <a:rPr lang="en-US" sz="2200" b="1" dirty="0">
                <a:solidFill>
                  <a:srgbClr val="C00000"/>
                </a:solidFill>
              </a:rPr>
              <a:t>The advantages of hand lay-up include:</a:t>
            </a:r>
          </a:p>
          <a:p>
            <a:pPr lvl="2">
              <a:buClr>
                <a:schemeClr val="accent1"/>
              </a:buClr>
              <a:buSzPct val="80000"/>
            </a:pPr>
            <a:r>
              <a:rPr lang="en-US" sz="2050" b="1" dirty="0"/>
              <a:t>Least expensive process</a:t>
            </a:r>
          </a:p>
          <a:p>
            <a:pPr lvl="2">
              <a:buClr>
                <a:schemeClr val="accent1"/>
              </a:buClr>
              <a:buSzPct val="80000"/>
            </a:pPr>
            <a:r>
              <a:rPr lang="en-US" sz="2050" b="1" dirty="0"/>
              <a:t>Low cost set up</a:t>
            </a:r>
          </a:p>
          <a:p>
            <a:pPr lvl="2">
              <a:buClr>
                <a:schemeClr val="accent1"/>
              </a:buClr>
              <a:buSzPct val="80000"/>
            </a:pPr>
            <a:r>
              <a:rPr lang="en-US" sz="2050" b="1" dirty="0"/>
              <a:t>Flexible process</a:t>
            </a:r>
          </a:p>
          <a:p>
            <a:pPr lvl="2">
              <a:buClr>
                <a:schemeClr val="accent1"/>
              </a:buClr>
              <a:buSzPct val="80000"/>
            </a:pPr>
            <a:r>
              <a:rPr lang="en-US" sz="2050" b="1" dirty="0"/>
              <a:t>Easy to train people</a:t>
            </a:r>
          </a:p>
          <a:p>
            <a:pPr lvl="2">
              <a:buClr>
                <a:schemeClr val="accent1"/>
              </a:buClr>
              <a:buSzPct val="80000"/>
            </a:pPr>
            <a:r>
              <a:rPr lang="en-US" sz="2050" b="1" dirty="0"/>
              <a:t>Can make large or small parts</a:t>
            </a:r>
          </a:p>
          <a:p>
            <a:pPr lvl="2">
              <a:buClr>
                <a:schemeClr val="accent1"/>
              </a:buClr>
              <a:buSzPct val="80000"/>
            </a:pPr>
            <a:r>
              <a:rPr lang="en-US" sz="2050" b="1" dirty="0"/>
              <a:t>Design changes easily made</a:t>
            </a:r>
          </a:p>
          <a:p>
            <a:pPr lvl="2">
              <a:buClr>
                <a:schemeClr val="accent1"/>
              </a:buClr>
              <a:buSzPct val="80000"/>
            </a:pPr>
            <a:r>
              <a:rPr lang="en-US" sz="2050" b="1" dirty="0"/>
              <a:t>Good production rates and consistent quality are obtainable. </a:t>
            </a:r>
          </a:p>
          <a:p>
            <a:pPr lvl="2">
              <a:buClr>
                <a:schemeClr val="accent1"/>
              </a:buClr>
              <a:buSzPct val="80000"/>
            </a:pPr>
            <a:r>
              <a:rPr lang="en-US" altLang="en-US" sz="2050" b="1" dirty="0">
                <a:cs typeface="Calibri" panose="020F0502020204030204" pitchFamily="34" charset="0"/>
              </a:rPr>
              <a:t>Can accommodate single or multi-piece molds </a:t>
            </a:r>
          </a:p>
          <a:p>
            <a:pPr lvl="2">
              <a:buClr>
                <a:schemeClr val="accent1"/>
              </a:buClr>
              <a:buSzPct val="80000"/>
            </a:pPr>
            <a:r>
              <a:rPr lang="en-US" sz="2050" b="1" dirty="0"/>
              <a:t>Creates a single-sided mold acts as the form and cosmetic surface of the part.</a:t>
            </a:r>
          </a:p>
          <a:p>
            <a:pPr lvl="2">
              <a:buClr>
                <a:schemeClr val="accent1"/>
              </a:buClr>
              <a:buSzPct val="80000"/>
            </a:pPr>
            <a:r>
              <a:rPr lang="en-US" sz="2050" b="1" dirty="0"/>
              <a:t>Any combination of fibers and matrix materials can be used.</a:t>
            </a:r>
            <a:endParaRPr lang="en-US" altLang="en-US" sz="2050" b="1" dirty="0">
              <a:cs typeface="Calibri" panose="020F0502020204030204" pitchFamily="34" charset="0"/>
            </a:endParaRPr>
          </a:p>
          <a:p>
            <a:pPr lvl="1">
              <a:buSzPct val="80000"/>
              <a:buFont typeface="Wingdings" panose="05000000000000000000" pitchFamily="2" charset="2"/>
              <a:buChar char="Ø"/>
            </a:pPr>
            <a:endParaRPr lang="en-US" sz="2200" b="1" dirty="0">
              <a:highlight>
                <a:srgbClr val="FFFF00"/>
              </a:highlight>
              <a:cs typeface="Calibri"/>
            </a:endParaRPr>
          </a:p>
          <a:p>
            <a:pPr>
              <a:buSzPct val="80000"/>
              <a:buFont typeface="Wingdings" panose="05000000000000000000" pitchFamily="2" charset="2"/>
              <a:buChar char="Ø"/>
            </a:pPr>
            <a:endParaRPr lang="en-US" sz="2200" b="1" dirty="0">
              <a:highlight>
                <a:srgbClr val="FFFF00"/>
              </a:highlight>
              <a:cs typeface="Calibri"/>
            </a:endParaRPr>
          </a:p>
          <a:p>
            <a:pPr lvl="1">
              <a:buFont typeface="Wingdings" pitchFamily="34" charset="0"/>
              <a:buChar char="Ø"/>
            </a:pPr>
            <a:endParaRPr lang="en-US" sz="2200" b="1" dirty="0">
              <a:ea typeface="+mn-lt"/>
              <a:cs typeface="+mn-lt"/>
            </a:endParaRPr>
          </a:p>
          <a:p>
            <a:pPr lvl="1">
              <a:buFont typeface="Wingdings" pitchFamily="34" charset="0"/>
              <a:buChar char="Ø"/>
            </a:pPr>
            <a:endParaRPr lang="en-US" sz="2200" b="1" dirty="0">
              <a:cs typeface="Calibri"/>
            </a:endParaRPr>
          </a:p>
        </p:txBody>
      </p:sp>
      <p:sp>
        <p:nvSpPr>
          <p:cNvPr id="5" name="TextBox 4">
            <a:extLst>
              <a:ext uri="{FF2B5EF4-FFF2-40B4-BE49-F238E27FC236}">
                <a16:creationId xmlns:a16="http://schemas.microsoft.com/office/drawing/2014/main" id="{FBFB9EFE-99FD-465D-B5C3-CAED6D3164D1}"/>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6913442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a:noAutofit/>
          </a:bodyPr>
          <a:lstStyle/>
          <a:p>
            <a:pPr marL="85725" indent="0">
              <a:buNone/>
            </a:pPr>
            <a:r>
              <a:rPr lang="en-US" sz="2000" b="1" dirty="0"/>
              <a:t>In this lecture you have learned:</a:t>
            </a:r>
          </a:p>
          <a:p>
            <a:pPr marL="308610" lvl="1" indent="0">
              <a:buSzPct val="80000"/>
              <a:buNone/>
            </a:pPr>
            <a:r>
              <a:rPr lang="en-US" sz="2200" b="1" dirty="0">
                <a:solidFill>
                  <a:srgbClr val="C00000"/>
                </a:solidFill>
              </a:rPr>
              <a:t>The limitations of hand lay-up include:</a:t>
            </a:r>
          </a:p>
          <a:p>
            <a:pPr lvl="2">
              <a:buClr>
                <a:schemeClr val="accent1"/>
              </a:buClr>
            </a:pPr>
            <a:r>
              <a:rPr lang="en-US" sz="2050" b="1" dirty="0"/>
              <a:t>The resin is open to the environment which creates air quality concerns </a:t>
            </a:r>
          </a:p>
          <a:p>
            <a:pPr lvl="2">
              <a:buClr>
                <a:schemeClr val="accent1"/>
              </a:buClr>
            </a:pPr>
            <a:r>
              <a:rPr lang="en-US" sz="2050" b="1" dirty="0"/>
              <a:t>There is a higher reliance of the technician to control the fiber volume fraction as well as the thickness. </a:t>
            </a:r>
          </a:p>
          <a:p>
            <a:pPr lvl="2">
              <a:buClr>
                <a:schemeClr val="accent1"/>
              </a:buClr>
            </a:pPr>
            <a:r>
              <a:rPr lang="en-US" sz="2050" b="1" dirty="0"/>
              <a:t>The process offers a good surface finish on one side and a rough surface finish on the other side.</a:t>
            </a:r>
          </a:p>
          <a:p>
            <a:pPr lvl="2">
              <a:buClr>
                <a:schemeClr val="accent1"/>
              </a:buClr>
            </a:pPr>
            <a:r>
              <a:rPr lang="en-US" sz="2050" b="1" dirty="0"/>
              <a:t>The process is not suitable for parts where dimensional accuracy and process repeatability are prime concerns. </a:t>
            </a:r>
          </a:p>
          <a:p>
            <a:pPr lvl="2">
              <a:buClr>
                <a:schemeClr val="accent1"/>
              </a:buClr>
            </a:pPr>
            <a:r>
              <a:rPr lang="en-US" sz="2050" b="1" dirty="0"/>
              <a:t>Products tend to be very resin-rich. </a:t>
            </a:r>
          </a:p>
          <a:p>
            <a:pPr lvl="2">
              <a:buClr>
                <a:schemeClr val="accent1"/>
              </a:buClr>
            </a:pPr>
            <a:r>
              <a:rPr lang="en-US" sz="2050" b="1" dirty="0"/>
              <a:t>Does not accommodate high volume production</a:t>
            </a:r>
          </a:p>
          <a:p>
            <a:pPr lvl="2">
              <a:buClr>
                <a:schemeClr val="accent1"/>
              </a:buClr>
            </a:pPr>
            <a:r>
              <a:rPr lang="en-US" sz="2050" b="1" dirty="0"/>
              <a:t>Labor intensive</a:t>
            </a:r>
          </a:p>
          <a:p>
            <a:pPr lvl="1">
              <a:buSzPct val="80000"/>
              <a:buFont typeface="Wingdings" panose="05000000000000000000" pitchFamily="2" charset="2"/>
              <a:buChar char="Ø"/>
            </a:pPr>
            <a:endParaRPr lang="en-US" sz="2200" b="1" dirty="0">
              <a:highlight>
                <a:srgbClr val="FFFF00"/>
              </a:highlight>
              <a:cs typeface="Calibri"/>
            </a:endParaRPr>
          </a:p>
          <a:p>
            <a:pPr>
              <a:buSzPct val="80000"/>
              <a:buFont typeface="Wingdings" panose="05000000000000000000" pitchFamily="2" charset="2"/>
              <a:buChar char="Ø"/>
            </a:pPr>
            <a:endParaRPr lang="en-US" sz="2200" b="1" dirty="0">
              <a:highlight>
                <a:srgbClr val="FFFF00"/>
              </a:highlight>
              <a:cs typeface="Calibri"/>
            </a:endParaRPr>
          </a:p>
          <a:p>
            <a:pPr lvl="1">
              <a:buFont typeface="Wingdings" pitchFamily="34" charset="0"/>
              <a:buChar char="Ø"/>
            </a:pPr>
            <a:endParaRPr lang="en-US" sz="2200" b="1" dirty="0">
              <a:ea typeface="+mn-lt"/>
              <a:cs typeface="+mn-lt"/>
            </a:endParaRPr>
          </a:p>
          <a:p>
            <a:pPr lvl="1">
              <a:buFont typeface="Wingdings" pitchFamily="34" charset="0"/>
              <a:buChar char="Ø"/>
            </a:pPr>
            <a:endParaRPr lang="en-US" sz="2200" b="1" dirty="0">
              <a:cs typeface="Calibri"/>
            </a:endParaRPr>
          </a:p>
        </p:txBody>
      </p:sp>
      <p:sp>
        <p:nvSpPr>
          <p:cNvPr id="5" name="TextBox 4">
            <a:extLst>
              <a:ext uri="{FF2B5EF4-FFF2-40B4-BE49-F238E27FC236}">
                <a16:creationId xmlns:a16="http://schemas.microsoft.com/office/drawing/2014/main" id="{536CDB41-C1E1-44A7-8CCE-E731EE3C0747}"/>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4824751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a:noAutofit/>
          </a:bodyPr>
          <a:lstStyle/>
          <a:p>
            <a:pPr marL="85725" indent="0">
              <a:buNone/>
            </a:pPr>
            <a:r>
              <a:rPr lang="en-US" sz="2000" b="1" dirty="0"/>
              <a:t>In this lecture you have learned:</a:t>
            </a:r>
          </a:p>
          <a:p>
            <a:pPr marL="308610" lvl="1" indent="0">
              <a:buSzPct val="80000"/>
              <a:buNone/>
            </a:pPr>
            <a:r>
              <a:rPr lang="en-US" sz="2200" b="1" dirty="0">
                <a:solidFill>
                  <a:srgbClr val="C00000"/>
                </a:solidFill>
              </a:rPr>
              <a:t>Spray-up</a:t>
            </a:r>
          </a:p>
          <a:p>
            <a:pPr lvl="2">
              <a:buClr>
                <a:schemeClr val="accent1"/>
              </a:buClr>
            </a:pPr>
            <a:r>
              <a:rPr lang="en-US" sz="1850" b="1" dirty="0">
                <a:ea typeface="+mn-lt"/>
                <a:cs typeface="+mn-lt"/>
              </a:rPr>
              <a:t>Spray-up, or chopping, is an open mold method, similar to hand lay-up in that the processes is open to the environment.</a:t>
            </a:r>
          </a:p>
          <a:p>
            <a:pPr lvl="2">
              <a:buClr>
                <a:schemeClr val="accent1"/>
              </a:buClr>
            </a:pPr>
            <a:r>
              <a:rPr lang="en-US" sz="1850" b="1" dirty="0">
                <a:cs typeface="Calibri"/>
              </a:rPr>
              <a:t>It requires a Chopper Gun.</a:t>
            </a:r>
          </a:p>
          <a:p>
            <a:pPr lvl="2">
              <a:buClr>
                <a:schemeClr val="accent1"/>
              </a:buClr>
            </a:pPr>
            <a:r>
              <a:rPr lang="en-US" sz="1850" b="1" dirty="0">
                <a:ea typeface="+mn-lt"/>
                <a:cs typeface="+mn-lt"/>
              </a:rPr>
              <a:t>The Chopper Gun makes it easy to quickly cover large surfaces with fiberglass. </a:t>
            </a:r>
          </a:p>
          <a:p>
            <a:pPr lvl="2">
              <a:buClr>
                <a:schemeClr val="accent1"/>
              </a:buClr>
            </a:pPr>
            <a:r>
              <a:rPr lang="en-US" sz="1850" b="1" dirty="0">
                <a:ea typeface="+mn-lt"/>
                <a:cs typeface="+mn-lt"/>
              </a:rPr>
              <a:t>Roving is fed into the rear of the gun. A daisy wheel, with very sharp blades, chops the roving into short pieces and propels them, along with the initiated resin, onto the mold. </a:t>
            </a:r>
          </a:p>
          <a:p>
            <a:pPr lvl="2">
              <a:buClr>
                <a:schemeClr val="accent1"/>
              </a:buClr>
            </a:pPr>
            <a:r>
              <a:rPr lang="en-US" sz="1850" b="1" dirty="0">
                <a:cs typeface="Calibri"/>
              </a:rPr>
              <a:t>The fibers and resin are compacted, removing the air, with an FRP roller.</a:t>
            </a:r>
          </a:p>
          <a:p>
            <a:pPr lvl="2">
              <a:buClr>
                <a:schemeClr val="accent1"/>
              </a:buClr>
            </a:pPr>
            <a:r>
              <a:rPr lang="en-US" sz="1850" b="1" dirty="0">
                <a:ea typeface="+mn-lt"/>
                <a:cs typeface="+mn-lt"/>
              </a:rPr>
              <a:t>By altering the number and location of chopper blades, the length of the fibers can be varied from 4" down to 5⁄16". </a:t>
            </a:r>
            <a:endParaRPr lang="en-US" sz="1850" dirty="0">
              <a:cs typeface="Calibri"/>
            </a:endParaRPr>
          </a:p>
          <a:p>
            <a:pPr lvl="1">
              <a:buSzPct val="80000"/>
              <a:buFont typeface="Wingdings" panose="05000000000000000000" pitchFamily="2" charset="2"/>
              <a:buChar char="Ø"/>
            </a:pPr>
            <a:endParaRPr lang="en-US" sz="2200" b="1" dirty="0">
              <a:highlight>
                <a:srgbClr val="FFFF00"/>
              </a:highlight>
              <a:cs typeface="Calibri"/>
            </a:endParaRPr>
          </a:p>
          <a:p>
            <a:pPr>
              <a:buSzPct val="80000"/>
              <a:buFont typeface="Wingdings" panose="05000000000000000000" pitchFamily="2" charset="2"/>
              <a:buChar char="Ø"/>
            </a:pPr>
            <a:endParaRPr lang="en-US" sz="2200" b="1" dirty="0">
              <a:highlight>
                <a:srgbClr val="FFFF00"/>
              </a:highlight>
              <a:cs typeface="Calibri"/>
            </a:endParaRPr>
          </a:p>
          <a:p>
            <a:pPr lvl="1">
              <a:buFont typeface="Wingdings" pitchFamily="34" charset="0"/>
              <a:buChar char="Ø"/>
            </a:pPr>
            <a:endParaRPr lang="en-US" sz="2200" b="1" dirty="0">
              <a:ea typeface="+mn-lt"/>
              <a:cs typeface="+mn-lt"/>
            </a:endParaRPr>
          </a:p>
          <a:p>
            <a:pPr lvl="1">
              <a:buFont typeface="Wingdings" pitchFamily="34" charset="0"/>
              <a:buChar char="Ø"/>
            </a:pPr>
            <a:endParaRPr lang="en-US" sz="2200" b="1" dirty="0">
              <a:cs typeface="Calibri"/>
            </a:endParaRPr>
          </a:p>
        </p:txBody>
      </p:sp>
      <p:sp>
        <p:nvSpPr>
          <p:cNvPr id="5" name="TextBox 4">
            <a:extLst>
              <a:ext uri="{FF2B5EF4-FFF2-40B4-BE49-F238E27FC236}">
                <a16:creationId xmlns:a16="http://schemas.microsoft.com/office/drawing/2014/main" id="{9C422AB1-D0EB-42C9-8609-5D5325A99165}"/>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31120944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a:noAutofit/>
          </a:bodyPr>
          <a:lstStyle/>
          <a:p>
            <a:pPr marL="85725" indent="0">
              <a:buNone/>
            </a:pPr>
            <a:r>
              <a:rPr lang="en-US" sz="2000" b="1" dirty="0"/>
              <a:t>In this lecture you have learned:</a:t>
            </a:r>
          </a:p>
          <a:p>
            <a:pPr marL="308610" lvl="1" indent="0">
              <a:buSzPct val="80000"/>
              <a:buNone/>
            </a:pPr>
            <a:r>
              <a:rPr lang="en-US" sz="2200" b="1" dirty="0">
                <a:solidFill>
                  <a:srgbClr val="C00000"/>
                </a:solidFill>
              </a:rPr>
              <a:t>The advantages of spray-up include:</a:t>
            </a:r>
          </a:p>
          <a:p>
            <a:pPr lvl="2">
              <a:buClr>
                <a:schemeClr val="accent1"/>
              </a:buClr>
              <a:buSzPct val="80000"/>
            </a:pPr>
            <a:r>
              <a:rPr lang="en-US" sz="2050" b="1" dirty="0"/>
              <a:t>Low cost way of </a:t>
            </a:r>
            <a:r>
              <a:rPr lang="en-US" sz="2050" b="1" i="1" dirty="0"/>
              <a:t>quickly</a:t>
            </a:r>
            <a:r>
              <a:rPr lang="en-US" sz="2050" b="1" dirty="0"/>
              <a:t> depositing fiber and resin. </a:t>
            </a:r>
          </a:p>
          <a:p>
            <a:pPr lvl="2">
              <a:buClr>
                <a:schemeClr val="accent1"/>
              </a:buClr>
              <a:buSzPct val="80000"/>
            </a:pPr>
            <a:r>
              <a:rPr lang="en-US" sz="2050" b="1" dirty="0"/>
              <a:t>It is suitable for small to medium quantities of parts.</a:t>
            </a:r>
          </a:p>
          <a:p>
            <a:pPr lvl="2">
              <a:buClr>
                <a:schemeClr val="accent1"/>
              </a:buClr>
              <a:buSzPct val="80000"/>
            </a:pPr>
            <a:r>
              <a:rPr lang="en-US" sz="2050" b="1" dirty="0"/>
              <a:t>It is a very economical process for making small to large parts.</a:t>
            </a:r>
          </a:p>
          <a:p>
            <a:pPr lvl="2">
              <a:buClr>
                <a:schemeClr val="accent1"/>
              </a:buClr>
              <a:buSzPct val="80000"/>
            </a:pPr>
            <a:r>
              <a:rPr lang="en-US" sz="2050" b="1" dirty="0"/>
              <a:t>It utilizes low-cost tooling as well as low-cost material systems</a:t>
            </a:r>
          </a:p>
          <a:p>
            <a:pPr lvl="2">
              <a:buClr>
                <a:schemeClr val="accent1"/>
              </a:buClr>
              <a:buSzPct val="80000"/>
            </a:pPr>
            <a:r>
              <a:rPr lang="en-GB" altLang="en-US" sz="2050" b="1" dirty="0"/>
              <a:t>Low labour costs (compared to hand-lamination).</a:t>
            </a:r>
          </a:p>
          <a:p>
            <a:pPr lvl="2">
              <a:buClr>
                <a:schemeClr val="accent1"/>
              </a:buClr>
              <a:buSzPct val="80000"/>
            </a:pPr>
            <a:r>
              <a:rPr lang="en-GB" altLang="en-US" sz="2050" b="1" dirty="0"/>
              <a:t>Versatile part shape/laminate configuration, including thickness variations.</a:t>
            </a:r>
          </a:p>
          <a:p>
            <a:pPr lvl="2">
              <a:buClr>
                <a:schemeClr val="accent1"/>
              </a:buClr>
              <a:buSzPct val="80000"/>
            </a:pPr>
            <a:r>
              <a:rPr lang="en-GB" altLang="en-US" sz="2050" b="1" dirty="0"/>
              <a:t>Potential for automation with robots.</a:t>
            </a:r>
          </a:p>
          <a:p>
            <a:pPr lvl="2">
              <a:buClr>
                <a:schemeClr val="accent1"/>
              </a:buClr>
              <a:buSzPct val="80000"/>
            </a:pPr>
            <a:r>
              <a:rPr lang="en-GB" altLang="en-US" sz="2050" b="1" dirty="0"/>
              <a:t>Automated mixing or resin and initiator/catalyst.</a:t>
            </a:r>
          </a:p>
          <a:p>
            <a:pPr lvl="1">
              <a:buSzPct val="80000"/>
              <a:buFont typeface="Wingdings" panose="05000000000000000000" pitchFamily="2" charset="2"/>
              <a:buChar char="Ø"/>
            </a:pPr>
            <a:endParaRPr lang="en-US" sz="2200" b="1" dirty="0">
              <a:highlight>
                <a:srgbClr val="FFFF00"/>
              </a:highlight>
              <a:cs typeface="Calibri"/>
            </a:endParaRPr>
          </a:p>
          <a:p>
            <a:pPr>
              <a:buSzPct val="80000"/>
              <a:buFont typeface="Wingdings" panose="05000000000000000000" pitchFamily="2" charset="2"/>
              <a:buChar char="Ø"/>
            </a:pPr>
            <a:endParaRPr lang="en-US" sz="2200" b="1" dirty="0">
              <a:highlight>
                <a:srgbClr val="FFFF00"/>
              </a:highlight>
              <a:cs typeface="Calibri"/>
            </a:endParaRPr>
          </a:p>
          <a:p>
            <a:pPr lvl="1">
              <a:buFont typeface="Wingdings" pitchFamily="34" charset="0"/>
              <a:buChar char="Ø"/>
            </a:pPr>
            <a:endParaRPr lang="en-US" sz="2200" b="1" dirty="0">
              <a:ea typeface="+mn-lt"/>
              <a:cs typeface="+mn-lt"/>
            </a:endParaRPr>
          </a:p>
          <a:p>
            <a:pPr lvl="1">
              <a:buFont typeface="Wingdings" pitchFamily="34" charset="0"/>
              <a:buChar char="Ø"/>
            </a:pPr>
            <a:endParaRPr lang="en-US" sz="2200" b="1" dirty="0">
              <a:cs typeface="Calibri"/>
            </a:endParaRPr>
          </a:p>
        </p:txBody>
      </p:sp>
      <p:sp>
        <p:nvSpPr>
          <p:cNvPr id="5" name="TextBox 4">
            <a:extLst>
              <a:ext uri="{FF2B5EF4-FFF2-40B4-BE49-F238E27FC236}">
                <a16:creationId xmlns:a16="http://schemas.microsoft.com/office/drawing/2014/main" id="{B8A2EA69-20E7-4D42-913C-2606A040687C}"/>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14443321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a:noAutofit/>
          </a:bodyPr>
          <a:lstStyle/>
          <a:p>
            <a:pPr marL="85725" indent="0">
              <a:buNone/>
            </a:pPr>
            <a:r>
              <a:rPr lang="en-US" sz="2000" b="1" dirty="0"/>
              <a:t>In this lecture you have learned:</a:t>
            </a:r>
          </a:p>
          <a:p>
            <a:pPr marL="308610" lvl="1" indent="0">
              <a:buSzPct val="80000"/>
              <a:buNone/>
            </a:pPr>
            <a:r>
              <a:rPr lang="en-US" sz="2200" b="1" dirty="0">
                <a:solidFill>
                  <a:srgbClr val="C00000"/>
                </a:solidFill>
              </a:rPr>
              <a:t>Spray-up limitations</a:t>
            </a:r>
          </a:p>
          <a:p>
            <a:pPr lvl="2">
              <a:buClr>
                <a:schemeClr val="accent1"/>
              </a:buClr>
              <a:buSzPct val="80000"/>
            </a:pPr>
            <a:r>
              <a:rPr lang="en-US" sz="1850" b="1" dirty="0"/>
              <a:t>Not suitable for parts that have high structural requirements.</a:t>
            </a:r>
          </a:p>
          <a:p>
            <a:pPr lvl="2">
              <a:buClr>
                <a:schemeClr val="accent1"/>
              </a:buClr>
              <a:buSzPct val="80000"/>
            </a:pPr>
            <a:r>
              <a:rPr lang="en-US" sz="1850" b="1" dirty="0"/>
              <a:t>Difficult to control the fiber volume fraction as well as the thickness. These parameters highly depend on operator skill. </a:t>
            </a:r>
          </a:p>
          <a:p>
            <a:pPr lvl="2">
              <a:buClr>
                <a:schemeClr val="accent1"/>
              </a:buClr>
              <a:buSzPct val="80000"/>
            </a:pPr>
            <a:r>
              <a:rPr lang="en-US" sz="1850" b="1" dirty="0"/>
              <a:t>High styrene contents of spray lay-up resins.</a:t>
            </a:r>
          </a:p>
          <a:p>
            <a:pPr lvl="2">
              <a:buClr>
                <a:schemeClr val="accent1"/>
              </a:buClr>
              <a:buSzPct val="80000"/>
            </a:pPr>
            <a:r>
              <a:rPr lang="en-US" sz="1850" b="1" dirty="0"/>
              <a:t>Not suitable for parts where dimensional accuracy and process repeatability are prime concerns. </a:t>
            </a:r>
          </a:p>
          <a:p>
            <a:pPr lvl="2">
              <a:buClr>
                <a:schemeClr val="accent1"/>
              </a:buClr>
              <a:buSzPct val="80000"/>
            </a:pPr>
            <a:r>
              <a:rPr lang="en-US" sz="1850" b="1" dirty="0"/>
              <a:t>No control over fiber orientation</a:t>
            </a:r>
          </a:p>
          <a:p>
            <a:pPr lvl="2">
              <a:buClr>
                <a:schemeClr val="accent1"/>
              </a:buClr>
              <a:buSzPct val="80000"/>
            </a:pPr>
            <a:r>
              <a:rPr lang="en-US" sz="1850" b="1" dirty="0"/>
              <a:t>Does not provide a good surface finish (by itself) or dimensional control on both or all the sides of the product.</a:t>
            </a:r>
          </a:p>
          <a:p>
            <a:pPr lvl="2">
              <a:buClr>
                <a:schemeClr val="accent1"/>
              </a:buClr>
              <a:buSzPct val="80000"/>
            </a:pPr>
            <a:r>
              <a:rPr lang="en-US" sz="1850" b="1" dirty="0"/>
              <a:t>Only short fibers can be used in this process</a:t>
            </a:r>
          </a:p>
          <a:p>
            <a:pPr lvl="2">
              <a:buClr>
                <a:schemeClr val="accent1"/>
              </a:buClr>
              <a:buSzPct val="80000"/>
            </a:pPr>
            <a:r>
              <a:rPr lang="en-US" sz="1850" b="1" dirty="0"/>
              <a:t>Expense of equipment</a:t>
            </a:r>
          </a:p>
          <a:p>
            <a:pPr lvl="2">
              <a:buClr>
                <a:schemeClr val="accent1"/>
              </a:buClr>
              <a:buSzPct val="80000"/>
            </a:pPr>
            <a:r>
              <a:rPr lang="en-US" sz="1850" b="1" dirty="0"/>
              <a:t>Lots of acetone for clean up</a:t>
            </a:r>
          </a:p>
          <a:p>
            <a:pPr lvl="2">
              <a:buClr>
                <a:schemeClr val="accent1"/>
              </a:buClr>
              <a:buSzPct val="80000"/>
            </a:pPr>
            <a:r>
              <a:rPr lang="en-US" sz="1850" b="1" dirty="0"/>
              <a:t>Resins need to be low in viscosity to be sprayable. </a:t>
            </a:r>
            <a:endParaRPr lang="en-US" sz="1850" b="1" dirty="0">
              <a:cs typeface="Calibri"/>
            </a:endParaRPr>
          </a:p>
          <a:p>
            <a:pPr lvl="1">
              <a:buSzPct val="80000"/>
              <a:buFont typeface="Wingdings" panose="05000000000000000000" pitchFamily="2" charset="2"/>
              <a:buChar char="Ø"/>
            </a:pPr>
            <a:endParaRPr lang="en-US" sz="2200" b="1" dirty="0">
              <a:highlight>
                <a:srgbClr val="FFFF00"/>
              </a:highlight>
              <a:cs typeface="Calibri"/>
            </a:endParaRPr>
          </a:p>
          <a:p>
            <a:pPr>
              <a:buSzPct val="80000"/>
              <a:buFont typeface="Wingdings" panose="05000000000000000000" pitchFamily="2" charset="2"/>
              <a:buChar char="Ø"/>
            </a:pPr>
            <a:endParaRPr lang="en-US" sz="2200" b="1" dirty="0">
              <a:highlight>
                <a:srgbClr val="FFFF00"/>
              </a:highlight>
              <a:cs typeface="Calibri"/>
            </a:endParaRPr>
          </a:p>
          <a:p>
            <a:pPr lvl="1">
              <a:buFont typeface="Wingdings" pitchFamily="34" charset="0"/>
              <a:buChar char="Ø"/>
            </a:pPr>
            <a:endParaRPr lang="en-US" sz="2200" b="1" dirty="0">
              <a:ea typeface="+mn-lt"/>
              <a:cs typeface="+mn-lt"/>
            </a:endParaRPr>
          </a:p>
          <a:p>
            <a:pPr lvl="1">
              <a:buFont typeface="Wingdings" pitchFamily="34" charset="0"/>
              <a:buChar char="Ø"/>
            </a:pPr>
            <a:endParaRPr lang="en-US" sz="2200" b="1" dirty="0">
              <a:cs typeface="Calibri"/>
            </a:endParaRPr>
          </a:p>
        </p:txBody>
      </p:sp>
      <p:sp>
        <p:nvSpPr>
          <p:cNvPr id="5" name="TextBox 4">
            <a:extLst>
              <a:ext uri="{FF2B5EF4-FFF2-40B4-BE49-F238E27FC236}">
                <a16:creationId xmlns:a16="http://schemas.microsoft.com/office/drawing/2014/main" id="{2A9106FB-E79F-4758-AAF4-B70E34B84EB3}"/>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2279720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4800600"/>
          </a:xfrm>
        </p:spPr>
        <p:txBody>
          <a:bodyPr>
            <a:noAutofit/>
          </a:bodyPr>
          <a:lstStyle/>
          <a:p>
            <a:pPr marL="85725" indent="0">
              <a:buNone/>
            </a:pPr>
            <a:r>
              <a:rPr lang="en-US" sz="2000" b="1" dirty="0"/>
              <a:t>In this lecture you have learned:</a:t>
            </a:r>
          </a:p>
          <a:p>
            <a:pPr marL="308610" lvl="1" indent="0">
              <a:buSzPct val="80000"/>
              <a:buNone/>
            </a:pPr>
            <a:r>
              <a:rPr lang="en-US" sz="2200" b="1" dirty="0">
                <a:solidFill>
                  <a:srgbClr val="C00000"/>
                </a:solidFill>
              </a:rPr>
              <a:t>Filament Winding</a:t>
            </a:r>
          </a:p>
          <a:p>
            <a:pPr lvl="2">
              <a:buClr>
                <a:schemeClr val="accent1"/>
              </a:buClr>
            </a:pPr>
            <a:r>
              <a:rPr lang="en-US" sz="1850" b="1" dirty="0">
                <a:ea typeface="+mn-lt"/>
                <a:cs typeface="+mn-lt"/>
              </a:rPr>
              <a:t>Spray-up, or chopping, is an open mold method, similar to hand lay-up in that the processes is open to the environment.</a:t>
            </a:r>
          </a:p>
          <a:p>
            <a:pPr lvl="2">
              <a:buClr>
                <a:schemeClr val="accent1"/>
              </a:buClr>
            </a:pPr>
            <a:r>
              <a:rPr lang="en-US" sz="1850" b="1" dirty="0">
                <a:cs typeface="Calibri"/>
              </a:rPr>
              <a:t>It requires a Chopper Gun.</a:t>
            </a:r>
          </a:p>
          <a:p>
            <a:pPr lvl="2">
              <a:buClr>
                <a:schemeClr val="accent1"/>
              </a:buClr>
            </a:pPr>
            <a:r>
              <a:rPr lang="en-US" sz="1850" b="1" dirty="0">
                <a:ea typeface="+mn-lt"/>
                <a:cs typeface="+mn-lt"/>
              </a:rPr>
              <a:t>The Chopper Gun makes it easy to quickly cover large surfaces with fiberglass. </a:t>
            </a:r>
          </a:p>
          <a:p>
            <a:pPr lvl="2">
              <a:buClr>
                <a:schemeClr val="accent1"/>
              </a:buClr>
            </a:pPr>
            <a:r>
              <a:rPr lang="en-US" sz="1850" b="1" dirty="0">
                <a:ea typeface="+mn-lt"/>
                <a:cs typeface="+mn-lt"/>
              </a:rPr>
              <a:t>Roving is fed into the rear of the gun. A daisy wheel, with very sharp blades, chops the roving into short pieces and propels them, along with the initiated resin, onto the mold. </a:t>
            </a:r>
          </a:p>
          <a:p>
            <a:pPr lvl="2">
              <a:buClr>
                <a:schemeClr val="accent1"/>
              </a:buClr>
            </a:pPr>
            <a:r>
              <a:rPr lang="en-US" sz="1850" b="1" dirty="0">
                <a:cs typeface="Calibri"/>
              </a:rPr>
              <a:t>The fibers and resin are compacted, removing the air, with an FRP roller.</a:t>
            </a:r>
          </a:p>
          <a:p>
            <a:pPr lvl="2">
              <a:buClr>
                <a:schemeClr val="accent1"/>
              </a:buClr>
            </a:pPr>
            <a:r>
              <a:rPr lang="en-US" sz="1850" b="1" dirty="0">
                <a:ea typeface="+mn-lt"/>
                <a:cs typeface="+mn-lt"/>
              </a:rPr>
              <a:t>By altering the number and location of chopper blades, the length of the fibers can be varied from 4" down to 5⁄16". </a:t>
            </a:r>
            <a:endParaRPr lang="en-US" sz="1850" dirty="0">
              <a:cs typeface="Calibri"/>
            </a:endParaRPr>
          </a:p>
          <a:p>
            <a:pPr lvl="1">
              <a:buSzPct val="80000"/>
              <a:buFont typeface="Wingdings" panose="05000000000000000000" pitchFamily="2" charset="2"/>
              <a:buChar char="Ø"/>
            </a:pPr>
            <a:endParaRPr lang="en-US" sz="2200" b="1" dirty="0">
              <a:highlight>
                <a:srgbClr val="FFFF00"/>
              </a:highlight>
              <a:cs typeface="Calibri"/>
            </a:endParaRPr>
          </a:p>
          <a:p>
            <a:pPr>
              <a:buSzPct val="80000"/>
              <a:buFont typeface="Wingdings" panose="05000000000000000000" pitchFamily="2" charset="2"/>
              <a:buChar char="Ø"/>
            </a:pPr>
            <a:endParaRPr lang="en-US" sz="2200" b="1" dirty="0">
              <a:highlight>
                <a:srgbClr val="FFFF00"/>
              </a:highlight>
              <a:cs typeface="Calibri"/>
            </a:endParaRPr>
          </a:p>
          <a:p>
            <a:pPr lvl="1">
              <a:buFont typeface="Wingdings" pitchFamily="34" charset="0"/>
              <a:buChar char="Ø"/>
            </a:pPr>
            <a:endParaRPr lang="en-US" sz="2200" b="1" dirty="0">
              <a:ea typeface="+mn-lt"/>
              <a:cs typeface="+mn-lt"/>
            </a:endParaRPr>
          </a:p>
          <a:p>
            <a:pPr lvl="1">
              <a:buFont typeface="Wingdings" pitchFamily="34" charset="0"/>
              <a:buChar char="Ø"/>
            </a:pPr>
            <a:endParaRPr lang="en-US" sz="2200" b="1" dirty="0">
              <a:cs typeface="Calibri"/>
            </a:endParaRPr>
          </a:p>
        </p:txBody>
      </p:sp>
      <p:sp>
        <p:nvSpPr>
          <p:cNvPr id="5" name="TextBox 4">
            <a:extLst>
              <a:ext uri="{FF2B5EF4-FFF2-40B4-BE49-F238E27FC236}">
                <a16:creationId xmlns:a16="http://schemas.microsoft.com/office/drawing/2014/main" id="{A0E5D5FD-0695-48C9-8A02-17B220688A9D}"/>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4" name="Footer Placeholder 3"/>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6910883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idx="1"/>
          </p:nvPr>
        </p:nvSpPr>
        <p:spPr>
          <a:xfrm>
            <a:off x="457200" y="1298642"/>
            <a:ext cx="7620000" cy="5284720"/>
          </a:xfrm>
        </p:spPr>
        <p:txBody>
          <a:bodyPr numCol="2">
            <a:noAutofit/>
          </a:bodyPr>
          <a:lstStyle/>
          <a:p>
            <a:pPr marL="85725" indent="0">
              <a:buNone/>
            </a:pPr>
            <a:r>
              <a:rPr lang="en-US" sz="2000" b="1" dirty="0"/>
              <a:t>In this lecture you have learned:</a:t>
            </a:r>
          </a:p>
          <a:p>
            <a:pPr marL="85725" indent="0">
              <a:buNone/>
            </a:pPr>
            <a:endParaRPr lang="en-US" sz="2000" b="1" dirty="0"/>
          </a:p>
          <a:p>
            <a:pPr lvl="2">
              <a:buClr>
                <a:schemeClr val="accent1"/>
              </a:buClr>
              <a:buSzPct val="80000"/>
            </a:pPr>
            <a:r>
              <a:rPr lang="en-US" sz="2200" b="1" dirty="0"/>
              <a:t>Very fast and economic method </a:t>
            </a:r>
          </a:p>
          <a:p>
            <a:pPr lvl="2">
              <a:buClr>
                <a:schemeClr val="accent1"/>
              </a:buClr>
              <a:buSzPct val="80000"/>
            </a:pPr>
            <a:r>
              <a:rPr lang="en-US" sz="2200" b="1" dirty="0"/>
              <a:t>Resin content can be controlled </a:t>
            </a:r>
          </a:p>
          <a:p>
            <a:pPr lvl="2">
              <a:buClr>
                <a:schemeClr val="accent1"/>
              </a:buClr>
              <a:buSzPct val="80000"/>
            </a:pPr>
            <a:r>
              <a:rPr lang="en-US" sz="2200" b="1" dirty="0"/>
              <a:t>Fiber cost is minimized  </a:t>
            </a:r>
          </a:p>
          <a:p>
            <a:pPr lvl="2">
              <a:buClr>
                <a:schemeClr val="accent1"/>
              </a:buClr>
              <a:buSzPct val="80000"/>
            </a:pPr>
            <a:r>
              <a:rPr lang="en-US" sz="2200" b="1" dirty="0"/>
              <a:t>Structural properties can be very good. </a:t>
            </a:r>
          </a:p>
          <a:p>
            <a:pPr lvl="2">
              <a:buClr>
                <a:schemeClr val="accent1"/>
              </a:buClr>
              <a:buSzPct val="80000"/>
            </a:pPr>
            <a:r>
              <a:rPr lang="en-US" sz="2200" b="1" dirty="0"/>
              <a:t>Reinforcement is applied under load.</a:t>
            </a:r>
          </a:p>
          <a:p>
            <a:pPr lvl="2">
              <a:buClr>
                <a:schemeClr val="accent1"/>
              </a:buClr>
              <a:buSzPct val="80000"/>
            </a:pPr>
            <a:r>
              <a:rPr lang="en-US" sz="2200" b="1" dirty="0"/>
              <a:t>The accuracy can be superior.</a:t>
            </a:r>
          </a:p>
          <a:p>
            <a:pPr lvl="2">
              <a:buClr>
                <a:schemeClr val="accent1"/>
              </a:buClr>
              <a:buSzPct val="80000"/>
            </a:pPr>
            <a:r>
              <a:rPr lang="en-US" sz="2200" b="1" dirty="0"/>
              <a:t>Continuous fibers </a:t>
            </a:r>
          </a:p>
          <a:p>
            <a:pPr lvl="2">
              <a:buClr>
                <a:schemeClr val="accent1"/>
              </a:buClr>
              <a:buSzPct val="80000"/>
            </a:pPr>
            <a:endParaRPr lang="en-US" sz="2200" b="1" dirty="0"/>
          </a:p>
          <a:p>
            <a:pPr lvl="2">
              <a:buClr>
                <a:schemeClr val="accent1"/>
              </a:buClr>
              <a:buSzPct val="80000"/>
            </a:pPr>
            <a:endParaRPr lang="en-US" sz="2200" b="1" dirty="0"/>
          </a:p>
          <a:p>
            <a:pPr lvl="2">
              <a:buClr>
                <a:schemeClr val="accent1"/>
              </a:buClr>
              <a:buSzPct val="80000"/>
            </a:pPr>
            <a:endParaRPr lang="en-US" sz="2200" b="1" dirty="0"/>
          </a:p>
          <a:p>
            <a:pPr lvl="2">
              <a:buClr>
                <a:schemeClr val="accent1"/>
              </a:buClr>
              <a:buSzPct val="80000"/>
            </a:pPr>
            <a:endParaRPr lang="en-US" sz="2200" b="1" dirty="0"/>
          </a:p>
          <a:p>
            <a:pPr lvl="2">
              <a:buClr>
                <a:schemeClr val="accent1"/>
              </a:buClr>
              <a:buSzPct val="80000"/>
            </a:pPr>
            <a:endParaRPr lang="en-US" sz="2200" b="1" dirty="0"/>
          </a:p>
          <a:p>
            <a:pPr lvl="2">
              <a:buClr>
                <a:schemeClr val="accent1"/>
              </a:buClr>
              <a:buSzPct val="80000"/>
            </a:pPr>
            <a:r>
              <a:rPr lang="en-US" sz="2200" b="1" dirty="0"/>
              <a:t>Fibers in the load direction. </a:t>
            </a:r>
          </a:p>
          <a:p>
            <a:pPr lvl="2">
              <a:buClr>
                <a:schemeClr val="accent1"/>
              </a:buClr>
              <a:buSzPct val="80000"/>
            </a:pPr>
            <a:r>
              <a:rPr lang="en-US" sz="2200" b="1" dirty="0"/>
              <a:t>High fiber volume.</a:t>
            </a:r>
          </a:p>
          <a:p>
            <a:pPr lvl="2">
              <a:buClr>
                <a:schemeClr val="accent1"/>
              </a:buClr>
              <a:buSzPct val="80000"/>
            </a:pPr>
            <a:r>
              <a:rPr lang="en-US" sz="2200" b="1" dirty="0"/>
              <a:t>Mandrel costs can be lower than other tooling costs </a:t>
            </a:r>
          </a:p>
          <a:p>
            <a:pPr lvl="2">
              <a:buClr>
                <a:schemeClr val="accent1"/>
              </a:buClr>
              <a:buSzPct val="80000"/>
            </a:pPr>
            <a:r>
              <a:rPr lang="en-US" sz="2200" b="1" dirty="0"/>
              <a:t>Less labor than many other processes. </a:t>
            </a:r>
          </a:p>
          <a:p>
            <a:pPr lvl="2">
              <a:buClr>
                <a:schemeClr val="accent1"/>
              </a:buClr>
              <a:buSzPct val="80000"/>
            </a:pPr>
            <a:r>
              <a:rPr lang="en-US" sz="2200" b="1" dirty="0"/>
              <a:t>Can wind multiple small components.</a:t>
            </a:r>
          </a:p>
          <a:p>
            <a:pPr lvl="2">
              <a:buClr>
                <a:schemeClr val="accent1"/>
              </a:buClr>
              <a:buSzPct val="80000"/>
            </a:pPr>
            <a:r>
              <a:rPr lang="en-US" sz="2200" b="1" dirty="0"/>
              <a:t>Less disposables.</a:t>
            </a:r>
          </a:p>
          <a:p>
            <a:pPr lvl="3">
              <a:buSzPct val="80000"/>
              <a:buFont typeface="Wingdings" panose="05000000000000000000" pitchFamily="2" charset="2"/>
              <a:buChar char="Ø"/>
            </a:pPr>
            <a:endParaRPr lang="en-US" sz="2200" b="1" dirty="0">
              <a:highlight>
                <a:srgbClr val="FFFF00"/>
              </a:highlight>
              <a:cs typeface="Calibri"/>
            </a:endParaRPr>
          </a:p>
          <a:p>
            <a:pPr lvl="2">
              <a:buSzPct val="80000"/>
              <a:buFont typeface="Wingdings" panose="05000000000000000000" pitchFamily="2" charset="2"/>
              <a:buChar char="Ø"/>
            </a:pPr>
            <a:endParaRPr lang="en-US" sz="2200" b="1" dirty="0">
              <a:highlight>
                <a:srgbClr val="FFFF00"/>
              </a:highlight>
              <a:cs typeface="Calibri"/>
            </a:endParaRPr>
          </a:p>
          <a:p>
            <a:pPr lvl="3">
              <a:buFont typeface="Wingdings" pitchFamily="34" charset="0"/>
              <a:buChar char="Ø"/>
            </a:pPr>
            <a:endParaRPr lang="en-US" sz="1900" b="1" dirty="0">
              <a:ea typeface="+mn-lt"/>
              <a:cs typeface="+mn-lt"/>
            </a:endParaRPr>
          </a:p>
          <a:p>
            <a:pPr lvl="1">
              <a:buFont typeface="Wingdings" pitchFamily="34" charset="0"/>
              <a:buChar char="Ø"/>
            </a:pPr>
            <a:endParaRPr lang="en-US" sz="2200" b="1" dirty="0">
              <a:cs typeface="Calibri"/>
            </a:endParaRPr>
          </a:p>
        </p:txBody>
      </p:sp>
      <p:sp>
        <p:nvSpPr>
          <p:cNvPr id="4" name="Rectangle 3">
            <a:extLst>
              <a:ext uri="{FF2B5EF4-FFF2-40B4-BE49-F238E27FC236}">
                <a16:creationId xmlns:a16="http://schemas.microsoft.com/office/drawing/2014/main" id="{094A078E-5AB7-4AC0-9A51-E1D276BFBA39}"/>
              </a:ext>
            </a:extLst>
          </p:cNvPr>
          <p:cNvSpPr/>
          <p:nvPr/>
        </p:nvSpPr>
        <p:spPr>
          <a:xfrm>
            <a:off x="172387" y="1687191"/>
            <a:ext cx="6783049" cy="430887"/>
          </a:xfrm>
          <a:prstGeom prst="rect">
            <a:avLst/>
          </a:prstGeom>
        </p:spPr>
        <p:txBody>
          <a:bodyPr wrap="square">
            <a:spAutoFit/>
          </a:bodyPr>
          <a:lstStyle/>
          <a:p>
            <a:pPr lvl="1">
              <a:buSzPct val="80000"/>
            </a:pPr>
            <a:r>
              <a:rPr lang="en-US" sz="2200" b="1" dirty="0">
                <a:solidFill>
                  <a:srgbClr val="FF0000"/>
                </a:solidFill>
              </a:rPr>
              <a:t>The advantages of filament winding include:</a:t>
            </a:r>
          </a:p>
        </p:txBody>
      </p:sp>
      <p:sp>
        <p:nvSpPr>
          <p:cNvPr id="6" name="TextBox 5">
            <a:extLst>
              <a:ext uri="{FF2B5EF4-FFF2-40B4-BE49-F238E27FC236}">
                <a16:creationId xmlns:a16="http://schemas.microsoft.com/office/drawing/2014/main" id="{0C1F3D29-9D26-4DF2-8970-E32E8D794CE6}"/>
              </a:ext>
            </a:extLst>
          </p:cNvPr>
          <p:cNvSpPr txBox="1"/>
          <p:nvPr/>
        </p:nvSpPr>
        <p:spPr>
          <a:xfrm>
            <a:off x="6518625" y="90854"/>
            <a:ext cx="2136808" cy="307777"/>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Module 2: Lecture 4</a:t>
            </a:r>
          </a:p>
        </p:txBody>
      </p:sp>
      <p:sp>
        <p:nvSpPr>
          <p:cNvPr id="5" name="Footer Placeholder 4"/>
          <p:cNvSpPr>
            <a:spLocks noGrp="1"/>
          </p:cNvSpPr>
          <p:nvPr>
            <p:ph type="ftr" sz="quarter" idx="11"/>
          </p:nvPr>
        </p:nvSpPr>
        <p:spPr/>
        <p:txBody>
          <a:bodyPr/>
          <a:lstStyle/>
          <a:p>
            <a:r>
              <a:rPr lang="en-US" dirty="0" smtClean="0"/>
              <a:t>2019 Skagit Valley College</a:t>
            </a:r>
            <a:endParaRPr lang="en-US" dirty="0"/>
          </a:p>
        </p:txBody>
      </p:sp>
    </p:spTree>
    <p:extLst>
      <p:ext uri="{BB962C8B-B14F-4D97-AF65-F5344CB8AC3E}">
        <p14:creationId xmlns:p14="http://schemas.microsoft.com/office/powerpoint/2010/main" val="4182276056"/>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EMPearlit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EMPearlit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eme1Pp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heme1Ppt" id="{9E409456-91CD-BD41-992B-EB377014416E}" vid="{A802F6EA-F8C7-514C-AB02-3C7FDB1C675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5D003BF52D504B9DE43054EA9965BB" ma:contentTypeVersion="4" ma:contentTypeDescription="Create a new document." ma:contentTypeScope="" ma:versionID="86f213c7e4e2aa48032e74c65a9535fc">
  <xsd:schema xmlns:xsd="http://www.w3.org/2001/XMLSchema" xmlns:xs="http://www.w3.org/2001/XMLSchema" xmlns:p="http://schemas.microsoft.com/office/2006/metadata/properties" xmlns:ns2="5c247fa1-becb-4265-a32f-f8ada17cc258" xmlns:ns3="fdd8a033-84c5-4a1e-b463-5293d5e2bdb4" targetNamespace="http://schemas.microsoft.com/office/2006/metadata/properties" ma:root="true" ma:fieldsID="a402035b0e55b7fdd4b31cc7c8c38fa2" ns2:_="" ns3:_="">
    <xsd:import namespace="5c247fa1-becb-4265-a32f-f8ada17cc258"/>
    <xsd:import namespace="fdd8a033-84c5-4a1e-b463-5293d5e2bd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47fa1-becb-4265-a32f-f8ada17cc25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d8a033-84c5-4a1e-b463-5293d5e2bd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204AA5-3ECE-4E91-BD4A-4B283D9321F0}">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fdd8a033-84c5-4a1e-b463-5293d5e2bdb4"/>
    <ds:schemaRef ds:uri="5c247fa1-becb-4265-a32f-f8ada17cc25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AE5E119-987D-40AB-9AB2-2C4B38940E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247fa1-becb-4265-a32f-f8ada17cc258"/>
    <ds:schemaRef ds:uri="fdd8a033-84c5-4a1e-b463-5293d5e2bd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BF8B6D-74E2-45EE-A00F-1312E3D78F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282</TotalTime>
  <Words>12159</Words>
  <Application>Microsoft Office PowerPoint</Application>
  <PresentationFormat>On-screen Show (4:3)</PresentationFormat>
  <Paragraphs>2106</Paragraphs>
  <Slides>118</Slides>
  <Notes>99</Notes>
  <HiddenSlides>0</HiddenSlides>
  <MMClips>5</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118</vt:i4>
      </vt:variant>
    </vt:vector>
  </HeadingPairs>
  <TitlesOfParts>
    <vt:vector size="133" baseType="lpstr">
      <vt:lpstr>Arial</vt:lpstr>
      <vt:lpstr>Arial,Sans-Serif</vt:lpstr>
      <vt:lpstr>Calibri</vt:lpstr>
      <vt:lpstr>Cambria</vt:lpstr>
      <vt:lpstr>Century Gothic</vt:lpstr>
      <vt:lpstr>Franklin Gothic Book</vt:lpstr>
      <vt:lpstr>Times New Roman</vt:lpstr>
      <vt:lpstr>Wingdings</vt:lpstr>
      <vt:lpstr>Wingdings 2</vt:lpstr>
      <vt:lpstr>Wingdings,Sans-Serif</vt:lpstr>
      <vt:lpstr>SEMPearlite</vt:lpstr>
      <vt:lpstr>Custom Design</vt:lpstr>
      <vt:lpstr>1_SEMPearlite</vt:lpstr>
      <vt:lpstr>1_Custom Design</vt:lpstr>
      <vt:lpstr>Theme1Ppt</vt:lpstr>
      <vt:lpstr>Composite Recycling Technician Education Program</vt:lpstr>
      <vt:lpstr>Composite Manufacturing Methods: Types of Composites</vt:lpstr>
      <vt:lpstr>Composite Manufacturing Methods: Types of Composites</vt:lpstr>
      <vt:lpstr>Types of Composites </vt:lpstr>
      <vt:lpstr>Types of Composites </vt:lpstr>
      <vt:lpstr>Types of Composites </vt:lpstr>
      <vt:lpstr>Types of Composites </vt:lpstr>
      <vt:lpstr>Types of Composites </vt:lpstr>
      <vt:lpstr>Types of Composites </vt:lpstr>
      <vt:lpstr>Types of Composites </vt:lpstr>
      <vt:lpstr>Types of Composites </vt:lpstr>
      <vt:lpstr>Strength and Stiffness of PMC’s</vt:lpstr>
      <vt:lpstr>Polymer Matrix Composites (PMC’s)</vt:lpstr>
      <vt:lpstr>Polymer Matrix Composites (PMC’s)</vt:lpstr>
      <vt:lpstr>Summary</vt:lpstr>
      <vt:lpstr>Summary</vt:lpstr>
      <vt:lpstr>Summary</vt:lpstr>
      <vt:lpstr>Summary</vt:lpstr>
      <vt:lpstr>Composite Recycling Technician Education Program</vt:lpstr>
      <vt:lpstr>Composite Manufacturing Methods:  Injection Molding and Compression Molding</vt:lpstr>
      <vt:lpstr>Composite Manufacturing Methods:  Injection Molding and Compression Molding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Summary</vt:lpstr>
      <vt:lpstr>Summary</vt:lpstr>
      <vt:lpstr>Summary</vt:lpstr>
      <vt:lpstr>Composite Recycling Technician Education Program</vt:lpstr>
      <vt:lpstr>Composite Manufacturing Methods:  Resin Infusion</vt:lpstr>
      <vt:lpstr>Composite Manufacturing Methods:  Resin Infusion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Summary</vt:lpstr>
      <vt:lpstr>Summary</vt:lpstr>
      <vt:lpstr>Summary</vt:lpstr>
      <vt:lpstr>Summary</vt:lpstr>
      <vt:lpstr>Composite Recycling Technician Education Program</vt:lpstr>
      <vt:lpstr>Composite Manufacturing Methods:  Contact Molding and Filament Winding </vt:lpstr>
      <vt:lpstr>Composite Manufacturing Methods:  Contact Molding and Filament Winding</vt:lpstr>
      <vt:lpstr>Composite Manufacturing Methods:  Contact Molding and Filament Winding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Summary</vt:lpstr>
      <vt:lpstr>Summary</vt:lpstr>
      <vt:lpstr>Summary</vt:lpstr>
      <vt:lpstr>Summary</vt:lpstr>
      <vt:lpstr>Summary</vt:lpstr>
      <vt:lpstr>Summary</vt:lpstr>
      <vt:lpstr>Summary</vt:lpstr>
      <vt:lpstr>Composite Recycling Technician Education Program</vt:lpstr>
      <vt:lpstr>Composite Manufacturing Methods:  Pultrusion and Extrusion </vt:lpstr>
      <vt:lpstr>Composite Manufacturing Methods:  Pultrusion and Extrusion</vt:lpstr>
      <vt:lpstr>Composite Manufacturing Methods: Pultrusion and Extrusion</vt:lpstr>
      <vt:lpstr>Pultrusion</vt:lpstr>
      <vt:lpstr>Pultrusion</vt:lpstr>
      <vt:lpstr>Pultrusion</vt:lpstr>
      <vt:lpstr>Pultrusion</vt:lpstr>
      <vt:lpstr>Extrusion</vt:lpstr>
      <vt:lpstr>Extrusion</vt:lpstr>
      <vt:lpstr>Extrusion</vt:lpstr>
      <vt:lpstr>PowerPoint Presentation</vt:lpstr>
      <vt:lpstr>Extrusion</vt:lpstr>
      <vt:lpstr>Summary</vt:lpstr>
      <vt:lpstr>Summary</vt:lpstr>
      <vt:lpstr>Summary</vt:lpstr>
      <vt:lpstr>Summary and Group Discussion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 Recycling Technician Education Program</dc:title>
  <dc:creator>beatn</dc:creator>
  <cp:lastModifiedBy>Robin Ballard</cp:lastModifiedBy>
  <cp:revision>60</cp:revision>
  <dcterms:modified xsi:type="dcterms:W3CDTF">2019-10-07T23:37:38Z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0x010100415D003BF52D504B9DE43054EA9965BB</vt:lpwstr>
  </property>
  <property fmtid="{D5CDD505-2E9C-101B-9397-08002B2CF9AE}" pid="3" name="Order">
    <vt:r8>1600</vt:r8>
  </property>
  <property fmtid="{D5CDD505-2E9C-101B-9397-08002B2CF9AE}" pid="4" name="ComplianceAssetId">
    <vt:lpwstr/>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ies>
</file>